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72"/>
  </p:notesMasterIdLst>
  <p:sldIdLst>
    <p:sldId id="256" r:id="rId2"/>
    <p:sldId id="257" r:id="rId3"/>
    <p:sldId id="258" r:id="rId4"/>
    <p:sldId id="300" r:id="rId5"/>
    <p:sldId id="260" r:id="rId6"/>
    <p:sldId id="302" r:id="rId7"/>
    <p:sldId id="262" r:id="rId8"/>
    <p:sldId id="306" r:id="rId9"/>
    <p:sldId id="303" r:id="rId10"/>
    <p:sldId id="304" r:id="rId11"/>
    <p:sldId id="265" r:id="rId12"/>
    <p:sldId id="266" r:id="rId13"/>
    <p:sldId id="307" r:id="rId14"/>
    <p:sldId id="268" r:id="rId15"/>
    <p:sldId id="269" r:id="rId16"/>
    <p:sldId id="270" r:id="rId17"/>
    <p:sldId id="308" r:id="rId18"/>
    <p:sldId id="271" r:id="rId19"/>
    <p:sldId id="273" r:id="rId20"/>
    <p:sldId id="305" r:id="rId21"/>
    <p:sldId id="275" r:id="rId22"/>
    <p:sldId id="309" r:id="rId23"/>
    <p:sldId id="278" r:id="rId24"/>
    <p:sldId id="279" r:id="rId25"/>
    <p:sldId id="283" r:id="rId26"/>
    <p:sldId id="280" r:id="rId27"/>
    <p:sldId id="281" r:id="rId28"/>
    <p:sldId id="282" r:id="rId29"/>
    <p:sldId id="286" r:id="rId30"/>
    <p:sldId id="287" r:id="rId31"/>
    <p:sldId id="288" r:id="rId32"/>
    <p:sldId id="289" r:id="rId33"/>
    <p:sldId id="292" r:id="rId34"/>
    <p:sldId id="310" r:id="rId35"/>
    <p:sldId id="294" r:id="rId36"/>
    <p:sldId id="297" r:id="rId37"/>
    <p:sldId id="298" r:id="rId38"/>
    <p:sldId id="446" r:id="rId39"/>
    <p:sldId id="441" r:id="rId40"/>
    <p:sldId id="447" r:id="rId41"/>
    <p:sldId id="448" r:id="rId42"/>
    <p:sldId id="449" r:id="rId43"/>
    <p:sldId id="425" r:id="rId44"/>
    <p:sldId id="426" r:id="rId45"/>
    <p:sldId id="427" r:id="rId46"/>
    <p:sldId id="451" r:id="rId47"/>
    <p:sldId id="452" r:id="rId48"/>
    <p:sldId id="454" r:id="rId49"/>
    <p:sldId id="455" r:id="rId50"/>
    <p:sldId id="436" r:id="rId51"/>
    <p:sldId id="465" r:id="rId52"/>
    <p:sldId id="466" r:id="rId53"/>
    <p:sldId id="467" r:id="rId54"/>
    <p:sldId id="468" r:id="rId55"/>
    <p:sldId id="458" r:id="rId56"/>
    <p:sldId id="459" r:id="rId57"/>
    <p:sldId id="460" r:id="rId58"/>
    <p:sldId id="461" r:id="rId59"/>
    <p:sldId id="462" r:id="rId60"/>
    <p:sldId id="471" r:id="rId61"/>
    <p:sldId id="469" r:id="rId62"/>
    <p:sldId id="470" r:id="rId63"/>
    <p:sldId id="473" r:id="rId64"/>
    <p:sldId id="472" r:id="rId65"/>
    <p:sldId id="475" r:id="rId66"/>
    <p:sldId id="432" r:id="rId67"/>
    <p:sldId id="463" r:id="rId68"/>
    <p:sldId id="464" r:id="rId69"/>
    <p:sldId id="476" r:id="rId70"/>
    <p:sldId id="444" r:id="rId71"/>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5A623"/>
    <a:srgbClr val="FFCC00"/>
    <a:srgbClr val="FF6600"/>
    <a:srgbClr val="F5CE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3" autoAdjust="0"/>
    <p:restoredTop sz="93643" autoAdjust="0"/>
  </p:normalViewPr>
  <p:slideViewPr>
    <p:cSldViewPr snapToGrid="0">
      <p:cViewPr varScale="1">
        <p:scale>
          <a:sx n="105" d="100"/>
          <a:sy n="105" d="100"/>
        </p:scale>
        <p:origin x="19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D195DCF-893B-4D14-9E3C-CDBF7A0E98AD}" type="datetimeFigureOut">
              <a:rPr kumimoji="1" lang="ja-JP" altLang="en-US" smtClean="0"/>
              <a:t>2019/11/13</a:t>
            </a:fld>
            <a:endParaRPr kumimoji="1" lang="ja-JP" altLang="en-US"/>
          </a:p>
        </p:txBody>
      </p:sp>
      <p:sp>
        <p:nvSpPr>
          <p:cNvPr id="4" name="スライド イメージ プレースホルダー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9BEADD27-D46A-405C-9936-73C5D40CD4C6}" type="slidenum">
              <a:rPr kumimoji="1" lang="ja-JP" altLang="en-US" smtClean="0"/>
              <a:t>‹#›</a:t>
            </a:fld>
            <a:endParaRPr kumimoji="1" lang="ja-JP" altLang="en-US"/>
          </a:p>
        </p:txBody>
      </p:sp>
    </p:spTree>
    <p:extLst>
      <p:ext uri="{BB962C8B-B14F-4D97-AF65-F5344CB8AC3E}">
        <p14:creationId xmlns:p14="http://schemas.microsoft.com/office/powerpoint/2010/main" val="18592384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126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2C7DB04E-7302-41BC-8426-9D3D3F8A5930}" type="slidenum">
              <a:rPr lang="ja-JP" altLang="en-US" smtClean="0"/>
              <a:pPr>
                <a:defRPr/>
              </a:pPr>
              <a:t>37</a:t>
            </a:fld>
            <a:endParaRPr lang="ja-JP" altLang="en-US"/>
          </a:p>
        </p:txBody>
      </p:sp>
    </p:spTree>
    <p:extLst>
      <p:ext uri="{BB962C8B-B14F-4D97-AF65-F5344CB8AC3E}">
        <p14:creationId xmlns:p14="http://schemas.microsoft.com/office/powerpoint/2010/main" val="195050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39938"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BB60CDB-FAF2-4B40-8733-593ABD1E1FB8}" type="slidenum">
              <a:rPr lang="ja-JP" altLang="en-US" smtClean="0"/>
              <a:pPr>
                <a:defRPr/>
              </a:pPr>
              <a:t>46</a:t>
            </a:fld>
            <a:endParaRPr lang="ja-JP" altLang="en-US"/>
          </a:p>
        </p:txBody>
      </p:sp>
    </p:spTree>
    <p:extLst>
      <p:ext uri="{BB962C8B-B14F-4D97-AF65-F5344CB8AC3E}">
        <p14:creationId xmlns:p14="http://schemas.microsoft.com/office/powerpoint/2010/main" val="362928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39938"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BB60CDB-FAF2-4B40-8733-593ABD1E1FB8}" type="slidenum">
              <a:rPr lang="ja-JP" altLang="en-US" smtClean="0"/>
              <a:pPr>
                <a:defRPr/>
              </a:pPr>
              <a:t>47</a:t>
            </a:fld>
            <a:endParaRPr lang="ja-JP" altLang="en-US"/>
          </a:p>
        </p:txBody>
      </p:sp>
    </p:spTree>
    <p:extLst>
      <p:ext uri="{BB962C8B-B14F-4D97-AF65-F5344CB8AC3E}">
        <p14:creationId xmlns:p14="http://schemas.microsoft.com/office/powerpoint/2010/main" val="554530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39938"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BB60CDB-FAF2-4B40-8733-593ABD1E1FB8}" type="slidenum">
              <a:rPr lang="ja-JP" altLang="en-US" smtClean="0"/>
              <a:pPr>
                <a:defRPr/>
              </a:pPr>
              <a:t>48</a:t>
            </a:fld>
            <a:endParaRPr lang="ja-JP" altLang="en-US"/>
          </a:p>
        </p:txBody>
      </p:sp>
    </p:spTree>
    <p:extLst>
      <p:ext uri="{BB962C8B-B14F-4D97-AF65-F5344CB8AC3E}">
        <p14:creationId xmlns:p14="http://schemas.microsoft.com/office/powerpoint/2010/main" val="3055218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48130"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FBEF0138-CE58-47EF-8848-078A1BC31D47}" type="slidenum">
              <a:rPr lang="ja-JP" altLang="en-US" smtClean="0"/>
              <a:pPr>
                <a:defRPr/>
              </a:pPr>
              <a:t>49</a:t>
            </a:fld>
            <a:endParaRPr lang="ja-JP" altLang="en-US"/>
          </a:p>
        </p:txBody>
      </p:sp>
    </p:spTree>
    <p:extLst>
      <p:ext uri="{BB962C8B-B14F-4D97-AF65-F5344CB8AC3E}">
        <p14:creationId xmlns:p14="http://schemas.microsoft.com/office/powerpoint/2010/main" val="1158121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3174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B61C107-B479-49B4-B20F-853236BBCFAF}" type="slidenum">
              <a:rPr lang="ja-JP" altLang="en-US" smtClean="0"/>
              <a:pPr>
                <a:defRPr/>
              </a:pPr>
              <a:t>50</a:t>
            </a:fld>
            <a:endParaRPr lang="ja-JP" altLang="en-US"/>
          </a:p>
        </p:txBody>
      </p:sp>
    </p:spTree>
    <p:extLst>
      <p:ext uri="{BB962C8B-B14F-4D97-AF65-F5344CB8AC3E}">
        <p14:creationId xmlns:p14="http://schemas.microsoft.com/office/powerpoint/2010/main" val="1700481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3174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B61C107-B479-49B4-B20F-853236BBCFAF}" type="slidenum">
              <a:rPr lang="ja-JP" altLang="en-US" smtClean="0"/>
              <a:pPr>
                <a:defRPr/>
              </a:pPr>
              <a:t>51</a:t>
            </a:fld>
            <a:endParaRPr lang="ja-JP" altLang="en-US"/>
          </a:p>
        </p:txBody>
      </p:sp>
    </p:spTree>
    <p:extLst>
      <p:ext uri="{BB962C8B-B14F-4D97-AF65-F5344CB8AC3E}">
        <p14:creationId xmlns:p14="http://schemas.microsoft.com/office/powerpoint/2010/main" val="2021008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3174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B61C107-B479-49B4-B20F-853236BBCFAF}" type="slidenum">
              <a:rPr lang="ja-JP" altLang="en-US" smtClean="0"/>
              <a:pPr>
                <a:defRPr/>
              </a:pPr>
              <a:t>52</a:t>
            </a:fld>
            <a:endParaRPr lang="ja-JP" altLang="en-US"/>
          </a:p>
        </p:txBody>
      </p:sp>
    </p:spTree>
    <p:extLst>
      <p:ext uri="{BB962C8B-B14F-4D97-AF65-F5344CB8AC3E}">
        <p14:creationId xmlns:p14="http://schemas.microsoft.com/office/powerpoint/2010/main" val="1068319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3174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B61C107-B479-49B4-B20F-853236BBCFAF}" type="slidenum">
              <a:rPr lang="ja-JP" altLang="en-US" smtClean="0"/>
              <a:pPr>
                <a:defRPr/>
              </a:pPr>
              <a:t>53</a:t>
            </a:fld>
            <a:endParaRPr lang="ja-JP" altLang="en-US"/>
          </a:p>
        </p:txBody>
      </p:sp>
    </p:spTree>
    <p:extLst>
      <p:ext uri="{BB962C8B-B14F-4D97-AF65-F5344CB8AC3E}">
        <p14:creationId xmlns:p14="http://schemas.microsoft.com/office/powerpoint/2010/main" val="3864591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FDBB043D-5AB5-4477-9C36-15E980CA6725}" type="slidenum">
              <a:rPr lang="ja-JP" altLang="en-US" smtClean="0"/>
              <a:pPr>
                <a:defRPr/>
              </a:pPr>
              <a:t>54</a:t>
            </a:fld>
            <a:endParaRPr lang="ja-JP" altLang="en-US"/>
          </a:p>
        </p:txBody>
      </p:sp>
    </p:spTree>
    <p:extLst>
      <p:ext uri="{BB962C8B-B14F-4D97-AF65-F5344CB8AC3E}">
        <p14:creationId xmlns:p14="http://schemas.microsoft.com/office/powerpoint/2010/main" val="631772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FDBB043D-5AB5-4477-9C36-15E980CA6725}" type="slidenum">
              <a:rPr lang="ja-JP" altLang="en-US" smtClean="0">
                <a:solidFill>
                  <a:prstClr val="black"/>
                </a:solidFill>
              </a:rPr>
              <a:pPr>
                <a:defRPr/>
              </a:pPr>
              <a:t>55</a:t>
            </a:fld>
            <a:endParaRPr lang="ja-JP" altLang="en-US">
              <a:solidFill>
                <a:prstClr val="black"/>
              </a:solidFill>
            </a:endParaRPr>
          </a:p>
        </p:txBody>
      </p:sp>
    </p:spTree>
    <p:extLst>
      <p:ext uri="{BB962C8B-B14F-4D97-AF65-F5344CB8AC3E}">
        <p14:creationId xmlns:p14="http://schemas.microsoft.com/office/powerpoint/2010/main" val="626056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7410"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510DC9E3-1DB8-44FC-9B23-1266E958EBC3}" type="slidenum">
              <a:rPr lang="ja-JP" altLang="en-US" smtClean="0"/>
              <a:pPr>
                <a:defRPr/>
              </a:pPr>
              <a:t>38</a:t>
            </a:fld>
            <a:endParaRPr lang="ja-JP" altLang="en-US"/>
          </a:p>
        </p:txBody>
      </p:sp>
    </p:spTree>
    <p:extLst>
      <p:ext uri="{BB962C8B-B14F-4D97-AF65-F5344CB8AC3E}">
        <p14:creationId xmlns:p14="http://schemas.microsoft.com/office/powerpoint/2010/main" val="3655683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126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2C7DB04E-7302-41BC-8426-9D3D3F8A5930}" type="slidenum">
              <a:rPr lang="ja-JP" altLang="en-US" smtClean="0"/>
              <a:pPr>
                <a:defRPr/>
              </a:pPr>
              <a:t>56</a:t>
            </a:fld>
            <a:endParaRPr lang="ja-JP" altLang="en-US"/>
          </a:p>
        </p:txBody>
      </p:sp>
    </p:spTree>
    <p:extLst>
      <p:ext uri="{BB962C8B-B14F-4D97-AF65-F5344CB8AC3E}">
        <p14:creationId xmlns:p14="http://schemas.microsoft.com/office/powerpoint/2010/main" val="400073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126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2C7DB04E-7302-41BC-8426-9D3D3F8A5930}" type="slidenum">
              <a:rPr lang="ja-JP" altLang="en-US" smtClean="0"/>
              <a:pPr>
                <a:defRPr/>
              </a:pPr>
              <a:t>57</a:t>
            </a:fld>
            <a:endParaRPr lang="ja-JP" altLang="en-US"/>
          </a:p>
        </p:txBody>
      </p:sp>
    </p:spTree>
    <p:extLst>
      <p:ext uri="{BB962C8B-B14F-4D97-AF65-F5344CB8AC3E}">
        <p14:creationId xmlns:p14="http://schemas.microsoft.com/office/powerpoint/2010/main" val="3751893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126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2C7DB04E-7302-41BC-8426-9D3D3F8A5930}" type="slidenum">
              <a:rPr lang="ja-JP" altLang="en-US" smtClean="0"/>
              <a:pPr>
                <a:defRPr/>
              </a:pPr>
              <a:t>58</a:t>
            </a:fld>
            <a:endParaRPr lang="ja-JP" altLang="en-US"/>
          </a:p>
        </p:txBody>
      </p:sp>
    </p:spTree>
    <p:extLst>
      <p:ext uri="{BB962C8B-B14F-4D97-AF65-F5344CB8AC3E}">
        <p14:creationId xmlns:p14="http://schemas.microsoft.com/office/powerpoint/2010/main" val="1657687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126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2C7DB04E-7302-41BC-8426-9D3D3F8A5930}" type="slidenum">
              <a:rPr lang="ja-JP" altLang="en-US" smtClean="0"/>
              <a:pPr>
                <a:defRPr/>
              </a:pPr>
              <a:t>59</a:t>
            </a:fld>
            <a:endParaRPr lang="ja-JP" altLang="en-US"/>
          </a:p>
        </p:txBody>
      </p:sp>
    </p:spTree>
    <p:extLst>
      <p:ext uri="{BB962C8B-B14F-4D97-AF65-F5344CB8AC3E}">
        <p14:creationId xmlns:p14="http://schemas.microsoft.com/office/powerpoint/2010/main" val="2550346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126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2C7DB04E-7302-41BC-8426-9D3D3F8A5930}" type="slidenum">
              <a:rPr lang="ja-JP" altLang="en-US" smtClean="0"/>
              <a:pPr>
                <a:defRPr/>
              </a:pPr>
              <a:t>60</a:t>
            </a:fld>
            <a:endParaRPr lang="ja-JP" altLang="en-US"/>
          </a:p>
        </p:txBody>
      </p:sp>
    </p:spTree>
    <p:extLst>
      <p:ext uri="{BB962C8B-B14F-4D97-AF65-F5344CB8AC3E}">
        <p14:creationId xmlns:p14="http://schemas.microsoft.com/office/powerpoint/2010/main" val="2896440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126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2C7DB04E-7302-41BC-8426-9D3D3F8A5930}" type="slidenum">
              <a:rPr lang="ja-JP" altLang="en-US" smtClean="0"/>
              <a:pPr>
                <a:defRPr/>
              </a:pPr>
              <a:t>61</a:t>
            </a:fld>
            <a:endParaRPr lang="ja-JP" altLang="en-US"/>
          </a:p>
        </p:txBody>
      </p:sp>
    </p:spTree>
    <p:extLst>
      <p:ext uri="{BB962C8B-B14F-4D97-AF65-F5344CB8AC3E}">
        <p14:creationId xmlns:p14="http://schemas.microsoft.com/office/powerpoint/2010/main" val="322699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126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2C7DB04E-7302-41BC-8426-9D3D3F8A5930}" type="slidenum">
              <a:rPr lang="ja-JP" altLang="en-US" smtClean="0"/>
              <a:pPr>
                <a:defRPr/>
              </a:pPr>
              <a:t>62</a:t>
            </a:fld>
            <a:endParaRPr lang="ja-JP" altLang="en-US"/>
          </a:p>
        </p:txBody>
      </p:sp>
    </p:spTree>
    <p:extLst>
      <p:ext uri="{BB962C8B-B14F-4D97-AF65-F5344CB8AC3E}">
        <p14:creationId xmlns:p14="http://schemas.microsoft.com/office/powerpoint/2010/main" val="2074645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126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2C7DB04E-7302-41BC-8426-9D3D3F8A5930}" type="slidenum">
              <a:rPr lang="ja-JP" altLang="en-US" smtClean="0"/>
              <a:pPr>
                <a:defRPr/>
              </a:pPr>
              <a:t>63</a:t>
            </a:fld>
            <a:endParaRPr lang="ja-JP" altLang="en-US"/>
          </a:p>
        </p:txBody>
      </p:sp>
    </p:spTree>
    <p:extLst>
      <p:ext uri="{BB962C8B-B14F-4D97-AF65-F5344CB8AC3E}">
        <p14:creationId xmlns:p14="http://schemas.microsoft.com/office/powerpoint/2010/main" val="500357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126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2C7DB04E-7302-41BC-8426-9D3D3F8A5930}" type="slidenum">
              <a:rPr lang="ja-JP" altLang="en-US" smtClean="0"/>
              <a:pPr>
                <a:defRPr/>
              </a:pPr>
              <a:t>64</a:t>
            </a:fld>
            <a:endParaRPr lang="ja-JP" altLang="en-US"/>
          </a:p>
        </p:txBody>
      </p:sp>
    </p:spTree>
    <p:extLst>
      <p:ext uri="{BB962C8B-B14F-4D97-AF65-F5344CB8AC3E}">
        <p14:creationId xmlns:p14="http://schemas.microsoft.com/office/powerpoint/2010/main" val="639130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35842"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DBC5EDA-E454-4A2A-9A32-B9377BA699DF}" type="slidenum">
              <a:rPr lang="ja-JP" altLang="en-US" smtClean="0"/>
              <a:pPr>
                <a:defRPr/>
              </a:pPr>
              <a:t>65</a:t>
            </a:fld>
            <a:endParaRPr lang="ja-JP" altLang="en-US"/>
          </a:p>
        </p:txBody>
      </p:sp>
    </p:spTree>
    <p:extLst>
      <p:ext uri="{BB962C8B-B14F-4D97-AF65-F5344CB8AC3E}">
        <p14:creationId xmlns:p14="http://schemas.microsoft.com/office/powerpoint/2010/main" val="199977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5362"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1C224944-895B-4DC8-8F2B-4A5EBEEB48E8}" type="slidenum">
              <a:rPr lang="ja-JP" altLang="en-US" smtClean="0"/>
              <a:pPr>
                <a:defRPr/>
              </a:pPr>
              <a:t>39</a:t>
            </a:fld>
            <a:endParaRPr lang="ja-JP" altLang="en-US"/>
          </a:p>
        </p:txBody>
      </p:sp>
    </p:spTree>
    <p:extLst>
      <p:ext uri="{BB962C8B-B14F-4D97-AF65-F5344CB8AC3E}">
        <p14:creationId xmlns:p14="http://schemas.microsoft.com/office/powerpoint/2010/main" val="121955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FDBB043D-5AB5-4477-9C36-15E980CA6725}" type="slidenum">
              <a:rPr lang="ja-JP" altLang="en-US" smtClean="0"/>
              <a:pPr>
                <a:defRPr/>
              </a:pPr>
              <a:t>66</a:t>
            </a:fld>
            <a:endParaRPr lang="ja-JP" altLang="en-US"/>
          </a:p>
        </p:txBody>
      </p:sp>
    </p:spTree>
    <p:extLst>
      <p:ext uri="{BB962C8B-B14F-4D97-AF65-F5344CB8AC3E}">
        <p14:creationId xmlns:p14="http://schemas.microsoft.com/office/powerpoint/2010/main" val="481008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FDBB043D-5AB5-4477-9C36-15E980CA6725}" type="slidenum">
              <a:rPr lang="ja-JP" altLang="en-US" smtClean="0"/>
              <a:pPr>
                <a:defRPr/>
              </a:pPr>
              <a:t>67</a:t>
            </a:fld>
            <a:endParaRPr lang="ja-JP" altLang="en-US"/>
          </a:p>
        </p:txBody>
      </p:sp>
    </p:spTree>
    <p:extLst>
      <p:ext uri="{BB962C8B-B14F-4D97-AF65-F5344CB8AC3E}">
        <p14:creationId xmlns:p14="http://schemas.microsoft.com/office/powerpoint/2010/main" val="1354206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50178"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031402E-22BB-42C5-A8B4-848C70D73F0D}" type="slidenum">
              <a:rPr lang="ja-JP" altLang="en-US" smtClean="0"/>
              <a:pPr>
                <a:defRPr/>
              </a:pPr>
              <a:t>68</a:t>
            </a:fld>
            <a:endParaRPr lang="ja-JP" altLang="en-US"/>
          </a:p>
        </p:txBody>
      </p:sp>
    </p:spTree>
    <p:extLst>
      <p:ext uri="{BB962C8B-B14F-4D97-AF65-F5344CB8AC3E}">
        <p14:creationId xmlns:p14="http://schemas.microsoft.com/office/powerpoint/2010/main" val="2093926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50178"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031402E-22BB-42C5-A8B4-848C70D73F0D}" type="slidenum">
              <a:rPr lang="ja-JP" altLang="en-US" smtClean="0"/>
              <a:pPr>
                <a:defRPr/>
              </a:pPr>
              <a:t>69</a:t>
            </a:fld>
            <a:endParaRPr lang="ja-JP" altLang="en-US"/>
          </a:p>
        </p:txBody>
      </p:sp>
    </p:spTree>
    <p:extLst>
      <p:ext uri="{BB962C8B-B14F-4D97-AF65-F5344CB8AC3E}">
        <p14:creationId xmlns:p14="http://schemas.microsoft.com/office/powerpoint/2010/main" val="741948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19458"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554F43D5-90F0-4A15-9269-6F44D3398523}" type="slidenum">
              <a:rPr lang="ja-JP" altLang="en-US" smtClean="0"/>
              <a:pPr>
                <a:defRPr/>
              </a:pPr>
              <a:t>40</a:t>
            </a:fld>
            <a:endParaRPr lang="ja-JP" altLang="en-US"/>
          </a:p>
        </p:txBody>
      </p:sp>
    </p:spTree>
    <p:extLst>
      <p:ext uri="{BB962C8B-B14F-4D97-AF65-F5344CB8AC3E}">
        <p14:creationId xmlns:p14="http://schemas.microsoft.com/office/powerpoint/2010/main" val="2527480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25602"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9921BA04-02EB-411C-848E-3C10E7D08A49}" type="slidenum">
              <a:rPr lang="ja-JP" altLang="en-US" smtClean="0"/>
              <a:pPr>
                <a:defRPr/>
              </a:pPr>
              <a:t>41</a:t>
            </a:fld>
            <a:endParaRPr lang="ja-JP" altLang="en-US"/>
          </a:p>
        </p:txBody>
      </p:sp>
    </p:spTree>
    <p:extLst>
      <p:ext uri="{BB962C8B-B14F-4D97-AF65-F5344CB8AC3E}">
        <p14:creationId xmlns:p14="http://schemas.microsoft.com/office/powerpoint/2010/main" val="3739056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27650"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C51C24CA-048E-447E-9F04-6231DD71671C}" type="slidenum">
              <a:rPr lang="ja-JP" altLang="en-US" smtClean="0"/>
              <a:pPr>
                <a:defRPr/>
              </a:pPr>
              <a:t>42</a:t>
            </a:fld>
            <a:endParaRPr lang="ja-JP" altLang="en-US"/>
          </a:p>
        </p:txBody>
      </p:sp>
    </p:spTree>
    <p:extLst>
      <p:ext uri="{BB962C8B-B14F-4D97-AF65-F5344CB8AC3E}">
        <p14:creationId xmlns:p14="http://schemas.microsoft.com/office/powerpoint/2010/main" val="1877723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29698"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9B972B05-A972-4C0C-9321-38079C880B08}" type="slidenum">
              <a:rPr lang="ja-JP" altLang="en-US" smtClean="0"/>
              <a:pPr>
                <a:defRPr/>
              </a:pPr>
              <a:t>43</a:t>
            </a:fld>
            <a:endParaRPr lang="ja-JP" altLang="en-US"/>
          </a:p>
        </p:txBody>
      </p:sp>
    </p:spTree>
    <p:extLst>
      <p:ext uri="{BB962C8B-B14F-4D97-AF65-F5344CB8AC3E}">
        <p14:creationId xmlns:p14="http://schemas.microsoft.com/office/powerpoint/2010/main" val="1003385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31746"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B61C107-B479-49B4-B20F-853236BBCFAF}" type="slidenum">
              <a:rPr lang="ja-JP" altLang="en-US" smtClean="0"/>
              <a:pPr>
                <a:defRPr/>
              </a:pPr>
              <a:t>44</a:t>
            </a:fld>
            <a:endParaRPr lang="ja-JP" altLang="en-US"/>
          </a:p>
        </p:txBody>
      </p:sp>
    </p:spTree>
    <p:extLst>
      <p:ext uri="{BB962C8B-B14F-4D97-AF65-F5344CB8AC3E}">
        <p14:creationId xmlns:p14="http://schemas.microsoft.com/office/powerpoint/2010/main" val="86961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39938"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BB60CDB-FAF2-4B40-8733-593ABD1E1FB8}" type="slidenum">
              <a:rPr lang="ja-JP" altLang="en-US" smtClean="0"/>
              <a:pPr>
                <a:defRPr/>
              </a:pPr>
              <a:t>45</a:t>
            </a:fld>
            <a:endParaRPr lang="ja-JP" altLang="en-US"/>
          </a:p>
        </p:txBody>
      </p:sp>
    </p:spTree>
    <p:extLst>
      <p:ext uri="{BB962C8B-B14F-4D97-AF65-F5344CB8AC3E}">
        <p14:creationId xmlns:p14="http://schemas.microsoft.com/office/powerpoint/2010/main" val="1544592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E09BD49-0C0D-4AAA-9BF5-46BEA78505A6}" type="datetime1">
              <a:rPr kumimoji="1" lang="ja-JP" altLang="en-US" smtClean="0"/>
              <a:t>2019/11/13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1801250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F224305-14EB-45F7-8837-8FFDBDC6569E}" type="datetime1">
              <a:rPr kumimoji="1" lang="ja-JP" altLang="en-US" smtClean="0"/>
              <a:t>2019/11/13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151340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3089BC5-8CDB-4ADB-A117-FA6E3D7A5F65}" type="datetime1">
              <a:rPr kumimoji="1" lang="ja-JP" altLang="en-US" smtClean="0"/>
              <a:t>2019/11/13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371149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2" name="正方形/長方形 7"/>
          <p:cNvSpPr/>
          <p:nvPr userDrawn="1"/>
        </p:nvSpPr>
        <p:spPr>
          <a:xfrm>
            <a:off x="250825" y="922338"/>
            <a:ext cx="8596313" cy="130175"/>
          </a:xfrm>
          <a:prstGeom prst="rect">
            <a:avLst/>
          </a:prstGeom>
          <a:solidFill>
            <a:srgbClr val="E2B25C"/>
          </a:solidFill>
          <a:ln>
            <a:solidFill>
              <a:srgbClr val="E2B25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sz="1800" b="0"/>
          </a:p>
        </p:txBody>
      </p:sp>
      <p:sp>
        <p:nvSpPr>
          <p:cNvPr id="3" name="正方形/長方形 6"/>
          <p:cNvSpPr/>
          <p:nvPr userDrawn="1"/>
        </p:nvSpPr>
        <p:spPr>
          <a:xfrm>
            <a:off x="250825" y="922338"/>
            <a:ext cx="8596313" cy="130175"/>
          </a:xfrm>
          <a:prstGeom prst="rect">
            <a:avLst/>
          </a:prstGeom>
          <a:solidFill>
            <a:srgbClr val="E2B25C"/>
          </a:solidFill>
          <a:ln>
            <a:solidFill>
              <a:srgbClr val="E2B25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sz="1800" b="0"/>
          </a:p>
        </p:txBody>
      </p:sp>
      <p:sp>
        <p:nvSpPr>
          <p:cNvPr id="4" name="日付プレースホルダー 3"/>
          <p:cNvSpPr>
            <a:spLocks noGrp="1"/>
          </p:cNvSpPr>
          <p:nvPr>
            <p:ph type="dt" sz="half" idx="10"/>
          </p:nvPr>
        </p:nvSpPr>
        <p:spPr/>
        <p:txBody>
          <a:bodyPr/>
          <a:lstStyle>
            <a:lvl1pPr>
              <a:defRPr smtClean="0"/>
            </a:lvl1pPr>
          </a:lstStyle>
          <a:p>
            <a:pPr>
              <a:defRPr/>
            </a:pPr>
            <a:fld id="{F46A200E-73CA-4611-81E4-38CBD8167C55}" type="datetime1">
              <a:rPr lang="ja-JP" altLang="en-US"/>
              <a:pPr>
                <a:defRPr/>
              </a:pPr>
              <a:t>2019/11/13</a:t>
            </a:fld>
            <a:endParaRPr lang="ja-JP" altLang="en-US"/>
          </a:p>
        </p:txBody>
      </p:sp>
      <p:sp>
        <p:nvSpPr>
          <p:cNvPr id="5" name="スライド番号プレースホルダー 5"/>
          <p:cNvSpPr>
            <a:spLocks noGrp="1"/>
          </p:cNvSpPr>
          <p:nvPr>
            <p:ph type="sldNum" sz="quarter" idx="11"/>
          </p:nvPr>
        </p:nvSpPr>
        <p:spPr/>
        <p:txBody>
          <a:bodyPr/>
          <a:lstStyle>
            <a:lvl1pPr>
              <a:defRPr/>
            </a:lvl1pPr>
          </a:lstStyle>
          <a:p>
            <a:pPr>
              <a:defRPr/>
            </a:pPr>
            <a:fld id="{7166F37D-BCE4-4879-9D1F-CAB6A673F35B}" type="slidenum">
              <a:rPr lang="ja-JP" altLang="en-US"/>
              <a:pPr>
                <a:defRPr/>
              </a:pPr>
              <a:t>‹#›</a:t>
            </a:fld>
            <a:endParaRPr lang="ja-JP" altLang="en-US"/>
          </a:p>
        </p:txBody>
      </p:sp>
      <p:sp>
        <p:nvSpPr>
          <p:cNvPr id="6" name="フッター プレースホルダー 4"/>
          <p:cNvSpPr>
            <a:spLocks noGrp="1"/>
          </p:cNvSpPr>
          <p:nvPr>
            <p:ph type="ftr" sz="quarter" idx="12"/>
          </p:nvPr>
        </p:nvSpPr>
        <p:spPr/>
        <p:txBody>
          <a:bodyPr/>
          <a:lstStyle>
            <a:lvl1pPr algn="ctr" fontAlgn="auto">
              <a:spcBef>
                <a:spcPts val="0"/>
              </a:spcBef>
              <a:spcAft>
                <a:spcPts val="0"/>
              </a:spcAft>
              <a:defRPr sz="1200" dirty="0">
                <a:solidFill>
                  <a:schemeClr val="tx1">
                    <a:tint val="75000"/>
                  </a:schemeClr>
                </a:solidFill>
                <a:latin typeface="+mn-lt"/>
                <a:ea typeface="+mn-ea"/>
              </a:defRPr>
            </a:lvl1pPr>
          </a:lstStyle>
          <a:p>
            <a:pPr>
              <a:defRPr/>
            </a:pPr>
            <a:endParaRPr lang="ja-JP" altLang="en-US"/>
          </a:p>
        </p:txBody>
      </p:sp>
    </p:spTree>
    <p:extLst>
      <p:ext uri="{BB962C8B-B14F-4D97-AF65-F5344CB8AC3E}">
        <p14:creationId xmlns:p14="http://schemas.microsoft.com/office/powerpoint/2010/main" val="345757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0F1F02-590D-49F7-8B3E-91EC0A2D7539}" type="datetime1">
              <a:rPr kumimoji="1" lang="ja-JP" altLang="en-US" smtClean="0"/>
              <a:t>2019/11/13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3723407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24E1FB-4628-4804-8751-A403B953E9BC}" type="datetime1">
              <a:rPr kumimoji="1" lang="ja-JP" altLang="en-US" smtClean="0"/>
              <a:t>2019/11/13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2562297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100B075-F019-4D3B-9030-269F16C87C04}" type="datetime1">
              <a:rPr kumimoji="1" lang="ja-JP" altLang="en-US" smtClean="0"/>
              <a:t>2019/11/13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500074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4935F51-87C4-4650-81B3-97BBF98FB03A}" type="datetime1">
              <a:rPr kumimoji="1" lang="ja-JP" altLang="en-US" smtClean="0"/>
              <a:t>2019/11/13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2674045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042CAA7-F59C-4FF8-9AF0-5359CD8B98E9}" type="datetime1">
              <a:rPr kumimoji="1" lang="ja-JP" altLang="en-US" smtClean="0"/>
              <a:t>2019/11/13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205858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CD45AE-DED3-44A1-B4B6-4DA6929BF120}" type="datetime1">
              <a:rPr kumimoji="1" lang="ja-JP" altLang="en-US" smtClean="0"/>
              <a:t>2019/11/13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1635102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67DA8B3-2A53-4E21-84DF-988A95CD7605}" type="datetime1">
              <a:rPr kumimoji="1" lang="ja-JP" altLang="en-US" smtClean="0"/>
              <a:t>2019/11/13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370978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A86455-130E-4DCC-BA0C-01D964BCC0F8}" type="datetime1">
              <a:rPr kumimoji="1" lang="ja-JP" altLang="en-US" smtClean="0"/>
              <a:t>2019/11/13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348043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DABAB-3DDE-4E01-A91C-C5FA98B11623}" type="datetime1">
              <a:rPr kumimoji="1" lang="ja-JP" altLang="en-US" smtClean="0"/>
              <a:t>2019/11/13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18675971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hirimen.org/"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jsbin.com/" TargetMode="Externa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jsbin.com/" TargetMode="External"/><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hyperlink" Target="https://tutorial.chirimen.org/raspi3/section0#javascript"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tutorial.chirimen.org/raspi3/section0#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tutorial.chirimen.org/raspi3/section0#javascript"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tutorial.chirimen.org/raspi3/appendix0"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tool-lab.com/make/raspberrypi-startup-2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hirimen-oh/tutorials/tree/master/raspi3/examples/section0"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hyperlink" Target="https://jsfiddle.net/"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jsfiddle.net/" TargetMode="Externa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browserobo.github.io/WebI2C" TargetMode="External"/><Relationship Id="rId2" Type="http://schemas.openxmlformats.org/officeDocument/2006/relationships/hyperlink" Target="http://browserobo.github.io/WebGPIO"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hyperlink" Target="https://tutorial.chirimen.org/raspi3/examples/section1/s1_5" TargetMode="External"/><Relationship Id="rId3" Type="http://schemas.openxmlformats.org/officeDocument/2006/relationships/hyperlink" Target="https://github.com/chirimen-oh/tutorials/tree/master/raspi3/examples/section1" TargetMode="External"/><Relationship Id="rId7" Type="http://schemas.openxmlformats.org/officeDocument/2006/relationships/hyperlink" Target="https://tutorial.chirimen.org/raspi3/examples/section1/s1_4" TargetMode="Externa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https://tutorial.chirimen.org/raspi3/examples/section1/s1_3" TargetMode="External"/><Relationship Id="rId5" Type="http://schemas.openxmlformats.org/officeDocument/2006/relationships/hyperlink" Target="https://tutorial.chirimen.org/raspi3/examples/section1/s1_2" TargetMode="External"/><Relationship Id="rId4" Type="http://schemas.openxmlformats.org/officeDocument/2006/relationships/hyperlink" Target="https://tutorial.chirimen.org/raspi3/examples/section1/s1_1" TargetMode="External"/><Relationship Id="rId9" Type="http://schemas.openxmlformats.org/officeDocument/2006/relationships/hyperlink" Target="https://tutorial.chirimen.org/"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hyperlink" Target="https://tutorial.chirimen.org/raspi3/sdcard" TargetMode="External"/><Relationship Id="rId2" Type="http://schemas.openxmlformats.org/officeDocument/2006/relationships/hyperlink" Target="https://www.raspberrypi.org/products/raspberry-pi-3-model-b-plus/" TargetMode="Externa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65.png"/><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47.png"/><Relationship Id="rId1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93.png"/></Relationships>
</file>

<file path=ppt/slides/_rels/slide5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98.png"/><Relationship Id="rId4" Type="http://schemas.openxmlformats.org/officeDocument/2006/relationships/image" Target="../media/image102.png"/><Relationship Id="rId9" Type="http://schemas.openxmlformats.org/officeDocument/2006/relationships/image" Target="../media/image105.png"/></Relationships>
</file>

<file path=ppt/slides/_rels/slide5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4.png"/><Relationship Id="rId3" Type="http://schemas.openxmlformats.org/officeDocument/2006/relationships/image" Target="../media/image97.png"/><Relationship Id="rId7" Type="http://schemas.openxmlformats.org/officeDocument/2006/relationships/image" Target="../media/image109.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notesSlide" Target="../notesSlides/notesSlide16.xml"/><Relationship Id="rId16" Type="http://schemas.openxmlformats.org/officeDocument/2006/relationships/image" Target="../media/image117.png"/><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107.png"/><Relationship Id="rId15" Type="http://schemas.openxmlformats.org/officeDocument/2006/relationships/image" Target="../media/image116.png"/><Relationship Id="rId10"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110.png"/><Relationship Id="rId14"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34.png"/><Relationship Id="rId4" Type="http://schemas.openxmlformats.org/officeDocument/2006/relationships/image" Target="../media/image133.png"/></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hyperlink" Target="https://www.switch-science.com/catalog/1179/"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hyperlink" Target="https://www.nishishi.com/javascript-tips/split-comma.html" TargetMode="External"/><Relationship Id="rId4" Type="http://schemas.openxmlformats.org/officeDocument/2006/relationships/hyperlink" Target="https://qiita.com/AmbientData/items/fff54c8ac8ec95aeeee6"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s://qiita.com/autani/items/1b82d1fc5822dcfddb7d"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3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hyperlink" Target="https://creativecommons.org/licenses/by/4.0/" TargetMode="External"/><Relationship Id="rId4" Type="http://schemas.openxmlformats.org/officeDocument/2006/relationships/hyperlink" Target="https://chirimen.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jsbin.com/" TargetMode="External"/><Relationship Id="rId2" Type="http://schemas.openxmlformats.org/officeDocument/2006/relationships/hyperlink" Target="https://tutorial.chirimen.org/raspi3/debug"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hyperlink" Target="https://jsfiddle.ne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FC43B0BE-7659-42C2-B03C-2D4351C60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8636"/>
            <a:ext cx="9144000" cy="3740727"/>
          </a:xfrm>
          <a:prstGeom prst="rect">
            <a:avLst/>
          </a:prstGeom>
        </p:spPr>
      </p:pic>
      <p:sp>
        <p:nvSpPr>
          <p:cNvPr id="6" name="正方形/長方形 5">
            <a:extLst>
              <a:ext uri="{FF2B5EF4-FFF2-40B4-BE49-F238E27FC236}">
                <a16:creationId xmlns:a16="http://schemas.microsoft.com/office/drawing/2014/main" id="{298C688E-B2A1-4368-ACBF-DC125C3617D8}"/>
              </a:ext>
            </a:extLst>
          </p:cNvPr>
          <p:cNvSpPr/>
          <p:nvPr/>
        </p:nvSpPr>
        <p:spPr>
          <a:xfrm>
            <a:off x="0" y="198"/>
            <a:ext cx="9144000" cy="1558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正方形/長方形 6">
            <a:extLst>
              <a:ext uri="{FF2B5EF4-FFF2-40B4-BE49-F238E27FC236}">
                <a16:creationId xmlns:a16="http://schemas.microsoft.com/office/drawing/2014/main" id="{9AD565BB-1479-464F-B7C5-5038595E5658}"/>
              </a:ext>
            </a:extLst>
          </p:cNvPr>
          <p:cNvSpPr/>
          <p:nvPr/>
        </p:nvSpPr>
        <p:spPr>
          <a:xfrm>
            <a:off x="0" y="5299363"/>
            <a:ext cx="9144000" cy="1558637"/>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1143000" y="111477"/>
            <a:ext cx="6858000" cy="1208919"/>
          </a:xfrm>
        </p:spPr>
        <p:txBody>
          <a:bodyPr>
            <a:normAutofit/>
          </a:bodyPr>
          <a:lstStyle/>
          <a:p>
            <a:r>
              <a:rPr lang="en-US" altLang="ja-JP" sz="3300" b="1" dirty="0" err="1">
                <a:solidFill>
                  <a:schemeClr val="bg1"/>
                </a:solidFill>
                <a:latin typeface="Meiryo UI" panose="020B0604030504040204" pitchFamily="50" charset="-128"/>
                <a:ea typeface="Meiryo UI" panose="020B0604030504040204" pitchFamily="50" charset="-128"/>
              </a:rPr>
              <a:t>Web×IoT</a:t>
            </a:r>
            <a:r>
              <a:rPr lang="ja-JP" altLang="en-US" sz="3300" b="1" dirty="0">
                <a:solidFill>
                  <a:schemeClr val="bg1"/>
                </a:solidFill>
                <a:latin typeface="Meiryo UI" panose="020B0604030504040204" pitchFamily="50" charset="-128"/>
                <a:ea typeface="Meiryo UI" panose="020B0604030504040204" pitchFamily="50" charset="-128"/>
              </a:rPr>
              <a:t>メイカーズチャレンジ</a:t>
            </a:r>
            <a:br>
              <a:rPr lang="en-US" altLang="ja-JP" sz="3300" b="1" dirty="0">
                <a:solidFill>
                  <a:schemeClr val="bg1"/>
                </a:solidFill>
                <a:latin typeface="Meiryo UI" panose="020B0604030504040204" pitchFamily="50" charset="-128"/>
                <a:ea typeface="Meiryo UI" panose="020B0604030504040204" pitchFamily="50" charset="-128"/>
              </a:rPr>
            </a:br>
            <a:r>
              <a:rPr lang="ja-JP" altLang="en-US" sz="3300" b="1" dirty="0">
                <a:solidFill>
                  <a:schemeClr val="bg1"/>
                </a:solidFill>
                <a:latin typeface="Meiryo UI" panose="020B0604030504040204" pitchFamily="50" charset="-128"/>
                <a:ea typeface="Meiryo UI" panose="020B0604030504040204" pitchFamily="50" charset="-128"/>
              </a:rPr>
              <a:t>ハンズオン講習テキスト</a:t>
            </a:r>
          </a:p>
        </p:txBody>
      </p:sp>
      <p:sp>
        <p:nvSpPr>
          <p:cNvPr id="3" name="字幕 2">
            <a:extLst>
              <a:ext uri="{FF2B5EF4-FFF2-40B4-BE49-F238E27FC236}">
                <a16:creationId xmlns:a16="http://schemas.microsoft.com/office/drawing/2014/main" id="{9D9FDAE9-1522-412C-9002-97BD32A45365}"/>
              </a:ext>
            </a:extLst>
          </p:cNvPr>
          <p:cNvSpPr>
            <a:spLocks noGrp="1"/>
          </p:cNvSpPr>
          <p:nvPr>
            <p:ph type="subTitle" idx="1"/>
          </p:nvPr>
        </p:nvSpPr>
        <p:spPr>
          <a:xfrm>
            <a:off x="1620984" y="5602431"/>
            <a:ext cx="6380016" cy="1255369"/>
          </a:xfrm>
        </p:spPr>
        <p:txBody>
          <a:bodyPr>
            <a:normAutofit fontScale="92500" lnSpcReduction="10000"/>
          </a:bodyPr>
          <a:lstStyle/>
          <a:p>
            <a:pPr algn="l"/>
            <a:r>
              <a:rPr lang="nl-NL" altLang="ja-JP" sz="2250" b="1" dirty="0">
                <a:latin typeface="Meiryo UI" panose="020B0604030504040204" pitchFamily="50" charset="-128"/>
                <a:ea typeface="Meiryo UI" panose="020B0604030504040204" pitchFamily="50" charset="-128"/>
              </a:rPr>
              <a:t>CHIRIMEN Open Hardware</a:t>
            </a:r>
          </a:p>
          <a:p>
            <a:pPr algn="l"/>
            <a:r>
              <a:rPr lang="nl-NL" altLang="ja-JP" sz="2250" b="1" dirty="0">
                <a:latin typeface="Meiryo UI" panose="020B0604030504040204" pitchFamily="50" charset="-128"/>
                <a:ea typeface="Meiryo UI" panose="020B0604030504040204" pitchFamily="50" charset="-128"/>
                <a:hlinkClick r:id="rId3"/>
              </a:rPr>
              <a:t>https://chirimen.org/</a:t>
            </a:r>
            <a:endParaRPr lang="nl-NL" altLang="ja-JP" sz="2250" b="1" dirty="0">
              <a:latin typeface="Meiryo UI" panose="020B0604030504040204" pitchFamily="50" charset="-128"/>
              <a:ea typeface="Meiryo UI" panose="020B0604030504040204" pitchFamily="50" charset="-128"/>
            </a:endParaRPr>
          </a:p>
          <a:p>
            <a:pPr algn="l"/>
            <a:endParaRPr lang="en-US" altLang="ja-JP" sz="800" b="1" dirty="0">
              <a:latin typeface="Meiryo UI" panose="020B0604030504040204" pitchFamily="50" charset="-128"/>
              <a:ea typeface="Meiryo UI" panose="020B0604030504040204" pitchFamily="50" charset="-128"/>
            </a:endParaRPr>
          </a:p>
          <a:p>
            <a:r>
              <a:rPr lang="ja-JP" altLang="en-US" sz="1350" b="1" dirty="0">
                <a:latin typeface="Meiryo UI" panose="020B0604030504040204" pitchFamily="50" charset="-128"/>
                <a:ea typeface="Meiryo UI" panose="020B0604030504040204" pitchFamily="50" charset="-128"/>
              </a:rPr>
              <a:t>運営事務局：</a:t>
            </a:r>
            <a:r>
              <a:rPr lang="en-US" altLang="ja-JP" sz="1350" b="1" dirty="0">
                <a:latin typeface="Meiryo UI" panose="020B0604030504040204" pitchFamily="50" charset="-128"/>
                <a:ea typeface="Meiryo UI" panose="020B0604030504040204" pitchFamily="50" charset="-128"/>
              </a:rPr>
              <a:t>YRP</a:t>
            </a:r>
            <a:r>
              <a:rPr lang="ja-JP" altLang="en-US" sz="1350" b="1" dirty="0">
                <a:latin typeface="Meiryo UI" panose="020B0604030504040204" pitchFamily="50" charset="-128"/>
                <a:ea typeface="Meiryo UI" panose="020B0604030504040204" pitchFamily="50" charset="-128"/>
              </a:rPr>
              <a:t>研究開発推進協会／株式会社ブール・ジャパン</a:t>
            </a:r>
            <a:endParaRPr lang="en-US" altLang="ja-JP" b="1" dirty="0">
              <a:latin typeface="Meiryo UI" panose="020B0604030504040204" pitchFamily="50" charset="-128"/>
              <a:ea typeface="Meiryo UI" panose="020B0604030504040204" pitchFamily="50" charset="-128"/>
            </a:endParaRPr>
          </a:p>
        </p:txBody>
      </p:sp>
      <p:pic>
        <p:nvPicPr>
          <p:cNvPr id="26" name="図 25">
            <a:extLst>
              <a:ext uri="{FF2B5EF4-FFF2-40B4-BE49-F238E27FC236}">
                <a16:creationId xmlns:a16="http://schemas.microsoft.com/office/drawing/2014/main" id="{7458C098-344F-4333-9615-4DB1A7E68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46" y="228079"/>
            <a:ext cx="1147492" cy="1110803"/>
          </a:xfrm>
          <a:prstGeom prst="rect">
            <a:avLst/>
          </a:prstGeom>
        </p:spPr>
      </p:pic>
      <p:pic>
        <p:nvPicPr>
          <p:cNvPr id="1026" name="Picture 2" descr="@chirimen-oh">
            <a:extLst>
              <a:ext uri="{FF2B5EF4-FFF2-40B4-BE49-F238E27FC236}">
                <a16:creationId xmlns:a16="http://schemas.microsoft.com/office/drawing/2014/main" id="{33FF9BE3-4B41-4AD0-AC35-9F199480BE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242" y="5602431"/>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715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2954655"/>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そもそも「</a:t>
            </a:r>
            <a:r>
              <a:rPr lang="en-US" altLang="ja-JP" u="sng" dirty="0">
                <a:latin typeface="メイリオ" panose="020B0604030504040204" pitchFamily="50" charset="-128"/>
                <a:ea typeface="メイリオ" panose="020B0604030504040204" pitchFamily="50" charset="-128"/>
              </a:rPr>
              <a:t>L </a:t>
            </a:r>
            <a:r>
              <a:rPr lang="ja-JP" altLang="en-US" u="sng" dirty="0">
                <a:latin typeface="メイリオ" panose="020B0604030504040204" pitchFamily="50" charset="-128"/>
                <a:ea typeface="メイリオ" panose="020B0604030504040204" pitchFamily="50" charset="-128"/>
              </a:rPr>
              <a:t>チカ」って何？</a:t>
            </a:r>
            <a:endParaRPr lang="en-US" altLang="ja-JP" u="sng"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を点けたり消したりするためには、</a:t>
            </a:r>
            <a:r>
              <a:rPr lang="en-US" altLang="ja-JP" sz="1400" dirty="0" err="1">
                <a:latin typeface="メイリオ" panose="020B0604030504040204" pitchFamily="50" charset="-128"/>
                <a:ea typeface="メイリオ" panose="020B0604030504040204" pitchFamily="50" charset="-128"/>
              </a:rPr>
              <a:t>Raspi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と正しく配線する必要があります。</a:t>
            </a:r>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は </a:t>
            </a:r>
            <a:r>
              <a:rPr lang="en-US" altLang="ja-JP" sz="1400" dirty="0">
                <a:latin typeface="メイリオ" panose="020B0604030504040204" pitchFamily="50" charset="-128"/>
                <a:ea typeface="メイリオ" panose="020B0604030504040204" pitchFamily="50" charset="-128"/>
              </a:rPr>
              <a:t>2 </a:t>
            </a:r>
            <a:r>
              <a:rPr lang="ja-JP" altLang="en-US" sz="1400" dirty="0">
                <a:latin typeface="メイリオ" panose="020B0604030504040204" pitchFamily="50" charset="-128"/>
                <a:ea typeface="メイリオ" panose="020B0604030504040204" pitchFamily="50" charset="-128"/>
              </a:rPr>
              <a:t>本のリード線が出ていますが、長い方がアノード（</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側）、短い側がカソード（</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側）です。</a:t>
            </a:r>
          </a:p>
          <a:p>
            <a:r>
              <a:rPr lang="en-US" altLang="ja-JP" sz="1400" dirty="0">
                <a:latin typeface="メイリオ" panose="020B0604030504040204" pitchFamily="50" charset="-128"/>
                <a:ea typeface="メイリオ" panose="020B0604030504040204" pitchFamily="50" charset="-128"/>
              </a:rPr>
              <a:t>L </a:t>
            </a:r>
            <a:r>
              <a:rPr lang="ja-JP" altLang="en-US" sz="1400" dirty="0">
                <a:latin typeface="メイリオ" panose="020B0604030504040204" pitchFamily="50" charset="-128"/>
                <a:ea typeface="メイリオ" panose="020B0604030504040204" pitchFamily="50" charset="-128"/>
              </a:rPr>
              <a:t>チカのための配線図は、基本的な作例集（</a:t>
            </a:r>
            <a:r>
              <a:rPr lang="en-US" altLang="ja-JP" sz="1400" dirty="0">
                <a:latin typeface="メイリオ" panose="020B0604030504040204" pitchFamily="50" charset="-128"/>
                <a:ea typeface="メイリオ" panose="020B0604030504040204" pitchFamily="50" charset="-128"/>
              </a:rPr>
              <a:t>examples</a:t>
            </a:r>
            <a:r>
              <a:rPr lang="ja-JP" altLang="en-US" sz="1400" dirty="0">
                <a:latin typeface="メイリオ" panose="020B0604030504040204" pitchFamily="50" charset="-128"/>
                <a:ea typeface="メイリオ" panose="020B0604030504040204" pitchFamily="50" charset="-128"/>
              </a:rPr>
              <a:t>）と一緒に、下記にプリインストールされています。</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のリード線の方向に注意しながら、この図の通りにジャンパーワイヤやブレッドボードを使って配線してみましょう。</a:t>
            </a:r>
          </a:p>
          <a:p>
            <a:endParaRPr lang="ja-JP" altLang="en-US" sz="1400" dirty="0">
              <a:latin typeface="メイリオ" panose="020B0604030504040204" pitchFamily="50" charset="-128"/>
              <a:ea typeface="メイリオ" panose="020B0604030504040204" pitchFamily="50" charset="-128"/>
            </a:endParaRPr>
          </a:p>
        </p:txBody>
      </p:sp>
      <p:sp>
        <p:nvSpPr>
          <p:cNvPr id="3" name="Rectangle 1">
            <a:extLst>
              <a:ext uri="{FF2B5EF4-FFF2-40B4-BE49-F238E27FC236}">
                <a16:creationId xmlns:a16="http://schemas.microsoft.com/office/drawing/2014/main" id="{AFDEC79F-D5ED-43D6-BEFB-CDC02518FC2B}"/>
              </a:ext>
            </a:extLst>
          </p:cNvPr>
          <p:cNvSpPr>
            <a:spLocks noChangeArrowheads="1"/>
          </p:cNvSpPr>
          <p:nvPr/>
        </p:nvSpPr>
        <p:spPr bwMode="auto">
          <a:xfrm>
            <a:off x="448439" y="2502680"/>
            <a:ext cx="4572000" cy="457200"/>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Consolas" panose="020B0609020204030204" pitchFamily="49" charset="0"/>
              </a:rPr>
              <a:t>/home/pi/Desktop/gc/gpio/LEDblink/schematic.png</a:t>
            </a:r>
            <a:r>
              <a:rPr kumimoji="0" lang="ja-JP" altLang="ja-JP" sz="9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pic>
        <p:nvPicPr>
          <p:cNvPr id="7173" name="Picture 5" descr="example-files">
            <a:extLst>
              <a:ext uri="{FF2B5EF4-FFF2-40B4-BE49-F238E27FC236}">
                <a16:creationId xmlns:a16="http://schemas.microsoft.com/office/drawing/2014/main" id="{4698B53A-EA6F-4B72-86A3-41247C5E9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4040822"/>
            <a:ext cx="4002962" cy="2327514"/>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example: LEDblink の配線図">
            <a:extLst>
              <a:ext uri="{FF2B5EF4-FFF2-40B4-BE49-F238E27FC236}">
                <a16:creationId xmlns:a16="http://schemas.microsoft.com/office/drawing/2014/main" id="{095EF68B-5FD5-48B5-8BF1-D26FF32B0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090" y="4040822"/>
            <a:ext cx="4137803" cy="232751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465B0CEE-9548-489F-B865-9964A863E98B}"/>
              </a:ext>
            </a:extLst>
          </p:cNvPr>
          <p:cNvCxnSpPr>
            <a:cxnSpLocks/>
          </p:cNvCxnSpPr>
          <p:nvPr/>
        </p:nvCxnSpPr>
        <p:spPr>
          <a:xfrm>
            <a:off x="3696171" y="4793440"/>
            <a:ext cx="2254253" cy="216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7970EAC-C3B7-4502-9FC5-87CDDB56D111}"/>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9</a:t>
            </a:fld>
            <a:endParaRPr kumimoji="1" lang="ja-JP" altLang="en-US" dirty="0">
              <a:solidFill>
                <a:schemeClr val="bg1">
                  <a:lumMod val="50000"/>
                </a:schemeClr>
              </a:solidFill>
            </a:endParaRPr>
          </a:p>
        </p:txBody>
      </p:sp>
      <p:pic>
        <p:nvPicPr>
          <p:cNvPr id="13" name="図 12">
            <a:extLst>
              <a:ext uri="{FF2B5EF4-FFF2-40B4-BE49-F238E27FC236}">
                <a16:creationId xmlns:a16="http://schemas.microsoft.com/office/drawing/2014/main" id="{C3E2CF66-A762-4823-9EAB-E35159F26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Tree>
    <p:extLst>
      <p:ext uri="{BB962C8B-B14F-4D97-AF65-F5344CB8AC3E}">
        <p14:creationId xmlns:p14="http://schemas.microsoft.com/office/powerpoint/2010/main" val="1452241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 ブレッドボードの使い方</a:t>
            </a:r>
          </a:p>
        </p:txBody>
      </p:sp>
      <p:sp>
        <p:nvSpPr>
          <p:cNvPr id="12" name="テキスト ボックス 11">
            <a:extLst>
              <a:ext uri="{FF2B5EF4-FFF2-40B4-BE49-F238E27FC236}">
                <a16:creationId xmlns:a16="http://schemas.microsoft.com/office/drawing/2014/main" id="{93330E7C-4337-4B9B-B189-543F31CD7B88}"/>
              </a:ext>
            </a:extLst>
          </p:cNvPr>
          <p:cNvSpPr txBox="1"/>
          <p:nvPr/>
        </p:nvSpPr>
        <p:spPr>
          <a:xfrm>
            <a:off x="347730" y="4349470"/>
            <a:ext cx="8448540" cy="369332"/>
          </a:xfrm>
          <a:prstGeom prst="rect">
            <a:avLst/>
          </a:prstGeom>
          <a:noFill/>
        </p:spPr>
        <p:txBody>
          <a:bodyPr wrap="square" rtlCol="0">
            <a:spAutoFit/>
          </a:bodyPr>
          <a:lstStyle/>
          <a:p>
            <a:r>
              <a:rPr lang="ja-JP" altLang="en-US" dirty="0"/>
              <a:t>■ </a:t>
            </a:r>
            <a:r>
              <a:rPr lang="en-US" altLang="ja-JP" dirty="0"/>
              <a:t>LED</a:t>
            </a:r>
            <a:r>
              <a:rPr lang="ja-JP" altLang="en-US" dirty="0"/>
              <a:t>（発光ダイオード）の使い方</a:t>
            </a:r>
          </a:p>
        </p:txBody>
      </p:sp>
      <p:pic>
        <p:nvPicPr>
          <p:cNvPr id="8198" name="Picture 6" descr="陽極（アノード、anode）と陰極（カソード、cathode）の形状の例と回路記号">
            <a:extLst>
              <a:ext uri="{FF2B5EF4-FFF2-40B4-BE49-F238E27FC236}">
                <a16:creationId xmlns:a16="http://schemas.microsoft.com/office/drawing/2014/main" id="{417D3A0C-068B-4EDD-9DAF-21D21103D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45" b="22506"/>
          <a:stretch/>
        </p:blipFill>
        <p:spPr bwMode="auto">
          <a:xfrm>
            <a:off x="597029" y="4836593"/>
            <a:ext cx="1286862" cy="1496693"/>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0EC2D6DD-BD09-4A63-B5E0-8826D90764B0}"/>
              </a:ext>
            </a:extLst>
          </p:cNvPr>
          <p:cNvSpPr txBox="1"/>
          <p:nvPr/>
        </p:nvSpPr>
        <p:spPr>
          <a:xfrm>
            <a:off x="332499" y="5645128"/>
            <a:ext cx="1741961" cy="415498"/>
          </a:xfrm>
          <a:prstGeom prst="rect">
            <a:avLst/>
          </a:prstGeom>
          <a:noFill/>
        </p:spPr>
        <p:txBody>
          <a:bodyPr wrap="square" rtlCol="0">
            <a:spAutoFit/>
          </a:bodyPr>
          <a:lstStyle/>
          <a:p>
            <a:r>
              <a:rPr lang="ja-JP" altLang="en-US" sz="1050" dirty="0"/>
              <a:t>アノード　　　カソード</a:t>
            </a:r>
            <a:endParaRPr lang="en-US" altLang="ja-JP" sz="1050" dirty="0"/>
          </a:p>
          <a:p>
            <a:r>
              <a:rPr lang="ja-JP" altLang="en-US" sz="1050" dirty="0"/>
              <a:t>      </a:t>
            </a:r>
            <a:r>
              <a:rPr lang="en-US" altLang="ja-JP" sz="1050" dirty="0"/>
              <a:t>(A)                          (K)</a:t>
            </a:r>
            <a:endParaRPr lang="ja-JP" altLang="en-US" sz="1050" dirty="0"/>
          </a:p>
        </p:txBody>
      </p:sp>
      <p:sp>
        <p:nvSpPr>
          <p:cNvPr id="17" name="テキスト ボックス 16">
            <a:extLst>
              <a:ext uri="{FF2B5EF4-FFF2-40B4-BE49-F238E27FC236}">
                <a16:creationId xmlns:a16="http://schemas.microsoft.com/office/drawing/2014/main" id="{69E6F751-5193-4913-AE4A-9915893100E9}"/>
              </a:ext>
            </a:extLst>
          </p:cNvPr>
          <p:cNvSpPr txBox="1"/>
          <p:nvPr/>
        </p:nvSpPr>
        <p:spPr>
          <a:xfrm>
            <a:off x="2074460" y="5260103"/>
            <a:ext cx="688934" cy="253916"/>
          </a:xfrm>
          <a:prstGeom prst="rect">
            <a:avLst/>
          </a:prstGeom>
          <a:noFill/>
        </p:spPr>
        <p:txBody>
          <a:bodyPr wrap="square" rtlCol="0">
            <a:spAutoFit/>
          </a:bodyPr>
          <a:lstStyle/>
          <a:p>
            <a:r>
              <a:rPr lang="ja-JP" altLang="en-US" sz="1050" dirty="0"/>
              <a:t>回路図</a:t>
            </a:r>
          </a:p>
        </p:txBody>
      </p:sp>
      <p:sp>
        <p:nvSpPr>
          <p:cNvPr id="20" name="テキスト ボックス 19">
            <a:extLst>
              <a:ext uri="{FF2B5EF4-FFF2-40B4-BE49-F238E27FC236}">
                <a16:creationId xmlns:a16="http://schemas.microsoft.com/office/drawing/2014/main" id="{6BACB031-7957-4DF0-A364-FC205EE55BD2}"/>
              </a:ext>
            </a:extLst>
          </p:cNvPr>
          <p:cNvSpPr txBox="1"/>
          <p:nvPr/>
        </p:nvSpPr>
        <p:spPr>
          <a:xfrm>
            <a:off x="1939939" y="3954469"/>
            <a:ext cx="5264121" cy="369332"/>
          </a:xfrm>
          <a:prstGeom prst="rect">
            <a:avLst/>
          </a:prstGeom>
          <a:no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写真の様に</a:t>
            </a:r>
            <a:r>
              <a:rPr lang="en-US" altLang="ja-JP" sz="900" dirty="0">
                <a:latin typeface="メイリオ" panose="020B0604030504040204" pitchFamily="50" charset="-128"/>
                <a:ea typeface="メイリオ" panose="020B0604030504040204" pitchFamily="50" charset="-128"/>
              </a:rPr>
              <a:t>1</a:t>
            </a:r>
            <a:r>
              <a:rPr lang="ja-JP" altLang="en-US" sz="900" dirty="0">
                <a:latin typeface="メイリオ" panose="020B0604030504040204" pitchFamily="50" charset="-128"/>
                <a:ea typeface="メイリオ" panose="020B0604030504040204" pitchFamily="50" charset="-128"/>
              </a:rPr>
              <a:t>列</a:t>
            </a:r>
            <a:r>
              <a:rPr lang="en-US" altLang="ja-JP" sz="900" dirty="0">
                <a:latin typeface="メイリオ" panose="020B0604030504040204" pitchFamily="50" charset="-128"/>
                <a:ea typeface="メイリオ" panose="020B0604030504040204" pitchFamily="50" charset="-128"/>
              </a:rPr>
              <a:t>5</a:t>
            </a:r>
            <a:r>
              <a:rPr lang="ja-JP" altLang="en-US" sz="900" dirty="0">
                <a:latin typeface="メイリオ" panose="020B0604030504040204" pitchFamily="50" charset="-128"/>
                <a:ea typeface="メイリオ" panose="020B0604030504040204" pitchFamily="50" charset="-128"/>
              </a:rPr>
              <a:t>ピンでつながっています。電子パーツを差し込んで回路を作ります。</a:t>
            </a:r>
            <a:endParaRPr lang="en-US" altLang="ja-JP" sz="900" dirty="0">
              <a:latin typeface="メイリオ" panose="020B0604030504040204" pitchFamily="50" charset="-128"/>
              <a:ea typeface="メイリオ" panose="020B0604030504040204" pitchFamily="50" charset="-128"/>
            </a:endParaRPr>
          </a:p>
          <a:p>
            <a:r>
              <a:rPr lang="en-US" altLang="ja-JP" sz="900" dirty="0">
                <a:latin typeface="メイリオ" panose="020B0604030504040204" pitchFamily="50" charset="-128"/>
                <a:ea typeface="メイリオ" panose="020B0604030504040204" pitchFamily="50" charset="-128"/>
              </a:rPr>
              <a:t>※</a:t>
            </a:r>
            <a:r>
              <a:rPr lang="ja-JP" altLang="en-US" sz="900" dirty="0">
                <a:latin typeface="メイリオ" panose="020B0604030504040204" pitchFamily="50" charset="-128"/>
                <a:ea typeface="メイリオ" panose="020B0604030504040204" pitchFamily="50" charset="-128"/>
              </a:rPr>
              <a:t>少し硬い場合もあります、しっかり中まで差し込みましょう。</a:t>
            </a:r>
            <a:endParaRPr lang="en-US" altLang="ja-JP" sz="900" dirty="0">
              <a:latin typeface="メイリオ" panose="020B0604030504040204" pitchFamily="50" charset="-128"/>
              <a:ea typeface="メイリオ" panose="020B0604030504040204" pitchFamily="50" charset="-128"/>
            </a:endParaRPr>
          </a:p>
        </p:txBody>
      </p:sp>
      <p:pic>
        <p:nvPicPr>
          <p:cNvPr id="22" name="Picture 6" descr="陽極（アノード、anode）と陰極（カソード、cathode）の形状の例と回路記号">
            <a:extLst>
              <a:ext uri="{FF2B5EF4-FFF2-40B4-BE49-F238E27FC236}">
                <a16:creationId xmlns:a16="http://schemas.microsoft.com/office/drawing/2014/main" id="{57BC714F-0F06-4533-96E7-AC082EE37C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494"/>
          <a:stretch/>
        </p:blipFill>
        <p:spPr bwMode="auto">
          <a:xfrm>
            <a:off x="2074460" y="5387062"/>
            <a:ext cx="1743865" cy="8889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C25E873-30FB-4283-84AE-C2AB9BB76B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061" r="50000"/>
          <a:stretch/>
        </p:blipFill>
        <p:spPr bwMode="auto">
          <a:xfrm>
            <a:off x="3854648" y="4670482"/>
            <a:ext cx="2870466" cy="1790044"/>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43F05616-BA97-4E41-8294-50FE80624414}"/>
              </a:ext>
            </a:extLst>
          </p:cNvPr>
          <p:cNvSpPr txBox="1"/>
          <p:nvPr/>
        </p:nvSpPr>
        <p:spPr>
          <a:xfrm>
            <a:off x="6649116" y="5020734"/>
            <a:ext cx="2224020" cy="1061829"/>
          </a:xfrm>
          <a:prstGeom prst="rect">
            <a:avLst/>
          </a:prstGeom>
          <a:noFill/>
        </p:spPr>
        <p:txBody>
          <a:bodyPr wrap="square" rtlCol="0">
            <a:spAutoFit/>
          </a:bodyPr>
          <a:lstStyle/>
          <a:p>
            <a:r>
              <a:rPr lang="ja-JP" altLang="en-US" sz="1050" b="1" dirty="0">
                <a:latin typeface="メイリオ" panose="020B0604030504040204" pitchFamily="50" charset="-128"/>
                <a:ea typeface="メイリオ" panose="020B0604030504040204" pitchFamily="50" charset="-128"/>
              </a:rPr>
              <a:t>基本回路）</a:t>
            </a:r>
            <a:endParaRPr lang="en-US" altLang="ja-JP" sz="1050" b="1" dirty="0">
              <a:latin typeface="メイリオ" panose="020B0604030504040204" pitchFamily="50" charset="-128"/>
              <a:ea typeface="メイリオ" panose="020B0604030504040204" pitchFamily="50" charset="-128"/>
            </a:endParaRPr>
          </a:p>
          <a:p>
            <a:endParaRPr lang="en-US" altLang="ja-JP" sz="1050" b="1" dirty="0">
              <a:latin typeface="メイリオ" panose="020B0604030504040204" pitchFamily="50" charset="-128"/>
              <a:ea typeface="メイリオ" panose="020B0604030504040204" pitchFamily="50" charset="-128"/>
            </a:endParaRPr>
          </a:p>
          <a:p>
            <a:r>
              <a:rPr lang="en-US" altLang="ja-JP" sz="1050" b="1" dirty="0">
                <a:latin typeface="メイリオ" panose="020B0604030504040204" pitchFamily="50" charset="-128"/>
                <a:ea typeface="メイリオ" panose="020B0604030504040204" pitchFamily="50" charset="-128"/>
              </a:rPr>
              <a:t>LED</a:t>
            </a:r>
            <a:r>
              <a:rPr lang="ja-JP" altLang="en-US" sz="1050" b="1" dirty="0">
                <a:latin typeface="メイリオ" panose="020B0604030504040204" pitchFamily="50" charset="-128"/>
                <a:ea typeface="メイリオ" panose="020B0604030504040204" pitchFamily="50" charset="-128"/>
              </a:rPr>
              <a:t>も電流が流れる極性があり、</a:t>
            </a:r>
            <a:r>
              <a:rPr lang="ja-JP" altLang="en-US" sz="1050" dirty="0">
                <a:latin typeface="メイリオ" panose="020B0604030504040204" pitchFamily="50" charset="-128"/>
                <a:ea typeface="メイリオ" panose="020B0604030504040204" pitchFamily="50" charset="-128"/>
              </a:rPr>
              <a:t>基本回路のようにアノードに電源のプラス側を接続すれば電流が流れて点灯します。</a:t>
            </a:r>
          </a:p>
        </p:txBody>
      </p:sp>
      <p:sp>
        <p:nvSpPr>
          <p:cNvPr id="25" name="テキスト ボックス 24">
            <a:extLst>
              <a:ext uri="{FF2B5EF4-FFF2-40B4-BE49-F238E27FC236}">
                <a16:creationId xmlns:a16="http://schemas.microsoft.com/office/drawing/2014/main" id="{757797CA-83FA-48EE-AEB3-F9CC4BDC004A}"/>
              </a:ext>
            </a:extLst>
          </p:cNvPr>
          <p:cNvSpPr txBox="1"/>
          <p:nvPr/>
        </p:nvSpPr>
        <p:spPr>
          <a:xfrm>
            <a:off x="6002724" y="5082322"/>
            <a:ext cx="478025" cy="900246"/>
          </a:xfrm>
          <a:prstGeom prst="rect">
            <a:avLst/>
          </a:prstGeom>
          <a:noFill/>
        </p:spPr>
        <p:txBody>
          <a:bodyPr wrap="square" rtlCol="0">
            <a:spAutoFit/>
          </a:bodyPr>
          <a:lstStyle/>
          <a:p>
            <a:r>
              <a:rPr lang="ja-JP" altLang="en-US" sz="1050" dirty="0"/>
              <a:t>＋</a:t>
            </a:r>
            <a:endParaRPr lang="en-US" altLang="ja-JP" sz="1050" dirty="0"/>
          </a:p>
          <a:p>
            <a:endParaRPr lang="en-US" altLang="ja-JP" sz="1050" dirty="0"/>
          </a:p>
          <a:p>
            <a:endParaRPr lang="en-US" altLang="ja-JP" sz="1050" dirty="0"/>
          </a:p>
          <a:p>
            <a:endParaRPr lang="en-US" altLang="ja-JP" sz="1050" dirty="0"/>
          </a:p>
          <a:p>
            <a:r>
              <a:rPr lang="ja-JP" altLang="en-US" sz="1050" dirty="0"/>
              <a:t>－</a:t>
            </a:r>
            <a:endParaRPr lang="en-US" altLang="ja-JP" sz="1050" dirty="0"/>
          </a:p>
        </p:txBody>
      </p:sp>
      <p:sp>
        <p:nvSpPr>
          <p:cNvPr id="26" name="テキスト ボックス 25">
            <a:extLst>
              <a:ext uri="{FF2B5EF4-FFF2-40B4-BE49-F238E27FC236}">
                <a16:creationId xmlns:a16="http://schemas.microsoft.com/office/drawing/2014/main" id="{AC60BCE3-46E5-4A8F-AA9F-FA67FA9E5C1D}"/>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10</a:t>
            </a:fld>
            <a:endParaRPr kumimoji="1" lang="ja-JP" altLang="en-US" dirty="0">
              <a:solidFill>
                <a:schemeClr val="bg1">
                  <a:lumMod val="50000"/>
                </a:schemeClr>
              </a:solidFill>
            </a:endParaRPr>
          </a:p>
        </p:txBody>
      </p:sp>
      <p:pic>
        <p:nvPicPr>
          <p:cNvPr id="27" name="図 26">
            <a:extLst>
              <a:ext uri="{FF2B5EF4-FFF2-40B4-BE49-F238E27FC236}">
                <a16:creationId xmlns:a16="http://schemas.microsoft.com/office/drawing/2014/main" id="{42E09709-4763-4095-9A1F-DBC3E63C7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10" name="正方形/長方形 9">
            <a:extLst>
              <a:ext uri="{FF2B5EF4-FFF2-40B4-BE49-F238E27FC236}">
                <a16:creationId xmlns:a16="http://schemas.microsoft.com/office/drawing/2014/main" id="{02A18A31-E0B4-4648-AD40-4BDC90C0E71D}"/>
              </a:ext>
            </a:extLst>
          </p:cNvPr>
          <p:cNvSpPr/>
          <p:nvPr/>
        </p:nvSpPr>
        <p:spPr>
          <a:xfrm>
            <a:off x="6932334" y="3743205"/>
            <a:ext cx="1706536" cy="579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0264EBA8-5A56-458E-B038-4EE922A48BF6}"/>
              </a:ext>
            </a:extLst>
          </p:cNvPr>
          <p:cNvGrpSpPr/>
          <p:nvPr/>
        </p:nvGrpSpPr>
        <p:grpSpPr>
          <a:xfrm>
            <a:off x="754190" y="1588602"/>
            <a:ext cx="3416974" cy="2336890"/>
            <a:chOff x="754190" y="1588602"/>
            <a:chExt cx="3416974" cy="2336890"/>
          </a:xfrm>
        </p:grpSpPr>
        <p:pic>
          <p:nvPicPr>
            <p:cNvPr id="37" name="図 36">
              <a:extLst>
                <a:ext uri="{FF2B5EF4-FFF2-40B4-BE49-F238E27FC236}">
                  <a16:creationId xmlns:a16="http://schemas.microsoft.com/office/drawing/2014/main" id="{5E267811-AF71-4131-A77E-66387847D68F}"/>
                </a:ext>
              </a:extLst>
            </p:cNvPr>
            <p:cNvPicPr>
              <a:picLocks noChangeAspect="1"/>
            </p:cNvPicPr>
            <p:nvPr/>
          </p:nvPicPr>
          <p:blipFill rotWithShape="1">
            <a:blip r:embed="rId5">
              <a:extLst>
                <a:ext uri="{28A0092B-C50C-407E-A947-70E740481C1C}">
                  <a14:useLocalDpi xmlns:a14="http://schemas.microsoft.com/office/drawing/2010/main" val="0"/>
                </a:ext>
              </a:extLst>
            </a:blip>
            <a:srcRect t="8813"/>
            <a:stretch/>
          </p:blipFill>
          <p:spPr>
            <a:xfrm>
              <a:off x="754190" y="1588602"/>
              <a:ext cx="3416974" cy="2336890"/>
            </a:xfrm>
            <a:prstGeom prst="rect">
              <a:avLst/>
            </a:prstGeom>
          </p:spPr>
        </p:pic>
        <p:cxnSp>
          <p:nvCxnSpPr>
            <p:cNvPr id="38" name="直線コネクタ 37">
              <a:extLst>
                <a:ext uri="{FF2B5EF4-FFF2-40B4-BE49-F238E27FC236}">
                  <a16:creationId xmlns:a16="http://schemas.microsoft.com/office/drawing/2014/main" id="{5699583D-56FA-4702-B1B8-74AB16750A99}"/>
                </a:ext>
              </a:extLst>
            </p:cNvPr>
            <p:cNvCxnSpPr>
              <a:cxnSpLocks/>
            </p:cNvCxnSpPr>
            <p:nvPr/>
          </p:nvCxnSpPr>
          <p:spPr>
            <a:xfrm>
              <a:off x="1245772" y="1847373"/>
              <a:ext cx="0" cy="702664"/>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216116FC-019C-41C8-8CE8-05DA3F13F6FB}"/>
                </a:ext>
              </a:extLst>
            </p:cNvPr>
            <p:cNvCxnSpPr>
              <a:cxnSpLocks/>
            </p:cNvCxnSpPr>
            <p:nvPr/>
          </p:nvCxnSpPr>
          <p:spPr>
            <a:xfrm>
              <a:off x="1398298" y="1859798"/>
              <a:ext cx="4622" cy="690239"/>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0" name="直線コネクタ 39">
              <a:extLst>
                <a:ext uri="{FF2B5EF4-FFF2-40B4-BE49-F238E27FC236}">
                  <a16:creationId xmlns:a16="http://schemas.microsoft.com/office/drawing/2014/main" id="{C689FC86-659F-41DF-80FE-00506ECCF232}"/>
                </a:ext>
              </a:extLst>
            </p:cNvPr>
            <p:cNvCxnSpPr>
              <a:cxnSpLocks/>
            </p:cNvCxnSpPr>
            <p:nvPr/>
          </p:nvCxnSpPr>
          <p:spPr>
            <a:xfrm>
              <a:off x="1554125" y="1859798"/>
              <a:ext cx="0" cy="69023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69B86B66-D5CB-46E2-85E0-9892B9A926DA}"/>
                </a:ext>
              </a:extLst>
            </p:cNvPr>
            <p:cNvCxnSpPr>
              <a:cxnSpLocks/>
            </p:cNvCxnSpPr>
            <p:nvPr/>
          </p:nvCxnSpPr>
          <p:spPr>
            <a:xfrm>
              <a:off x="1713254" y="1876365"/>
              <a:ext cx="0" cy="673671"/>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2" name="直線コネクタ 41">
              <a:extLst>
                <a:ext uri="{FF2B5EF4-FFF2-40B4-BE49-F238E27FC236}">
                  <a16:creationId xmlns:a16="http://schemas.microsoft.com/office/drawing/2014/main" id="{5311A681-CAD0-467F-B724-7E68731D997F}"/>
                </a:ext>
              </a:extLst>
            </p:cNvPr>
            <p:cNvCxnSpPr>
              <a:cxnSpLocks/>
            </p:cNvCxnSpPr>
            <p:nvPr/>
          </p:nvCxnSpPr>
          <p:spPr>
            <a:xfrm>
              <a:off x="1862478" y="1880507"/>
              <a:ext cx="0" cy="669529"/>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3" name="直線コネクタ 42">
              <a:extLst>
                <a:ext uri="{FF2B5EF4-FFF2-40B4-BE49-F238E27FC236}">
                  <a16:creationId xmlns:a16="http://schemas.microsoft.com/office/drawing/2014/main" id="{37C5B86A-5DC3-4ED6-861F-BA56F097623A}"/>
                </a:ext>
              </a:extLst>
            </p:cNvPr>
            <p:cNvCxnSpPr>
              <a:cxnSpLocks/>
            </p:cNvCxnSpPr>
            <p:nvPr/>
          </p:nvCxnSpPr>
          <p:spPr>
            <a:xfrm>
              <a:off x="2009061" y="1880507"/>
              <a:ext cx="0" cy="66953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4" name="直線コネクタ 43">
              <a:extLst>
                <a:ext uri="{FF2B5EF4-FFF2-40B4-BE49-F238E27FC236}">
                  <a16:creationId xmlns:a16="http://schemas.microsoft.com/office/drawing/2014/main" id="{8B5F1649-2581-47B9-8014-26B03614BF2F}"/>
                </a:ext>
              </a:extLst>
            </p:cNvPr>
            <p:cNvCxnSpPr>
              <a:cxnSpLocks/>
            </p:cNvCxnSpPr>
            <p:nvPr/>
          </p:nvCxnSpPr>
          <p:spPr>
            <a:xfrm>
              <a:off x="2161588" y="1880507"/>
              <a:ext cx="4622" cy="66953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5" name="直線コネクタ 44">
              <a:extLst>
                <a:ext uri="{FF2B5EF4-FFF2-40B4-BE49-F238E27FC236}">
                  <a16:creationId xmlns:a16="http://schemas.microsoft.com/office/drawing/2014/main" id="{8829E7C7-82BC-4EB5-8236-BDD4EB07CFD5}"/>
                </a:ext>
              </a:extLst>
            </p:cNvPr>
            <p:cNvCxnSpPr>
              <a:cxnSpLocks/>
            </p:cNvCxnSpPr>
            <p:nvPr/>
          </p:nvCxnSpPr>
          <p:spPr>
            <a:xfrm>
              <a:off x="2317415" y="1880507"/>
              <a:ext cx="0" cy="669529"/>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F4C631F9-6708-49E6-80B9-87360F48BEB9}"/>
                </a:ext>
              </a:extLst>
            </p:cNvPr>
            <p:cNvCxnSpPr>
              <a:cxnSpLocks/>
            </p:cNvCxnSpPr>
            <p:nvPr/>
          </p:nvCxnSpPr>
          <p:spPr>
            <a:xfrm>
              <a:off x="2462677" y="1880507"/>
              <a:ext cx="0" cy="669529"/>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7" name="直線コネクタ 46">
              <a:extLst>
                <a:ext uri="{FF2B5EF4-FFF2-40B4-BE49-F238E27FC236}">
                  <a16:creationId xmlns:a16="http://schemas.microsoft.com/office/drawing/2014/main" id="{B1FBF77C-AC48-42E6-AED0-E96765A11BEB}"/>
                </a:ext>
              </a:extLst>
            </p:cNvPr>
            <p:cNvCxnSpPr>
              <a:cxnSpLocks/>
            </p:cNvCxnSpPr>
            <p:nvPr/>
          </p:nvCxnSpPr>
          <p:spPr>
            <a:xfrm>
              <a:off x="2613883" y="1880507"/>
              <a:ext cx="0" cy="669529"/>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8" name="直線コネクタ 47">
              <a:extLst>
                <a:ext uri="{FF2B5EF4-FFF2-40B4-BE49-F238E27FC236}">
                  <a16:creationId xmlns:a16="http://schemas.microsoft.com/office/drawing/2014/main" id="{BF0D1BF4-1585-4BA0-86AB-E04F8177BF37}"/>
                </a:ext>
              </a:extLst>
            </p:cNvPr>
            <p:cNvCxnSpPr>
              <a:cxnSpLocks/>
            </p:cNvCxnSpPr>
            <p:nvPr/>
          </p:nvCxnSpPr>
          <p:spPr>
            <a:xfrm>
              <a:off x="2759146" y="1880507"/>
              <a:ext cx="0" cy="6695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9" name="直線コネクタ 48">
              <a:extLst>
                <a:ext uri="{FF2B5EF4-FFF2-40B4-BE49-F238E27FC236}">
                  <a16:creationId xmlns:a16="http://schemas.microsoft.com/office/drawing/2014/main" id="{0AD2332F-F815-4336-BBB5-23E2F1D82C6C}"/>
                </a:ext>
              </a:extLst>
            </p:cNvPr>
            <p:cNvCxnSpPr>
              <a:cxnSpLocks/>
            </p:cNvCxnSpPr>
            <p:nvPr/>
          </p:nvCxnSpPr>
          <p:spPr>
            <a:xfrm>
              <a:off x="2902427" y="1880507"/>
              <a:ext cx="0" cy="6695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0" name="直線コネクタ 49">
              <a:extLst>
                <a:ext uri="{FF2B5EF4-FFF2-40B4-BE49-F238E27FC236}">
                  <a16:creationId xmlns:a16="http://schemas.microsoft.com/office/drawing/2014/main" id="{BB35F913-E4C1-4DC5-9B3E-6E1123E8D7B4}"/>
                </a:ext>
              </a:extLst>
            </p:cNvPr>
            <p:cNvCxnSpPr>
              <a:cxnSpLocks/>
            </p:cNvCxnSpPr>
            <p:nvPr/>
          </p:nvCxnSpPr>
          <p:spPr>
            <a:xfrm>
              <a:off x="3059575" y="1880507"/>
              <a:ext cx="0" cy="6695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1" name="直線コネクタ 50">
              <a:extLst>
                <a:ext uri="{FF2B5EF4-FFF2-40B4-BE49-F238E27FC236}">
                  <a16:creationId xmlns:a16="http://schemas.microsoft.com/office/drawing/2014/main" id="{892D7B95-7910-4FFB-A735-FE6AF1EADD3A}"/>
                </a:ext>
              </a:extLst>
            </p:cNvPr>
            <p:cNvCxnSpPr>
              <a:cxnSpLocks/>
            </p:cNvCxnSpPr>
            <p:nvPr/>
          </p:nvCxnSpPr>
          <p:spPr>
            <a:xfrm>
              <a:off x="3202856" y="1880507"/>
              <a:ext cx="0" cy="669527"/>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2" name="直線コネクタ 51">
              <a:extLst>
                <a:ext uri="{FF2B5EF4-FFF2-40B4-BE49-F238E27FC236}">
                  <a16:creationId xmlns:a16="http://schemas.microsoft.com/office/drawing/2014/main" id="{C6A840B9-61FD-4A9D-AA6D-B5D20837CD94}"/>
                </a:ext>
              </a:extLst>
            </p:cNvPr>
            <p:cNvCxnSpPr>
              <a:cxnSpLocks/>
            </p:cNvCxnSpPr>
            <p:nvPr/>
          </p:nvCxnSpPr>
          <p:spPr>
            <a:xfrm>
              <a:off x="3363966" y="1880507"/>
              <a:ext cx="0" cy="669527"/>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3" name="直線コネクタ 52">
              <a:extLst>
                <a:ext uri="{FF2B5EF4-FFF2-40B4-BE49-F238E27FC236}">
                  <a16:creationId xmlns:a16="http://schemas.microsoft.com/office/drawing/2014/main" id="{59905CED-BF93-4513-8640-D2074D40479A}"/>
                </a:ext>
              </a:extLst>
            </p:cNvPr>
            <p:cNvCxnSpPr>
              <a:cxnSpLocks/>
            </p:cNvCxnSpPr>
            <p:nvPr/>
          </p:nvCxnSpPr>
          <p:spPr>
            <a:xfrm>
              <a:off x="3507249" y="1880507"/>
              <a:ext cx="0" cy="669527"/>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4" name="直線コネクタ 53">
              <a:extLst>
                <a:ext uri="{FF2B5EF4-FFF2-40B4-BE49-F238E27FC236}">
                  <a16:creationId xmlns:a16="http://schemas.microsoft.com/office/drawing/2014/main" id="{2420459B-3326-4C9A-812A-A8107488AC94}"/>
                </a:ext>
              </a:extLst>
            </p:cNvPr>
            <p:cNvCxnSpPr>
              <a:cxnSpLocks/>
            </p:cNvCxnSpPr>
            <p:nvPr/>
          </p:nvCxnSpPr>
          <p:spPr>
            <a:xfrm>
              <a:off x="3653831" y="1880507"/>
              <a:ext cx="0" cy="669527"/>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5" name="直線コネクタ 54">
              <a:extLst>
                <a:ext uri="{FF2B5EF4-FFF2-40B4-BE49-F238E27FC236}">
                  <a16:creationId xmlns:a16="http://schemas.microsoft.com/office/drawing/2014/main" id="{77B1758D-96F6-48F5-8775-1995F6F201F9}"/>
                </a:ext>
              </a:extLst>
            </p:cNvPr>
            <p:cNvCxnSpPr>
              <a:cxnSpLocks/>
            </p:cNvCxnSpPr>
            <p:nvPr/>
          </p:nvCxnSpPr>
          <p:spPr>
            <a:xfrm>
              <a:off x="1232866"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56" name="直線コネクタ 55">
              <a:extLst>
                <a:ext uri="{FF2B5EF4-FFF2-40B4-BE49-F238E27FC236}">
                  <a16:creationId xmlns:a16="http://schemas.microsoft.com/office/drawing/2014/main" id="{9EF73DC1-9A5C-4C1C-A08C-4553D385B973}"/>
                </a:ext>
              </a:extLst>
            </p:cNvPr>
            <p:cNvCxnSpPr>
              <a:cxnSpLocks/>
            </p:cNvCxnSpPr>
            <p:nvPr/>
          </p:nvCxnSpPr>
          <p:spPr>
            <a:xfrm>
              <a:off x="1390014"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57" name="直線コネクタ 56">
              <a:extLst>
                <a:ext uri="{FF2B5EF4-FFF2-40B4-BE49-F238E27FC236}">
                  <a16:creationId xmlns:a16="http://schemas.microsoft.com/office/drawing/2014/main" id="{19EF6206-48D8-4AFF-8174-A63343A0F311}"/>
                </a:ext>
              </a:extLst>
            </p:cNvPr>
            <p:cNvCxnSpPr>
              <a:cxnSpLocks/>
            </p:cNvCxnSpPr>
            <p:nvPr/>
          </p:nvCxnSpPr>
          <p:spPr>
            <a:xfrm>
              <a:off x="1526936"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58" name="直線コネクタ 57">
              <a:extLst>
                <a:ext uri="{FF2B5EF4-FFF2-40B4-BE49-F238E27FC236}">
                  <a16:creationId xmlns:a16="http://schemas.microsoft.com/office/drawing/2014/main" id="{82CF3C59-2B5A-4E29-BF0F-D77F4F1BEE6E}"/>
                </a:ext>
              </a:extLst>
            </p:cNvPr>
            <p:cNvCxnSpPr>
              <a:cxnSpLocks/>
            </p:cNvCxnSpPr>
            <p:nvPr/>
          </p:nvCxnSpPr>
          <p:spPr>
            <a:xfrm>
              <a:off x="1700348" y="2918415"/>
              <a:ext cx="0" cy="67679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59" name="直線コネクタ 58">
              <a:extLst>
                <a:ext uri="{FF2B5EF4-FFF2-40B4-BE49-F238E27FC236}">
                  <a16:creationId xmlns:a16="http://schemas.microsoft.com/office/drawing/2014/main" id="{70945C2F-50B3-4BB9-A132-390C0F9988DF}"/>
                </a:ext>
              </a:extLst>
            </p:cNvPr>
            <p:cNvCxnSpPr>
              <a:cxnSpLocks/>
            </p:cNvCxnSpPr>
            <p:nvPr/>
          </p:nvCxnSpPr>
          <p:spPr>
            <a:xfrm>
              <a:off x="1849573" y="2918415"/>
              <a:ext cx="0" cy="67679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0" name="直線コネクタ 59">
              <a:extLst>
                <a:ext uri="{FF2B5EF4-FFF2-40B4-BE49-F238E27FC236}">
                  <a16:creationId xmlns:a16="http://schemas.microsoft.com/office/drawing/2014/main" id="{F3593109-DA32-467B-BDA0-2E6F05F89A67}"/>
                </a:ext>
              </a:extLst>
            </p:cNvPr>
            <p:cNvCxnSpPr>
              <a:cxnSpLocks/>
            </p:cNvCxnSpPr>
            <p:nvPr/>
          </p:nvCxnSpPr>
          <p:spPr>
            <a:xfrm>
              <a:off x="1996156"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1" name="直線コネクタ 60">
              <a:extLst>
                <a:ext uri="{FF2B5EF4-FFF2-40B4-BE49-F238E27FC236}">
                  <a16:creationId xmlns:a16="http://schemas.microsoft.com/office/drawing/2014/main" id="{ACC33510-0E67-4305-B82A-C83588234C21}"/>
                </a:ext>
              </a:extLst>
            </p:cNvPr>
            <p:cNvCxnSpPr>
              <a:cxnSpLocks/>
            </p:cNvCxnSpPr>
            <p:nvPr/>
          </p:nvCxnSpPr>
          <p:spPr>
            <a:xfrm>
              <a:off x="2153304"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2" name="直線コネクタ 61">
              <a:extLst>
                <a:ext uri="{FF2B5EF4-FFF2-40B4-BE49-F238E27FC236}">
                  <a16:creationId xmlns:a16="http://schemas.microsoft.com/office/drawing/2014/main" id="{A112AF49-7AD2-4195-B623-43A87BF1DCE7}"/>
                </a:ext>
              </a:extLst>
            </p:cNvPr>
            <p:cNvCxnSpPr>
              <a:cxnSpLocks/>
            </p:cNvCxnSpPr>
            <p:nvPr/>
          </p:nvCxnSpPr>
          <p:spPr>
            <a:xfrm>
              <a:off x="2304509"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3" name="直線コネクタ 62">
              <a:extLst>
                <a:ext uri="{FF2B5EF4-FFF2-40B4-BE49-F238E27FC236}">
                  <a16:creationId xmlns:a16="http://schemas.microsoft.com/office/drawing/2014/main" id="{2B587F44-13AC-4042-B0A2-9856206CA29A}"/>
                </a:ext>
              </a:extLst>
            </p:cNvPr>
            <p:cNvCxnSpPr>
              <a:cxnSpLocks/>
            </p:cNvCxnSpPr>
            <p:nvPr/>
          </p:nvCxnSpPr>
          <p:spPr>
            <a:xfrm>
              <a:off x="2449771" y="2918415"/>
              <a:ext cx="0" cy="67679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4" name="直線コネクタ 63">
              <a:extLst>
                <a:ext uri="{FF2B5EF4-FFF2-40B4-BE49-F238E27FC236}">
                  <a16:creationId xmlns:a16="http://schemas.microsoft.com/office/drawing/2014/main" id="{91E38B9B-9760-4AAE-B283-D7CE8247E4E4}"/>
                </a:ext>
              </a:extLst>
            </p:cNvPr>
            <p:cNvCxnSpPr>
              <a:cxnSpLocks/>
            </p:cNvCxnSpPr>
            <p:nvPr/>
          </p:nvCxnSpPr>
          <p:spPr>
            <a:xfrm>
              <a:off x="2600977" y="2918415"/>
              <a:ext cx="0" cy="67679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5" name="直線コネクタ 64">
              <a:extLst>
                <a:ext uri="{FF2B5EF4-FFF2-40B4-BE49-F238E27FC236}">
                  <a16:creationId xmlns:a16="http://schemas.microsoft.com/office/drawing/2014/main" id="{04255916-9CF5-436D-A7C5-2116CD25DCAD}"/>
                </a:ext>
              </a:extLst>
            </p:cNvPr>
            <p:cNvCxnSpPr>
              <a:cxnSpLocks/>
            </p:cNvCxnSpPr>
            <p:nvPr/>
          </p:nvCxnSpPr>
          <p:spPr>
            <a:xfrm>
              <a:off x="2746240" y="2918415"/>
              <a:ext cx="0" cy="67679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6" name="直線コネクタ 65">
              <a:extLst>
                <a:ext uri="{FF2B5EF4-FFF2-40B4-BE49-F238E27FC236}">
                  <a16:creationId xmlns:a16="http://schemas.microsoft.com/office/drawing/2014/main" id="{FEB8E3F9-302F-42A5-91DC-FD81DD6D7BAA}"/>
                </a:ext>
              </a:extLst>
            </p:cNvPr>
            <p:cNvCxnSpPr>
              <a:cxnSpLocks/>
            </p:cNvCxnSpPr>
            <p:nvPr/>
          </p:nvCxnSpPr>
          <p:spPr>
            <a:xfrm>
              <a:off x="2889521" y="2918414"/>
              <a:ext cx="0" cy="676794"/>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7" name="直線コネクタ 66">
              <a:extLst>
                <a:ext uri="{FF2B5EF4-FFF2-40B4-BE49-F238E27FC236}">
                  <a16:creationId xmlns:a16="http://schemas.microsoft.com/office/drawing/2014/main" id="{6A2FE203-697B-42F0-B80C-47FEAD4F2781}"/>
                </a:ext>
              </a:extLst>
            </p:cNvPr>
            <p:cNvCxnSpPr>
              <a:cxnSpLocks/>
            </p:cNvCxnSpPr>
            <p:nvPr/>
          </p:nvCxnSpPr>
          <p:spPr>
            <a:xfrm>
              <a:off x="3046669" y="2918414"/>
              <a:ext cx="0" cy="676794"/>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8" name="直線コネクタ 67">
              <a:extLst>
                <a:ext uri="{FF2B5EF4-FFF2-40B4-BE49-F238E27FC236}">
                  <a16:creationId xmlns:a16="http://schemas.microsoft.com/office/drawing/2014/main" id="{2F0208F1-1E9B-4657-978F-03E3DC4DE867}"/>
                </a:ext>
              </a:extLst>
            </p:cNvPr>
            <p:cNvCxnSpPr>
              <a:cxnSpLocks/>
            </p:cNvCxnSpPr>
            <p:nvPr/>
          </p:nvCxnSpPr>
          <p:spPr>
            <a:xfrm>
              <a:off x="3189951" y="2918413"/>
              <a:ext cx="0" cy="676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9" name="直線コネクタ 68">
              <a:extLst>
                <a:ext uri="{FF2B5EF4-FFF2-40B4-BE49-F238E27FC236}">
                  <a16:creationId xmlns:a16="http://schemas.microsoft.com/office/drawing/2014/main" id="{A267A63C-686F-4914-BB0B-08D7A31CCCCB}"/>
                </a:ext>
              </a:extLst>
            </p:cNvPr>
            <p:cNvCxnSpPr>
              <a:cxnSpLocks/>
            </p:cNvCxnSpPr>
            <p:nvPr/>
          </p:nvCxnSpPr>
          <p:spPr>
            <a:xfrm>
              <a:off x="3351060" y="2918413"/>
              <a:ext cx="0" cy="676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0" name="直線コネクタ 69">
              <a:extLst>
                <a:ext uri="{FF2B5EF4-FFF2-40B4-BE49-F238E27FC236}">
                  <a16:creationId xmlns:a16="http://schemas.microsoft.com/office/drawing/2014/main" id="{7D186C4A-9EA5-47FC-98D1-D127AF0C8972}"/>
                </a:ext>
              </a:extLst>
            </p:cNvPr>
            <p:cNvCxnSpPr>
              <a:cxnSpLocks/>
            </p:cNvCxnSpPr>
            <p:nvPr/>
          </p:nvCxnSpPr>
          <p:spPr>
            <a:xfrm>
              <a:off x="3494343" y="2918413"/>
              <a:ext cx="0" cy="676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1" name="直線コネクタ 70">
              <a:extLst>
                <a:ext uri="{FF2B5EF4-FFF2-40B4-BE49-F238E27FC236}">
                  <a16:creationId xmlns:a16="http://schemas.microsoft.com/office/drawing/2014/main" id="{2312433B-A210-4381-9CA6-75A885E2C033}"/>
                </a:ext>
              </a:extLst>
            </p:cNvPr>
            <p:cNvCxnSpPr>
              <a:cxnSpLocks/>
            </p:cNvCxnSpPr>
            <p:nvPr/>
          </p:nvCxnSpPr>
          <p:spPr>
            <a:xfrm>
              <a:off x="3640926" y="2918413"/>
              <a:ext cx="0" cy="676795"/>
            </a:xfrm>
            <a:prstGeom prst="line">
              <a:avLst/>
            </a:prstGeom>
            <a:ln w="38100"/>
          </p:spPr>
          <p:style>
            <a:lnRef idx="1">
              <a:schemeClr val="accent2"/>
            </a:lnRef>
            <a:fillRef idx="0">
              <a:schemeClr val="accent2"/>
            </a:fillRef>
            <a:effectRef idx="0">
              <a:schemeClr val="accent2"/>
            </a:effectRef>
            <a:fontRef idx="minor">
              <a:schemeClr val="tx1"/>
            </a:fontRef>
          </p:style>
        </p:cxnSp>
      </p:grpSp>
      <p:pic>
        <p:nvPicPr>
          <p:cNvPr id="72" name="図 71">
            <a:extLst>
              <a:ext uri="{FF2B5EF4-FFF2-40B4-BE49-F238E27FC236}">
                <a16:creationId xmlns:a16="http://schemas.microsoft.com/office/drawing/2014/main" id="{66568C89-B5CB-4BE7-A721-B633F16856CA}"/>
              </a:ext>
            </a:extLst>
          </p:cNvPr>
          <p:cNvPicPr>
            <a:picLocks noChangeAspect="1"/>
          </p:cNvPicPr>
          <p:nvPr/>
        </p:nvPicPr>
        <p:blipFill rotWithShape="1">
          <a:blip r:embed="rId6"/>
          <a:srcRect t="8195"/>
          <a:stretch/>
        </p:blipFill>
        <p:spPr>
          <a:xfrm>
            <a:off x="4871511" y="1570020"/>
            <a:ext cx="3416971" cy="2352720"/>
          </a:xfrm>
          <a:prstGeom prst="rect">
            <a:avLst/>
          </a:prstGeom>
        </p:spPr>
      </p:pic>
      <p:sp>
        <p:nvSpPr>
          <p:cNvPr id="73" name="テキスト ボックス 72">
            <a:extLst>
              <a:ext uri="{FF2B5EF4-FFF2-40B4-BE49-F238E27FC236}">
                <a16:creationId xmlns:a16="http://schemas.microsoft.com/office/drawing/2014/main" id="{09A73783-6977-4755-B4E9-E870C548156E}"/>
              </a:ext>
            </a:extLst>
          </p:cNvPr>
          <p:cNvSpPr txBox="1"/>
          <p:nvPr/>
        </p:nvSpPr>
        <p:spPr>
          <a:xfrm>
            <a:off x="754190" y="1365559"/>
            <a:ext cx="6076101" cy="230832"/>
          </a:xfrm>
          <a:prstGeom prst="rect">
            <a:avLst/>
          </a:prstGeom>
          <a:no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表面　　　　　　　　　　　　　　　　　　　　　　　　　　　　　　　　　　裏面</a:t>
            </a:r>
            <a:endParaRPr lang="en-US" altLang="ja-JP" sz="9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57269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実際に配線してみると、こんな感じになりました。</a:t>
            </a:r>
            <a:endParaRPr lang="ja-JP" altLang="en-US" sz="1400" dirty="0">
              <a:latin typeface="メイリオ" panose="020B0604030504040204" pitchFamily="50" charset="-128"/>
              <a:ea typeface="メイリオ" panose="020B0604030504040204" pitchFamily="50" charset="-128"/>
            </a:endParaRPr>
          </a:p>
        </p:txBody>
      </p:sp>
      <p:pic>
        <p:nvPicPr>
          <p:cNvPr id="2050" name="Picture 2" descr="配線してみました">
            <a:extLst>
              <a:ext uri="{FF2B5EF4-FFF2-40B4-BE49-F238E27FC236}">
                <a16:creationId xmlns:a16="http://schemas.microsoft.com/office/drawing/2014/main" id="{5FEB3225-F80C-42E3-B5D2-CB371A3A7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379" y="1582709"/>
            <a:ext cx="5841242" cy="438093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C6F6D6B7-6A63-42CA-B672-A3BFEF20E581}"/>
              </a:ext>
            </a:extLst>
          </p:cNvPr>
          <p:cNvSpPr txBox="1"/>
          <p:nvPr/>
        </p:nvSpPr>
        <p:spPr>
          <a:xfrm>
            <a:off x="347730" y="6155562"/>
            <a:ext cx="8448540"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配線図では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の下側のリード線が折れ曲がり長い方がアノード </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側</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です。図（</a:t>
            </a:r>
            <a:r>
              <a:rPr lang="en-US" altLang="ja-JP" sz="1400" dirty="0">
                <a:latin typeface="メイリオ" panose="020B0604030504040204" pitchFamily="50" charset="-128"/>
                <a:ea typeface="メイリオ" panose="020B0604030504040204" pitchFamily="50" charset="-128"/>
              </a:rPr>
              <a:t>schematic.png</a:t>
            </a:r>
            <a:r>
              <a:rPr lang="ja-JP" altLang="en-US" sz="1400" dirty="0">
                <a:latin typeface="メイリオ" panose="020B0604030504040204" pitchFamily="50" charset="-128"/>
                <a:ea typeface="メイリオ" panose="020B0604030504040204" pitchFamily="50" charset="-128"/>
              </a:rPr>
              <a:t>）で使用されている抵抗は</a:t>
            </a:r>
            <a:r>
              <a:rPr lang="en-US" altLang="ja-JP" sz="1400" dirty="0">
                <a:latin typeface="メイリオ" panose="020B0604030504040204" pitchFamily="50" charset="-128"/>
                <a:ea typeface="メイリオ" panose="020B0604030504040204" pitchFamily="50" charset="-128"/>
              </a:rPr>
              <a:t>"150Ω"</a:t>
            </a:r>
            <a:r>
              <a:rPr lang="ja-JP" altLang="en-US" sz="1400" dirty="0">
                <a:latin typeface="メイリオ" panose="020B0604030504040204" pitchFamily="50" charset="-128"/>
                <a:ea typeface="メイリオ" panose="020B0604030504040204" pitchFamily="50" charset="-128"/>
              </a:rPr>
              <a:t>です。使用する抵抗は、</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にあったものを使用してください。</a:t>
            </a:r>
            <a:endParaRPr lang="ja-JP" altLang="en-US" sz="11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1C01C43A-DDBB-4482-A620-21437A08D301}"/>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11</a:t>
            </a:fld>
            <a:endParaRPr kumimoji="1" lang="ja-JP" altLang="en-US" dirty="0">
              <a:solidFill>
                <a:schemeClr val="bg1">
                  <a:lumMod val="50000"/>
                </a:schemeClr>
              </a:solidFill>
            </a:endParaRPr>
          </a:p>
        </p:txBody>
      </p:sp>
      <p:pic>
        <p:nvPicPr>
          <p:cNvPr id="12" name="図 11">
            <a:extLst>
              <a:ext uri="{FF2B5EF4-FFF2-40B4-BE49-F238E27FC236}">
                <a16:creationId xmlns:a16="http://schemas.microsoft.com/office/drawing/2014/main" id="{0338558A-D79D-4FDA-963A-EBEDA7ECF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Tree>
    <p:extLst>
      <p:ext uri="{BB962C8B-B14F-4D97-AF65-F5344CB8AC3E}">
        <p14:creationId xmlns:p14="http://schemas.microsoft.com/office/powerpoint/2010/main" val="3797605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rPr>
              <a:t>example </a:t>
            </a:r>
            <a:r>
              <a:rPr lang="ja-JP" altLang="en-US" u="sng" dirty="0">
                <a:latin typeface="メイリオ" panose="020B0604030504040204" pitchFamily="50" charset="-128"/>
                <a:ea typeface="メイリオ" panose="020B0604030504040204" pitchFamily="50" charset="-128"/>
              </a:rPr>
              <a:t>を実行してみる</a:t>
            </a:r>
          </a:p>
        </p:txBody>
      </p:sp>
      <p:sp>
        <p:nvSpPr>
          <p:cNvPr id="10" name="テキスト ボックス 9">
            <a:extLst>
              <a:ext uri="{FF2B5EF4-FFF2-40B4-BE49-F238E27FC236}">
                <a16:creationId xmlns:a16="http://schemas.microsoft.com/office/drawing/2014/main" id="{DA6C9C2C-7DB6-4DD5-8C80-32C8DD27B58B}"/>
              </a:ext>
            </a:extLst>
          </p:cNvPr>
          <p:cNvSpPr txBox="1"/>
          <p:nvPr/>
        </p:nvSpPr>
        <p:spPr>
          <a:xfrm>
            <a:off x="347730" y="1517011"/>
            <a:ext cx="8448540"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配線がうまくできたら、さっそく動かしてみましょう。 </a:t>
            </a:r>
            <a:r>
              <a:rPr lang="en-US" altLang="ja-JP" sz="1400" dirty="0">
                <a:latin typeface="メイリオ" panose="020B0604030504040204" pitchFamily="50" charset="-128"/>
                <a:ea typeface="メイリオ" panose="020B0604030504040204" pitchFamily="50" charset="-128"/>
              </a:rPr>
              <a:t>L </a:t>
            </a:r>
            <a:r>
              <a:rPr lang="ja-JP" altLang="en-US" sz="1400" dirty="0">
                <a:latin typeface="メイリオ" panose="020B0604030504040204" pitchFamily="50" charset="-128"/>
                <a:ea typeface="メイリオ" panose="020B0604030504040204" pitchFamily="50" charset="-128"/>
              </a:rPr>
              <a:t>チカのためのサンプルコードは先ほどの配線図と同じフォルダに格納されています。</a:t>
            </a:r>
          </a:p>
        </p:txBody>
      </p:sp>
      <p:sp>
        <p:nvSpPr>
          <p:cNvPr id="3" name="Rectangle 1">
            <a:extLst>
              <a:ext uri="{FF2B5EF4-FFF2-40B4-BE49-F238E27FC236}">
                <a16:creationId xmlns:a16="http://schemas.microsoft.com/office/drawing/2014/main" id="{770E187B-7FD6-4C5B-9B14-DF72226DBB7A}"/>
              </a:ext>
            </a:extLst>
          </p:cNvPr>
          <p:cNvSpPr>
            <a:spLocks noChangeArrowheads="1"/>
          </p:cNvSpPr>
          <p:nvPr/>
        </p:nvSpPr>
        <p:spPr bwMode="auto">
          <a:xfrm>
            <a:off x="347730" y="2094923"/>
            <a:ext cx="3466531" cy="457200"/>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Consolas" panose="020B0609020204030204" pitchFamily="49" charset="0"/>
              </a:rPr>
              <a:t>/home/pi/Desktop/gc/gpio/LEDblink/index.html</a:t>
            </a:r>
            <a:r>
              <a:rPr kumimoji="0" lang="ja-JP" altLang="ja-JP" sz="9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7" name="テキスト ボックス 16">
            <a:extLst>
              <a:ext uri="{FF2B5EF4-FFF2-40B4-BE49-F238E27FC236}">
                <a16:creationId xmlns:a16="http://schemas.microsoft.com/office/drawing/2014/main" id="{A05D7705-FE10-4E06-AC79-E8F88BE0CDA6}"/>
              </a:ext>
            </a:extLst>
          </p:cNvPr>
          <p:cNvSpPr txBox="1"/>
          <p:nvPr/>
        </p:nvSpPr>
        <p:spPr>
          <a:xfrm>
            <a:off x="347730" y="2652566"/>
            <a:ext cx="8448540" cy="307777"/>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index.html </a:t>
            </a:r>
            <a:r>
              <a:rPr lang="ja-JP" altLang="en-US" sz="1400" dirty="0">
                <a:latin typeface="メイリオ" panose="020B0604030504040204" pitchFamily="50" charset="-128"/>
                <a:ea typeface="メイリオ" panose="020B0604030504040204" pitchFamily="50" charset="-128"/>
              </a:rPr>
              <a:t>をダブルクリックすると、ブラウザが起動し、先ほど配線した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が点滅します！</a:t>
            </a:r>
          </a:p>
        </p:txBody>
      </p:sp>
      <p:sp>
        <p:nvSpPr>
          <p:cNvPr id="19" name="テキスト ボックス 18">
            <a:extLst>
              <a:ext uri="{FF2B5EF4-FFF2-40B4-BE49-F238E27FC236}">
                <a16:creationId xmlns:a16="http://schemas.microsoft.com/office/drawing/2014/main" id="{98652392-A740-4DE6-BE10-D3242B9585FD}"/>
              </a:ext>
            </a:extLst>
          </p:cNvPr>
          <p:cNvSpPr txBox="1"/>
          <p:nvPr/>
        </p:nvSpPr>
        <p:spPr>
          <a:xfrm>
            <a:off x="332499" y="3152001"/>
            <a:ext cx="4388197"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ブラウザ画面</a:t>
            </a:r>
          </a:p>
        </p:txBody>
      </p:sp>
      <p:pic>
        <p:nvPicPr>
          <p:cNvPr id="3080" name="Picture 8" descr="browser">
            <a:extLst>
              <a:ext uri="{FF2B5EF4-FFF2-40B4-BE49-F238E27FC236}">
                <a16:creationId xmlns:a16="http://schemas.microsoft.com/office/drawing/2014/main" id="{956FAF31-239D-4362-9A29-95BB6C3D6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30" y="3572167"/>
            <a:ext cx="4224270" cy="2376151"/>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17A89A29-E60A-4B8B-ABEF-2817DD77763C}"/>
              </a:ext>
            </a:extLst>
          </p:cNvPr>
          <p:cNvSpPr txBox="1"/>
          <p:nvPr/>
        </p:nvSpPr>
        <p:spPr>
          <a:xfrm>
            <a:off x="641445" y="6380783"/>
            <a:ext cx="7861110" cy="369332"/>
          </a:xfrm>
          <a:prstGeom prst="rect">
            <a:avLst/>
          </a:prstGeom>
          <a:noFill/>
        </p:spPr>
        <p:txBody>
          <a:bodyPr wrap="square" rtlCol="0">
            <a:spAutoFit/>
          </a:bodyPr>
          <a:lstStyle/>
          <a:p>
            <a:pPr algn="ctr"/>
            <a:r>
              <a:rPr lang="en-US" altLang="ja-JP" dirty="0">
                <a:latin typeface="メイリオ" panose="020B0604030504040204" pitchFamily="50" charset="-128"/>
                <a:ea typeface="メイリオ" panose="020B0604030504040204" pitchFamily="50" charset="-128"/>
              </a:rPr>
              <a:t>L </a:t>
            </a:r>
            <a:r>
              <a:rPr lang="ja-JP" altLang="en-US" dirty="0">
                <a:latin typeface="メイリオ" panose="020B0604030504040204" pitchFamily="50" charset="-128"/>
                <a:ea typeface="メイリオ" panose="020B0604030504040204" pitchFamily="50" charset="-128"/>
              </a:rPr>
              <a:t>チカに成功しましたか？！</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23" name="図 22">
            <a:extLst>
              <a:ext uri="{FF2B5EF4-FFF2-40B4-BE49-F238E27FC236}">
                <a16:creationId xmlns:a16="http://schemas.microsoft.com/office/drawing/2014/main" id="{A18D2CF2-34AC-499B-A6CF-750D155DEF50}"/>
              </a:ext>
            </a:extLst>
          </p:cNvPr>
          <p:cNvPicPr>
            <a:picLocks noChangeAspect="1"/>
          </p:cNvPicPr>
          <p:nvPr/>
        </p:nvPicPr>
        <p:blipFill rotWithShape="1">
          <a:blip r:embed="rId4">
            <a:extLst>
              <a:ext uri="{28A0092B-C50C-407E-A947-70E740481C1C}">
                <a14:useLocalDpi xmlns:a14="http://schemas.microsoft.com/office/drawing/2010/main" val="0"/>
              </a:ext>
            </a:extLst>
          </a:blip>
          <a:srcRect l="18955" t="26261" r="16933" b="22111"/>
          <a:stretch/>
        </p:blipFill>
        <p:spPr>
          <a:xfrm>
            <a:off x="4839288" y="3572167"/>
            <a:ext cx="3956982" cy="2389033"/>
          </a:xfrm>
          <a:prstGeom prst="rect">
            <a:avLst/>
          </a:prstGeom>
        </p:spPr>
      </p:pic>
      <p:sp>
        <p:nvSpPr>
          <p:cNvPr id="26" name="テキスト ボックス 25">
            <a:extLst>
              <a:ext uri="{FF2B5EF4-FFF2-40B4-BE49-F238E27FC236}">
                <a16:creationId xmlns:a16="http://schemas.microsoft.com/office/drawing/2014/main" id="{B4E2AD04-E0FF-4DE1-B3B8-191EF610D2FC}"/>
              </a:ext>
            </a:extLst>
          </p:cNvPr>
          <p:cNvSpPr txBox="1"/>
          <p:nvPr/>
        </p:nvSpPr>
        <p:spPr>
          <a:xfrm>
            <a:off x="5204750" y="5961200"/>
            <a:ext cx="3591520" cy="261610"/>
          </a:xfrm>
          <a:prstGeom prst="rect">
            <a:avLst/>
          </a:prstGeom>
          <a:noFill/>
        </p:spPr>
        <p:txBody>
          <a:bodyPr wrap="square" rtlCol="0">
            <a:spAutoFit/>
          </a:bodyPr>
          <a:lstStyle/>
          <a:p>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チュートリアルサイトで動画で確認ができます。</a:t>
            </a:r>
          </a:p>
        </p:txBody>
      </p:sp>
      <p:sp>
        <p:nvSpPr>
          <p:cNvPr id="16" name="テキスト ボックス 15">
            <a:extLst>
              <a:ext uri="{FF2B5EF4-FFF2-40B4-BE49-F238E27FC236}">
                <a16:creationId xmlns:a16="http://schemas.microsoft.com/office/drawing/2014/main" id="{D7F16517-2DF9-4308-A8F5-FB2E713A7FF0}"/>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12</a:t>
            </a:fld>
            <a:endParaRPr kumimoji="1" lang="ja-JP" altLang="en-US" dirty="0">
              <a:solidFill>
                <a:schemeClr val="bg1">
                  <a:lumMod val="50000"/>
                </a:schemeClr>
              </a:solidFill>
            </a:endParaRPr>
          </a:p>
        </p:txBody>
      </p:sp>
      <p:grpSp>
        <p:nvGrpSpPr>
          <p:cNvPr id="5" name="グループ化 4">
            <a:extLst>
              <a:ext uri="{FF2B5EF4-FFF2-40B4-BE49-F238E27FC236}">
                <a16:creationId xmlns:a16="http://schemas.microsoft.com/office/drawing/2014/main" id="{6B9834BA-DE51-4174-8B39-08952B589206}"/>
              </a:ext>
            </a:extLst>
          </p:cNvPr>
          <p:cNvGrpSpPr/>
          <p:nvPr/>
        </p:nvGrpSpPr>
        <p:grpSpPr>
          <a:xfrm>
            <a:off x="6034556" y="4717645"/>
            <a:ext cx="965954" cy="661281"/>
            <a:chOff x="7762957" y="3718689"/>
            <a:chExt cx="965954" cy="661281"/>
          </a:xfrm>
          <a:solidFill>
            <a:schemeClr val="accent6">
              <a:lumMod val="60000"/>
              <a:lumOff val="40000"/>
            </a:schemeClr>
          </a:solidFill>
        </p:grpSpPr>
        <p:sp>
          <p:nvSpPr>
            <p:cNvPr id="22" name="正方形/長方形 21">
              <a:extLst>
                <a:ext uri="{FF2B5EF4-FFF2-40B4-BE49-F238E27FC236}">
                  <a16:creationId xmlns:a16="http://schemas.microsoft.com/office/drawing/2014/main" id="{E55CF356-5DD7-4651-9C9E-4B9711DD3686}"/>
                </a:ext>
              </a:extLst>
            </p:cNvPr>
            <p:cNvSpPr/>
            <p:nvPr/>
          </p:nvSpPr>
          <p:spPr>
            <a:xfrm rot="3651096">
              <a:off x="8003874" y="4035649"/>
              <a:ext cx="572494" cy="103367"/>
            </a:xfrm>
            <a:prstGeom prst="rect">
              <a:avLst/>
            </a:prstGeom>
            <a:grpFill/>
            <a:ln>
              <a:solidFill>
                <a:schemeClr val="accent6">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6D7A94FC-11D5-4265-A834-818C3C547E52}"/>
                </a:ext>
              </a:extLst>
            </p:cNvPr>
            <p:cNvSpPr/>
            <p:nvPr/>
          </p:nvSpPr>
          <p:spPr>
            <a:xfrm rot="5555520">
              <a:off x="8390981" y="3953252"/>
              <a:ext cx="572494" cy="103367"/>
            </a:xfrm>
            <a:prstGeom prst="rect">
              <a:avLst/>
            </a:prstGeom>
            <a:grpFill/>
            <a:ln>
              <a:solidFill>
                <a:schemeClr val="accent6">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3234D0E-7FE3-407C-B600-157B49BB68FC}"/>
                </a:ext>
              </a:extLst>
            </p:cNvPr>
            <p:cNvSpPr/>
            <p:nvPr/>
          </p:nvSpPr>
          <p:spPr>
            <a:xfrm rot="1989530">
              <a:off x="7762957" y="4276603"/>
              <a:ext cx="572494" cy="103367"/>
            </a:xfrm>
            <a:prstGeom prst="rect">
              <a:avLst/>
            </a:prstGeom>
            <a:grpFill/>
            <a:ln>
              <a:solidFill>
                <a:schemeClr val="accent6">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81728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コードを眺めてみよう</a:t>
            </a:r>
          </a:p>
        </p:txBody>
      </p:sp>
      <p:sp>
        <p:nvSpPr>
          <p:cNvPr id="10" name="テキスト ボックス 9">
            <a:extLst>
              <a:ext uri="{FF2B5EF4-FFF2-40B4-BE49-F238E27FC236}">
                <a16:creationId xmlns:a16="http://schemas.microsoft.com/office/drawing/2014/main" id="{DA6C9C2C-7DB6-4DD5-8C80-32C8DD27B58B}"/>
              </a:ext>
            </a:extLst>
          </p:cNvPr>
          <p:cNvSpPr txBox="1"/>
          <p:nvPr/>
        </p:nvSpPr>
        <p:spPr>
          <a:xfrm>
            <a:off x="347730" y="1696994"/>
            <a:ext cx="8448540" cy="2123658"/>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にはもうひとつ、「</a:t>
            </a:r>
            <a:r>
              <a:rPr lang="ja-JP" altLang="en-US" sz="1400" b="1" dirty="0">
                <a:latin typeface="メイリオ" panose="020B0604030504040204" pitchFamily="50" charset="-128"/>
                <a:ea typeface="メイリオ" panose="020B0604030504040204" pitchFamily="50" charset="-128"/>
              </a:rPr>
              <a:t>オンラインの </a:t>
            </a:r>
            <a:r>
              <a:rPr lang="en-US" altLang="ja-JP" sz="1400" b="1" dirty="0">
                <a:latin typeface="メイリオ" panose="020B0604030504040204" pitchFamily="50" charset="-128"/>
                <a:ea typeface="メイリオ" panose="020B0604030504040204" pitchFamily="50" charset="-128"/>
              </a:rPr>
              <a:t>example</a:t>
            </a:r>
            <a:r>
              <a:rPr lang="ja-JP" altLang="en-US" sz="1400" dirty="0">
                <a:latin typeface="メイリオ" panose="020B0604030504040204" pitchFamily="50" charset="-128"/>
                <a:ea typeface="メイリオ" panose="020B0604030504040204" pitchFamily="50" charset="-128"/>
              </a:rPr>
              <a:t>」が用意されており、オンライン版ではコードを書き換えながら学習を進められます。</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今度はオンラインの </a:t>
            </a:r>
            <a:r>
              <a:rPr lang="en-US" altLang="ja-JP" sz="1400" dirty="0">
                <a:latin typeface="メイリオ" panose="020B0604030504040204" pitchFamily="50" charset="-128"/>
                <a:ea typeface="メイリオ" panose="020B0604030504040204" pitchFamily="50" charset="-128"/>
              </a:rPr>
              <a:t>example </a:t>
            </a:r>
            <a:r>
              <a:rPr lang="ja-JP" altLang="en-US" sz="1400" dirty="0">
                <a:latin typeface="メイリオ" panose="020B0604030504040204" pitchFamily="50" charset="-128"/>
                <a:ea typeface="メイリオ" panose="020B0604030504040204" pitchFamily="50" charset="-128"/>
              </a:rPr>
              <a:t>からさきほどと同じ </a:t>
            </a:r>
            <a:r>
              <a:rPr lang="en-US" altLang="ja-JP" sz="1400" dirty="0">
                <a:latin typeface="メイリオ" panose="020B0604030504040204" pitchFamily="50" charset="-128"/>
                <a:ea typeface="メイリオ" panose="020B0604030504040204" pitchFamily="50" charset="-128"/>
              </a:rPr>
              <a:t>L </a:t>
            </a:r>
            <a:r>
              <a:rPr lang="ja-JP" altLang="en-US" sz="1400" dirty="0">
                <a:latin typeface="メイリオ" panose="020B0604030504040204" pitchFamily="50" charset="-128"/>
                <a:ea typeface="メイリオ" panose="020B0604030504040204" pitchFamily="50" charset="-128"/>
              </a:rPr>
              <a:t>チカを実行してコードを眺めてみましょう。</a:t>
            </a:r>
          </a:p>
          <a:p>
            <a:r>
              <a:rPr lang="ja-JP" altLang="en-US" sz="1400" dirty="0">
                <a:latin typeface="メイリオ" panose="020B0604030504040204" pitchFamily="50" charset="-128"/>
                <a:ea typeface="メイリオ" panose="020B0604030504040204" pitchFamily="50" charset="-128"/>
              </a:rPr>
              <a:t>その前に一つ注意です。</a:t>
            </a:r>
          </a:p>
          <a:p>
            <a:endParaRPr lang="en-US" altLang="ja-JP" sz="1400" dirty="0">
              <a:latin typeface="メイリオ" panose="020B0604030504040204" pitchFamily="50" charset="-128"/>
              <a:ea typeface="メイリオ" panose="020B0604030504040204" pitchFamily="50" charset="-128"/>
            </a:endParaRPr>
          </a:p>
          <a:p>
            <a:r>
              <a:rPr lang="ja-JP" altLang="en-US" sz="1600" b="1" dirty="0">
                <a:latin typeface="メイリオ" panose="020B0604030504040204" pitchFamily="50" charset="-128"/>
                <a:ea typeface="メイリオ" panose="020B0604030504040204" pitchFamily="50" charset="-128"/>
              </a:rPr>
              <a:t>オンラインの </a:t>
            </a:r>
            <a:r>
              <a:rPr lang="en-US" altLang="ja-JP" sz="1600" b="1" dirty="0">
                <a:latin typeface="メイリオ" panose="020B0604030504040204" pitchFamily="50" charset="-128"/>
                <a:ea typeface="メイリオ" panose="020B0604030504040204" pitchFamily="50" charset="-128"/>
              </a:rPr>
              <a:t>example </a:t>
            </a:r>
            <a:r>
              <a:rPr lang="ja-JP" altLang="en-US" sz="1600" b="1" dirty="0">
                <a:latin typeface="メイリオ" panose="020B0604030504040204" pitchFamily="50" charset="-128"/>
                <a:ea typeface="メイリオ" panose="020B0604030504040204" pitchFamily="50" charset="-128"/>
              </a:rPr>
              <a:t>を起動する前に、必ず先ほど開いたブラウザウィンドウ </a:t>
            </a:r>
            <a:r>
              <a:rPr lang="en-US" altLang="ja-JP" sz="1600" b="1" dirty="0">
                <a:latin typeface="メイリオ" panose="020B0604030504040204" pitchFamily="50" charset="-128"/>
                <a:ea typeface="メイリオ" panose="020B0604030504040204" pitchFamily="50" charset="-128"/>
              </a:rPr>
              <a:t>(</a:t>
            </a:r>
            <a:r>
              <a:rPr lang="ja-JP" altLang="en-US" sz="1600" b="1" dirty="0">
                <a:latin typeface="メイリオ" panose="020B0604030504040204" pitchFamily="50" charset="-128"/>
                <a:ea typeface="メイリオ" panose="020B0604030504040204" pitchFamily="50" charset="-128"/>
              </a:rPr>
              <a:t>タブ</a:t>
            </a:r>
            <a:r>
              <a:rPr lang="en-US" altLang="ja-JP" sz="1600" b="1" dirty="0">
                <a:latin typeface="メイリオ" panose="020B0604030504040204" pitchFamily="50" charset="-128"/>
                <a:ea typeface="メイリオ" panose="020B0604030504040204" pitchFamily="50" charset="-128"/>
              </a:rPr>
              <a:t>) </a:t>
            </a:r>
            <a:r>
              <a:rPr lang="ja-JP" altLang="en-US" sz="1600" b="1" dirty="0">
                <a:latin typeface="メイリオ" panose="020B0604030504040204" pitchFamily="50" charset="-128"/>
                <a:ea typeface="メイリオ" panose="020B0604030504040204" pitchFamily="50" charset="-128"/>
              </a:rPr>
              <a:t>は閉じてください。先に既存ウィンドウを閉じておかないと、サンプルが正常に動作しなく</a:t>
            </a:r>
            <a:r>
              <a:rPr lang="en-US" altLang="ja-JP" sz="1050" b="1" dirty="0">
                <a:latin typeface="メイリオ" panose="020B0604030504040204" pitchFamily="50" charset="-128"/>
                <a:ea typeface="メイリオ" panose="020B0604030504040204" pitchFamily="50" charset="-128"/>
              </a:rPr>
              <a:t>※</a:t>
            </a:r>
            <a:r>
              <a:rPr lang="ja-JP" altLang="en-US" sz="1050" b="1" dirty="0">
                <a:latin typeface="メイリオ" panose="020B0604030504040204" pitchFamily="50" charset="-128"/>
                <a:ea typeface="メイリオ" panose="020B0604030504040204" pitchFamily="50" charset="-128"/>
              </a:rPr>
              <a:t> </a:t>
            </a:r>
            <a:r>
              <a:rPr lang="ja-JP" altLang="en-US" sz="1600" b="1" dirty="0">
                <a:latin typeface="メイリオ" panose="020B0604030504040204" pitchFamily="50" charset="-128"/>
                <a:ea typeface="メイリオ" panose="020B0604030504040204" pitchFamily="50" charset="-128"/>
              </a:rPr>
              <a:t>なります。</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5" name="正方形/長方形 4">
            <a:extLst>
              <a:ext uri="{FF2B5EF4-FFF2-40B4-BE49-F238E27FC236}">
                <a16:creationId xmlns:a16="http://schemas.microsoft.com/office/drawing/2014/main" id="{0BBFC061-F047-4D41-9474-5059099C9BF2}"/>
              </a:ext>
            </a:extLst>
          </p:cNvPr>
          <p:cNvSpPr/>
          <p:nvPr/>
        </p:nvSpPr>
        <p:spPr>
          <a:xfrm>
            <a:off x="347730" y="6366930"/>
            <a:ext cx="8448540" cy="253916"/>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CHIRIMEN Raspi3 での GPIO などの操作には排他制御があり、同一の GPIO ピンを複数のプログラムから同時操作はできません。</a:t>
            </a:r>
          </a:p>
        </p:txBody>
      </p:sp>
      <p:pic>
        <p:nvPicPr>
          <p:cNvPr id="4098" name="Picture 2" descr="ブラウザの再起動">
            <a:extLst>
              <a:ext uri="{FF2B5EF4-FFF2-40B4-BE49-F238E27FC236}">
                <a16:creationId xmlns:a16="http://schemas.microsoft.com/office/drawing/2014/main" id="{71D640A6-0C72-446D-AF6B-81932DB4B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67" y="4126860"/>
            <a:ext cx="8134066" cy="1653646"/>
          </a:xfrm>
          <a:prstGeom prst="rect">
            <a:avLst/>
          </a:prstGeom>
          <a:noFill/>
          <a:extLst>
            <a:ext uri="{909E8E84-426E-40DD-AFC4-6F175D3DCCD1}">
              <a14:hiddenFill xmlns:a14="http://schemas.microsoft.com/office/drawing/2010/main">
                <a:solidFill>
                  <a:srgbClr val="FFFFFF"/>
                </a:solidFill>
              </a14:hiddenFill>
            </a:ext>
          </a:extLst>
        </p:spPr>
      </p:pic>
      <p:sp>
        <p:nvSpPr>
          <p:cNvPr id="18" name="正方形/長方形 17">
            <a:extLst>
              <a:ext uri="{FF2B5EF4-FFF2-40B4-BE49-F238E27FC236}">
                <a16:creationId xmlns:a16="http://schemas.microsoft.com/office/drawing/2014/main" id="{C0C41CF5-041B-471E-93A6-0E4448A4112E}"/>
              </a:ext>
            </a:extLst>
          </p:cNvPr>
          <p:cNvSpPr/>
          <p:nvPr/>
        </p:nvSpPr>
        <p:spPr>
          <a:xfrm>
            <a:off x="3227407" y="5819802"/>
            <a:ext cx="2955028" cy="253916"/>
          </a:xfrm>
          <a:prstGeom prst="rect">
            <a:avLst/>
          </a:prstGeom>
          <a:solidFill>
            <a:srgbClr val="F5A623"/>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ja-JP" altLang="en-US" sz="1050" dirty="0">
                <a:solidFill>
                  <a:sysClr val="windowText" lastClr="000000"/>
                </a:solidFill>
                <a:latin typeface="メイリオ" panose="020B0604030504040204" pitchFamily="50" charset="-128"/>
                <a:ea typeface="メイリオ" panose="020B0604030504040204" pitchFamily="50" charset="-128"/>
              </a:rPr>
              <a:t>一度、ブラウザを閉じて再起動をさせる！！</a:t>
            </a:r>
          </a:p>
        </p:txBody>
      </p:sp>
      <p:sp>
        <p:nvSpPr>
          <p:cNvPr id="12" name="テキスト ボックス 11">
            <a:extLst>
              <a:ext uri="{FF2B5EF4-FFF2-40B4-BE49-F238E27FC236}">
                <a16:creationId xmlns:a16="http://schemas.microsoft.com/office/drawing/2014/main" id="{0F3C84F2-E047-467A-A052-2D09FC8E8866}"/>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13</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089754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hlinkClick r:id="rId2"/>
              </a:rPr>
              <a:t>JS Bin </a:t>
            </a:r>
            <a:r>
              <a:rPr lang="ja-JP" altLang="en-US" u="sng" dirty="0">
                <a:latin typeface="メイリオ" panose="020B0604030504040204" pitchFamily="50" charset="-128"/>
                <a:ea typeface="メイリオ" panose="020B0604030504040204" pitchFamily="50" charset="-128"/>
              </a:rPr>
              <a:t>の </a:t>
            </a:r>
            <a:r>
              <a:rPr lang="en-US" altLang="ja-JP" u="sng" dirty="0">
                <a:latin typeface="メイリオ" panose="020B0604030504040204" pitchFamily="50" charset="-128"/>
                <a:ea typeface="メイリオ" panose="020B0604030504040204" pitchFamily="50" charset="-128"/>
              </a:rPr>
              <a:t>example </a:t>
            </a:r>
            <a:r>
              <a:rPr lang="ja-JP" altLang="en-US" u="sng" dirty="0">
                <a:latin typeface="メイリオ" panose="020B0604030504040204" pitchFamily="50" charset="-128"/>
                <a:ea typeface="メイリオ" panose="020B0604030504040204" pitchFamily="50" charset="-128"/>
              </a:rPr>
              <a:t>を起動</a:t>
            </a:r>
          </a:p>
        </p:txBody>
      </p:sp>
      <p:sp>
        <p:nvSpPr>
          <p:cNvPr id="10" name="テキスト ボックス 9">
            <a:extLst>
              <a:ext uri="{FF2B5EF4-FFF2-40B4-BE49-F238E27FC236}">
                <a16:creationId xmlns:a16="http://schemas.microsoft.com/office/drawing/2014/main" id="{DA6C9C2C-7DB6-4DD5-8C80-32C8DD27B58B}"/>
              </a:ext>
            </a:extLst>
          </p:cNvPr>
          <p:cNvSpPr txBox="1"/>
          <p:nvPr/>
        </p:nvSpPr>
        <p:spPr>
          <a:xfrm>
            <a:off x="3227407" y="1100165"/>
            <a:ext cx="3773894" cy="261610"/>
          </a:xfrm>
          <a:prstGeom prst="rect">
            <a:avLst/>
          </a:prstGeom>
          <a:noFill/>
        </p:spPr>
        <p:txBody>
          <a:bodyPr wrap="square" rtlCol="0">
            <a:spAutoFit/>
          </a:bodyPr>
          <a:lstStyle/>
          <a:p>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 配線は、さきほどのままで </a:t>
            </a:r>
            <a:r>
              <a:rPr lang="en-US" altLang="ja-JP" sz="1100" dirty="0">
                <a:latin typeface="メイリオ" panose="020B0604030504040204" pitchFamily="50" charset="-128"/>
                <a:ea typeface="メイリオ" panose="020B0604030504040204" pitchFamily="50" charset="-128"/>
              </a:rPr>
              <a:t>OK </a:t>
            </a:r>
            <a:r>
              <a:rPr lang="ja-JP" altLang="en-US" sz="1100" dirty="0">
                <a:latin typeface="メイリオ" panose="020B0604030504040204" pitchFamily="50" charset="-128"/>
                <a:ea typeface="メイリオ" panose="020B0604030504040204" pitchFamily="50" charset="-128"/>
              </a:rPr>
              <a:t>です。</a:t>
            </a:r>
            <a:endParaRPr lang="ja-JP" altLang="en-US" sz="1200" b="1" dirty="0">
              <a:latin typeface="メイリオ" panose="020B0604030504040204" pitchFamily="50" charset="-128"/>
              <a:ea typeface="メイリオ" panose="020B0604030504040204" pitchFamily="50" charset="-128"/>
            </a:endParaRP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9" name="正方形/長方形 8">
            <a:extLst>
              <a:ext uri="{FF2B5EF4-FFF2-40B4-BE49-F238E27FC236}">
                <a16:creationId xmlns:a16="http://schemas.microsoft.com/office/drawing/2014/main" id="{11CAB680-2BA0-4656-A15A-0C6719057CC5}"/>
              </a:ext>
            </a:extLst>
          </p:cNvPr>
          <p:cNvSpPr/>
          <p:nvPr/>
        </p:nvSpPr>
        <p:spPr>
          <a:xfrm>
            <a:off x="332507" y="1696994"/>
            <a:ext cx="8292877"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ブックマークバーから、以下を選んでアクセスしてください。</a:t>
            </a:r>
          </a:p>
        </p:txBody>
      </p:sp>
      <p:sp>
        <p:nvSpPr>
          <p:cNvPr id="16" name="正方形/長方形 15">
            <a:extLst>
              <a:ext uri="{FF2B5EF4-FFF2-40B4-BE49-F238E27FC236}">
                <a16:creationId xmlns:a16="http://schemas.microsoft.com/office/drawing/2014/main" id="{A66B77DC-05E8-48FF-B44F-E33B26E8981B}"/>
              </a:ext>
            </a:extLst>
          </p:cNvPr>
          <p:cNvSpPr/>
          <p:nvPr/>
        </p:nvSpPr>
        <p:spPr>
          <a:xfrm>
            <a:off x="400746" y="2036022"/>
            <a:ext cx="6107373" cy="36933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r>
              <a:rPr lang="en-US" altLang="ja-JP" dirty="0">
                <a:solidFill>
                  <a:srgbClr val="3D525C"/>
                </a:solidFill>
                <a:latin typeface="Consolas" panose="020B0609020204030204" pitchFamily="49" charset="0"/>
              </a:rPr>
              <a:t>examples &gt; GPIO-JSBIN &gt; GPIO-Blink - JS Bin</a:t>
            </a:r>
            <a:endParaRPr lang="ja-JP" altLang="en-US" dirty="0"/>
          </a:p>
        </p:txBody>
      </p:sp>
      <p:pic>
        <p:nvPicPr>
          <p:cNvPr id="5122" name="Picture 2" descr="bookmark">
            <a:extLst>
              <a:ext uri="{FF2B5EF4-FFF2-40B4-BE49-F238E27FC236}">
                <a16:creationId xmlns:a16="http://schemas.microsoft.com/office/drawing/2014/main" id="{46B611C1-8BAB-47A0-86A5-9D0131031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922" y="2551178"/>
            <a:ext cx="4464681" cy="1258138"/>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a:extLst>
              <a:ext uri="{FF2B5EF4-FFF2-40B4-BE49-F238E27FC236}">
                <a16:creationId xmlns:a16="http://schemas.microsoft.com/office/drawing/2014/main" id="{ECA5F8EA-F783-4E89-895D-3BCA0FED820A}"/>
              </a:ext>
            </a:extLst>
          </p:cNvPr>
          <p:cNvSpPr/>
          <p:nvPr/>
        </p:nvSpPr>
        <p:spPr>
          <a:xfrm>
            <a:off x="332507" y="4216329"/>
            <a:ext cx="4130311" cy="954107"/>
          </a:xfrm>
          <a:prstGeom prst="rect">
            <a:avLst/>
          </a:prstGeom>
        </p:spPr>
        <p:txBody>
          <a:bodyPr wrap="square">
            <a:spAutoFit/>
          </a:bodyPr>
          <a:lstStyle/>
          <a:p>
            <a:r>
              <a:rPr lang="ja-JP" altLang="en-US" sz="1400" dirty="0">
                <a:solidFill>
                  <a:srgbClr val="353C48"/>
                </a:solidFill>
                <a:latin typeface="メイリオ" panose="020B0604030504040204" pitchFamily="50" charset="-128"/>
                <a:ea typeface="メイリオ" panose="020B0604030504040204" pitchFamily="50" charset="-128"/>
              </a:rPr>
              <a:t>そのまま起動すると右図のような画面になります。</a:t>
            </a:r>
            <a:r>
              <a:rPr lang="en-US" altLang="ja-JP" sz="1400" dirty="0">
                <a:solidFill>
                  <a:srgbClr val="353C48"/>
                </a:solidFill>
                <a:latin typeface="メイリオ" panose="020B0604030504040204" pitchFamily="50" charset="-128"/>
                <a:ea typeface="メイリオ" panose="020B0604030504040204" pitchFamily="50" charset="-128"/>
              </a:rPr>
              <a:t>(</a:t>
            </a:r>
            <a:r>
              <a:rPr lang="ja-JP" altLang="en-US" sz="1400" dirty="0">
                <a:solidFill>
                  <a:srgbClr val="353C48"/>
                </a:solidFill>
                <a:latin typeface="メイリオ" panose="020B0604030504040204" pitchFamily="50" charset="-128"/>
                <a:ea typeface="メイリオ" panose="020B0604030504040204" pitchFamily="50" charset="-128"/>
              </a:rPr>
              <a:t>スクリーンショットはアクセス直後の画面から </a:t>
            </a:r>
            <a:r>
              <a:rPr lang="en-US" altLang="ja-JP" sz="1400" dirty="0">
                <a:solidFill>
                  <a:srgbClr val="353C48"/>
                </a:solidFill>
                <a:latin typeface="メイリオ" panose="020B0604030504040204" pitchFamily="50" charset="-128"/>
                <a:ea typeface="メイリオ" panose="020B0604030504040204" pitchFamily="50" charset="-128"/>
              </a:rPr>
              <a:t>JS Bin </a:t>
            </a:r>
            <a:r>
              <a:rPr lang="ja-JP" altLang="en-US" sz="1400" dirty="0">
                <a:solidFill>
                  <a:srgbClr val="353C48"/>
                </a:solidFill>
                <a:latin typeface="メイリオ" panose="020B0604030504040204" pitchFamily="50" charset="-128"/>
                <a:ea typeface="メイリオ" panose="020B0604030504040204" pitchFamily="50" charset="-128"/>
              </a:rPr>
              <a:t>のタイトルバー部の「</a:t>
            </a:r>
            <a:r>
              <a:rPr lang="en-US" altLang="ja-JP" sz="1400" dirty="0">
                <a:solidFill>
                  <a:srgbClr val="353C48"/>
                </a:solidFill>
                <a:latin typeface="メイリオ" panose="020B0604030504040204" pitchFamily="50" charset="-128"/>
                <a:ea typeface="メイリオ" panose="020B0604030504040204" pitchFamily="50" charset="-128"/>
              </a:rPr>
              <a:t>Output</a:t>
            </a:r>
            <a:r>
              <a:rPr lang="ja-JP" altLang="en-US" sz="1400" dirty="0">
                <a:solidFill>
                  <a:srgbClr val="353C48"/>
                </a:solidFill>
                <a:latin typeface="メイリオ" panose="020B0604030504040204" pitchFamily="50" charset="-128"/>
                <a:ea typeface="メイリオ" panose="020B0604030504040204" pitchFamily="50" charset="-128"/>
              </a:rPr>
              <a:t>」タブ非表示にしています</a:t>
            </a:r>
            <a:r>
              <a:rPr lang="en-US" altLang="ja-JP" sz="1400" dirty="0">
                <a:solidFill>
                  <a:srgbClr val="353C48"/>
                </a:solidFill>
                <a:latin typeface="メイリオ" panose="020B0604030504040204" pitchFamily="50" charset="-128"/>
                <a:ea typeface="メイリオ" panose="020B0604030504040204" pitchFamily="50" charset="-128"/>
              </a:rPr>
              <a:t>)</a:t>
            </a:r>
            <a:endParaRPr lang="ja-JP" altLang="en-US" sz="1400" dirty="0">
              <a:latin typeface="メイリオ" panose="020B0604030504040204" pitchFamily="50" charset="-128"/>
              <a:ea typeface="メイリオ" panose="020B0604030504040204" pitchFamily="50" charset="-128"/>
            </a:endParaRPr>
          </a:p>
        </p:txBody>
      </p:sp>
      <p:pic>
        <p:nvPicPr>
          <p:cNvPr id="5124" name="Picture 4" descr="JS BinでのLチカexample画面">
            <a:extLst>
              <a:ext uri="{FF2B5EF4-FFF2-40B4-BE49-F238E27FC236}">
                <a16:creationId xmlns:a16="http://schemas.microsoft.com/office/drawing/2014/main" id="{5C0B7E36-9211-49AF-9BA1-0F7C609FFD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187368"/>
            <a:ext cx="4134534" cy="2325676"/>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9D391123-25AA-4A44-B339-E64E43AD9AB7}"/>
              </a:ext>
            </a:extLst>
          </p:cNvPr>
          <p:cNvSpPr/>
          <p:nvPr/>
        </p:nvSpPr>
        <p:spPr>
          <a:xfrm>
            <a:off x="400746" y="6205267"/>
            <a:ext cx="3416320" cy="307777"/>
          </a:xfrm>
          <a:prstGeom prst="rect">
            <a:avLst/>
          </a:prstGeom>
        </p:spPr>
        <p:txBody>
          <a:bodyPr wrap="none">
            <a:spAutoFit/>
          </a:bodyPr>
          <a:lstStyle/>
          <a:p>
            <a:r>
              <a:rPr lang="ja-JP" altLang="en-US" sz="1400" dirty="0">
                <a:solidFill>
                  <a:srgbClr val="353C48"/>
                </a:solidFill>
                <a:latin typeface="メイリオ" panose="020B0604030504040204" pitchFamily="50" charset="-128"/>
                <a:ea typeface="メイリオ" panose="020B0604030504040204" pitchFamily="50" charset="-128"/>
              </a:rPr>
              <a:t>それでは、コードを眺めてみましょう。</a:t>
            </a:r>
            <a:endParaRPr lang="ja-JP" altLang="en-US"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8DDCA09-C5C6-4EF7-9DD5-498EC2757F11}"/>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14</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479379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94CCFA2-3EB3-4F26-9A1C-C66F21636C99}"/>
              </a:ext>
            </a:extLst>
          </p:cNvPr>
          <p:cNvPicPr>
            <a:picLocks noChangeAspect="1"/>
          </p:cNvPicPr>
          <p:nvPr/>
        </p:nvPicPr>
        <p:blipFill rotWithShape="1">
          <a:blip r:embed="rId2"/>
          <a:srcRect b="20388"/>
          <a:stretch/>
        </p:blipFill>
        <p:spPr>
          <a:xfrm>
            <a:off x="589611" y="2742562"/>
            <a:ext cx="7964778" cy="3963037"/>
          </a:xfrm>
          <a:prstGeom prst="rect">
            <a:avLst/>
          </a:prstGeom>
        </p:spPr>
      </p:pic>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hlinkClick r:id="rId3"/>
              </a:rPr>
              <a:t>JS Bin </a:t>
            </a:r>
            <a:r>
              <a:rPr lang="ja-JP" altLang="en-US" u="sng" dirty="0">
                <a:latin typeface="メイリオ" panose="020B0604030504040204" pitchFamily="50" charset="-128"/>
                <a:ea typeface="メイリオ" panose="020B0604030504040204" pitchFamily="50" charset="-128"/>
              </a:rPr>
              <a:t>の 画面構成</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13" name="正方形/長方形 12">
            <a:extLst>
              <a:ext uri="{FF2B5EF4-FFF2-40B4-BE49-F238E27FC236}">
                <a16:creationId xmlns:a16="http://schemas.microsoft.com/office/drawing/2014/main" id="{9D391123-25AA-4A44-B339-E64E43AD9AB7}"/>
              </a:ext>
            </a:extLst>
          </p:cNvPr>
          <p:cNvSpPr/>
          <p:nvPr/>
        </p:nvSpPr>
        <p:spPr>
          <a:xfrm>
            <a:off x="347730" y="1543105"/>
            <a:ext cx="8264007" cy="523220"/>
          </a:xfrm>
          <a:prstGeom prst="rect">
            <a:avLst/>
          </a:prstGeom>
        </p:spPr>
        <p:txBody>
          <a:bodyPr wrap="square">
            <a:spAutoFit/>
          </a:bodyPr>
          <a:lstStyle/>
          <a:p>
            <a:r>
              <a:rPr lang="en-US" altLang="ja-JP" sz="1400" dirty="0">
                <a:solidFill>
                  <a:srgbClr val="353C48"/>
                </a:solidFill>
                <a:latin typeface="メイリオ" panose="020B0604030504040204" pitchFamily="50" charset="-128"/>
                <a:ea typeface="メイリオ" panose="020B0604030504040204" pitchFamily="50" charset="-128"/>
              </a:rPr>
              <a:t>JS</a:t>
            </a:r>
            <a:r>
              <a:rPr lang="ja-JP" altLang="en-US" sz="1400" dirty="0">
                <a:solidFill>
                  <a:srgbClr val="353C48"/>
                </a:solidFill>
                <a:latin typeface="メイリオ" panose="020B0604030504040204" pitchFamily="50" charset="-128"/>
                <a:ea typeface="メイリオ" panose="020B0604030504040204" pitchFamily="50" charset="-128"/>
              </a:rPr>
              <a:t> </a:t>
            </a:r>
            <a:r>
              <a:rPr lang="en-US" altLang="ja-JP" sz="1400" dirty="0">
                <a:solidFill>
                  <a:srgbClr val="353C48"/>
                </a:solidFill>
                <a:latin typeface="メイリオ" panose="020B0604030504040204" pitchFamily="50" charset="-128"/>
                <a:ea typeface="メイリオ" panose="020B0604030504040204" pitchFamily="50" charset="-128"/>
              </a:rPr>
              <a:t>Bin</a:t>
            </a:r>
            <a:r>
              <a:rPr lang="ja-JP" altLang="en-US" sz="1400" dirty="0">
                <a:solidFill>
                  <a:srgbClr val="353C48"/>
                </a:solidFill>
                <a:latin typeface="メイリオ" panose="020B0604030504040204" pitchFamily="50" charset="-128"/>
                <a:ea typeface="メイリオ" panose="020B0604030504040204" pitchFamily="50" charset="-128"/>
              </a:rPr>
              <a:t>とは、ブラウザ上で</a:t>
            </a:r>
            <a:r>
              <a:rPr lang="en-US" altLang="ja-JP" sz="1400" dirty="0">
                <a:solidFill>
                  <a:srgbClr val="353C48"/>
                </a:solidFill>
                <a:latin typeface="メイリオ" panose="020B0604030504040204" pitchFamily="50" charset="-128"/>
                <a:ea typeface="メイリオ" panose="020B0604030504040204" pitchFamily="50" charset="-128"/>
              </a:rPr>
              <a:t>JavaScript</a:t>
            </a:r>
            <a:r>
              <a:rPr lang="ja-JP" altLang="en-US" sz="1400" dirty="0">
                <a:solidFill>
                  <a:srgbClr val="353C48"/>
                </a:solidFill>
                <a:latin typeface="メイリオ" panose="020B0604030504040204" pitchFamily="50" charset="-128"/>
                <a:ea typeface="メイリオ" panose="020B0604030504040204" pitchFamily="50" charset="-128"/>
              </a:rPr>
              <a:t>を動作させる事が出来るサービスです。いくつかのフレームワークにも対応しています。その他、類似のサービスが複数（</a:t>
            </a:r>
            <a:r>
              <a:rPr lang="en-US" altLang="ja-JP" sz="1400" dirty="0" err="1">
                <a:solidFill>
                  <a:srgbClr val="353C48"/>
                </a:solidFill>
                <a:latin typeface="メイリオ" panose="020B0604030504040204" pitchFamily="50" charset="-128"/>
                <a:ea typeface="メイリオ" panose="020B0604030504040204" pitchFamily="50" charset="-128"/>
              </a:rPr>
              <a:t>JSFiddle</a:t>
            </a:r>
            <a:r>
              <a:rPr lang="ja-JP" altLang="en-US" sz="1400" dirty="0">
                <a:solidFill>
                  <a:srgbClr val="353C48"/>
                </a:solidFill>
                <a:latin typeface="メイリオ" panose="020B0604030504040204" pitchFamily="50" charset="-128"/>
                <a:ea typeface="メイリオ" panose="020B0604030504040204" pitchFamily="50" charset="-128"/>
              </a:rPr>
              <a:t>など）あります。</a:t>
            </a:r>
            <a:endParaRPr lang="ja-JP" altLang="en-US" sz="14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8F2BE344-ADA6-46D3-BB36-E0FA997C6869}"/>
              </a:ext>
            </a:extLst>
          </p:cNvPr>
          <p:cNvSpPr/>
          <p:nvPr/>
        </p:nvSpPr>
        <p:spPr>
          <a:xfrm>
            <a:off x="3440894" y="3151595"/>
            <a:ext cx="2289510" cy="33336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CA2874C-F360-404E-B732-C5EAB91A0985}"/>
              </a:ext>
            </a:extLst>
          </p:cNvPr>
          <p:cNvSpPr/>
          <p:nvPr/>
        </p:nvSpPr>
        <p:spPr>
          <a:xfrm>
            <a:off x="1183236" y="3220870"/>
            <a:ext cx="464588" cy="22394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419CF88-FBF1-45AF-AABB-BCDBEF8B73EF}"/>
              </a:ext>
            </a:extLst>
          </p:cNvPr>
          <p:cNvSpPr/>
          <p:nvPr/>
        </p:nvSpPr>
        <p:spPr>
          <a:xfrm>
            <a:off x="4479733" y="2352415"/>
            <a:ext cx="2673542" cy="430887"/>
          </a:xfrm>
          <a:prstGeom prst="rect">
            <a:avLst/>
          </a:prstGeom>
          <a:solidFill>
            <a:schemeClr val="bg1"/>
          </a:solidFill>
          <a:ln>
            <a:solidFill>
              <a:schemeClr val="accent2">
                <a:lumMod val="75000"/>
              </a:schemeClr>
            </a:solidFill>
          </a:ln>
        </p:spPr>
        <p:txBody>
          <a:bodyPr wrap="square">
            <a:spAutoFit/>
          </a:bodyPr>
          <a:lstStyle/>
          <a:p>
            <a:r>
              <a:rPr lang="ja-JP" altLang="en-US" sz="1100" dirty="0">
                <a:solidFill>
                  <a:srgbClr val="002060"/>
                </a:solidFill>
                <a:latin typeface="メイリオ" panose="020B0604030504040204" pitchFamily="50" charset="-128"/>
                <a:ea typeface="メイリオ" panose="020B0604030504040204" pitchFamily="50" charset="-128"/>
              </a:rPr>
              <a:t>＜画面切り替えボタン＞</a:t>
            </a:r>
            <a:endParaRPr lang="en-US" altLang="ja-JP" sz="1100" dirty="0">
              <a:solidFill>
                <a:srgbClr val="002060"/>
              </a:solidFill>
              <a:latin typeface="メイリオ" panose="020B0604030504040204" pitchFamily="50" charset="-128"/>
              <a:ea typeface="メイリオ" panose="020B0604030504040204" pitchFamily="50" charset="-128"/>
            </a:endParaRPr>
          </a:p>
          <a:p>
            <a:r>
              <a:rPr lang="ja-JP" altLang="en-US" sz="1100" dirty="0">
                <a:solidFill>
                  <a:srgbClr val="002060"/>
                </a:solidFill>
                <a:latin typeface="メイリオ" panose="020B0604030504040204" pitchFamily="50" charset="-128"/>
                <a:ea typeface="メイリオ" panose="020B0604030504040204" pitchFamily="50" charset="-128"/>
              </a:rPr>
              <a:t>対応した機能のフレームを表示します。</a:t>
            </a:r>
            <a:endParaRPr lang="en-US" altLang="ja-JP" sz="1100" dirty="0">
              <a:solidFill>
                <a:srgbClr val="002060"/>
              </a:solidFill>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B1E10145-A011-442C-93FF-66B889CA9570}"/>
              </a:ext>
            </a:extLst>
          </p:cNvPr>
          <p:cNvSpPr/>
          <p:nvPr/>
        </p:nvSpPr>
        <p:spPr>
          <a:xfrm>
            <a:off x="347731" y="2352415"/>
            <a:ext cx="3309870" cy="600164"/>
          </a:xfrm>
          <a:prstGeom prst="rect">
            <a:avLst/>
          </a:prstGeom>
          <a:solidFill>
            <a:schemeClr val="bg1"/>
          </a:solidFill>
          <a:ln>
            <a:solidFill>
              <a:schemeClr val="accent2">
                <a:lumMod val="75000"/>
              </a:schemeClr>
            </a:solidFill>
          </a:ln>
        </p:spPr>
        <p:txBody>
          <a:bodyPr wrap="square">
            <a:spAutoFit/>
          </a:bodyPr>
          <a:lstStyle/>
          <a:p>
            <a:r>
              <a:rPr lang="ja-JP" altLang="en-US" sz="1100" dirty="0">
                <a:solidFill>
                  <a:srgbClr val="002060"/>
                </a:solidFill>
                <a:latin typeface="メイリオ" panose="020B0604030504040204" pitchFamily="50" charset="-128"/>
                <a:ea typeface="メイリオ" panose="020B0604030504040204" pitchFamily="50" charset="-128"/>
              </a:rPr>
              <a:t>＜ライブラリ読み込みボタン＞</a:t>
            </a:r>
            <a:endParaRPr lang="en-US" altLang="ja-JP" sz="1100" dirty="0">
              <a:solidFill>
                <a:srgbClr val="002060"/>
              </a:solidFill>
              <a:latin typeface="メイリオ" panose="020B0604030504040204" pitchFamily="50" charset="-128"/>
              <a:ea typeface="メイリオ" panose="020B0604030504040204" pitchFamily="50" charset="-128"/>
            </a:endParaRPr>
          </a:p>
          <a:p>
            <a:r>
              <a:rPr lang="en-US" altLang="ja-JP" sz="1100" dirty="0" err="1">
                <a:solidFill>
                  <a:srgbClr val="002060"/>
                </a:solidFill>
                <a:latin typeface="メイリオ" panose="020B0604030504040204" pitchFamily="50" charset="-128"/>
                <a:ea typeface="メイリオ" panose="020B0604030504040204" pitchFamily="50" charset="-128"/>
              </a:rPr>
              <a:t>JS.Bin</a:t>
            </a:r>
            <a:r>
              <a:rPr lang="ja-JP" altLang="en-US" sz="1100" dirty="0">
                <a:solidFill>
                  <a:srgbClr val="002060"/>
                </a:solidFill>
                <a:latin typeface="メイリオ" panose="020B0604030504040204" pitchFamily="50" charset="-128"/>
                <a:ea typeface="メイリオ" panose="020B0604030504040204" pitchFamily="50" charset="-128"/>
              </a:rPr>
              <a:t>で用意されたライブラリを読み込みます。</a:t>
            </a:r>
            <a:r>
              <a:rPr lang="en-US" altLang="ja-JP" sz="1100" dirty="0">
                <a:solidFill>
                  <a:srgbClr val="002060"/>
                </a:solidFill>
                <a:latin typeface="メイリオ" panose="020B0604030504040204" pitchFamily="50" charset="-128"/>
                <a:ea typeface="メイリオ" panose="020B0604030504040204" pitchFamily="50" charset="-128"/>
              </a:rPr>
              <a:t>※</a:t>
            </a:r>
            <a:r>
              <a:rPr lang="ja-JP" altLang="en-US" sz="1100" dirty="0">
                <a:solidFill>
                  <a:srgbClr val="002060"/>
                </a:solidFill>
                <a:latin typeface="メイリオ" panose="020B0604030504040204" pitchFamily="50" charset="-128"/>
                <a:ea typeface="メイリオ" panose="020B0604030504040204" pitchFamily="50" charset="-128"/>
              </a:rPr>
              <a:t>本チュートリアルでは使わない</a:t>
            </a:r>
            <a:endParaRPr lang="en-US" altLang="ja-JP" sz="1100" dirty="0">
              <a:solidFill>
                <a:srgbClr val="002060"/>
              </a:solidFill>
              <a:latin typeface="メイリオ" panose="020B0604030504040204" pitchFamily="50" charset="-128"/>
              <a:ea typeface="メイリオ" panose="020B0604030504040204" pitchFamily="50" charset="-128"/>
            </a:endParaRPr>
          </a:p>
        </p:txBody>
      </p:sp>
      <p:cxnSp>
        <p:nvCxnSpPr>
          <p:cNvPr id="8" name="直線矢印コネクタ 7">
            <a:extLst>
              <a:ext uri="{FF2B5EF4-FFF2-40B4-BE49-F238E27FC236}">
                <a16:creationId xmlns:a16="http://schemas.microsoft.com/office/drawing/2014/main" id="{3148D8D5-30C7-4CF2-9C2D-731CA696D422}"/>
              </a:ext>
            </a:extLst>
          </p:cNvPr>
          <p:cNvCxnSpPr>
            <a:cxnSpLocks/>
          </p:cNvCxnSpPr>
          <p:nvPr/>
        </p:nvCxnSpPr>
        <p:spPr>
          <a:xfrm>
            <a:off x="4695825" y="2714027"/>
            <a:ext cx="0" cy="4375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E8482E55-0B6A-4AB7-9BB9-AB97E69E77D0}"/>
              </a:ext>
            </a:extLst>
          </p:cNvPr>
          <p:cNvCxnSpPr>
            <a:cxnSpLocks/>
          </p:cNvCxnSpPr>
          <p:nvPr/>
        </p:nvCxnSpPr>
        <p:spPr>
          <a:xfrm>
            <a:off x="1536985" y="2840269"/>
            <a:ext cx="0" cy="3113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C42D07FB-D06B-41F1-A2BF-6E168E87A28E}"/>
              </a:ext>
            </a:extLst>
          </p:cNvPr>
          <p:cNvSpPr/>
          <p:nvPr/>
        </p:nvSpPr>
        <p:spPr>
          <a:xfrm>
            <a:off x="1847849" y="5694143"/>
            <a:ext cx="5448302" cy="769441"/>
          </a:xfrm>
          <a:prstGeom prst="rect">
            <a:avLst/>
          </a:prstGeom>
          <a:solidFill>
            <a:schemeClr val="bg1"/>
          </a:solidFill>
          <a:ln>
            <a:solidFill>
              <a:schemeClr val="accent2">
                <a:lumMod val="75000"/>
              </a:schemeClr>
            </a:solidFill>
          </a:ln>
        </p:spPr>
        <p:txBody>
          <a:bodyPr wrap="square">
            <a:spAutoFit/>
          </a:bodyPr>
          <a:lstStyle/>
          <a:p>
            <a:r>
              <a:rPr lang="ja-JP" altLang="en-US" sz="1100" dirty="0">
                <a:solidFill>
                  <a:srgbClr val="002060"/>
                </a:solidFill>
                <a:latin typeface="メイリオ" panose="020B0604030504040204" pitchFamily="50" charset="-128"/>
                <a:ea typeface="メイリオ" panose="020B0604030504040204" pitchFamily="50" charset="-128"/>
              </a:rPr>
              <a:t>＜コードを記述するフレーム＞（</a:t>
            </a:r>
            <a:r>
              <a:rPr lang="en-US" altLang="ja-JP" sz="1100" dirty="0">
                <a:solidFill>
                  <a:srgbClr val="002060"/>
                </a:solidFill>
                <a:latin typeface="メイリオ" panose="020B0604030504040204" pitchFamily="50" charset="-128"/>
                <a:ea typeface="メイリオ" panose="020B0604030504040204" pitchFamily="50" charset="-128"/>
              </a:rPr>
              <a:t>HTML</a:t>
            </a:r>
            <a:r>
              <a:rPr lang="ja-JP" altLang="en-US" sz="1100" dirty="0">
                <a:solidFill>
                  <a:srgbClr val="002060"/>
                </a:solidFill>
                <a:latin typeface="メイリオ" panose="020B0604030504040204" pitchFamily="50" charset="-128"/>
                <a:ea typeface="メイリオ" panose="020B0604030504040204" pitchFamily="50" charset="-128"/>
              </a:rPr>
              <a:t>ペイン、</a:t>
            </a:r>
            <a:r>
              <a:rPr lang="en-US" altLang="ja-JP" sz="1100" dirty="0">
                <a:solidFill>
                  <a:srgbClr val="002060"/>
                </a:solidFill>
                <a:latin typeface="メイリオ" panose="020B0604030504040204" pitchFamily="50" charset="-128"/>
                <a:ea typeface="メイリオ" panose="020B0604030504040204" pitchFamily="50" charset="-128"/>
              </a:rPr>
              <a:t>CSS</a:t>
            </a:r>
            <a:r>
              <a:rPr lang="ja-JP" altLang="en-US" sz="1100" dirty="0">
                <a:solidFill>
                  <a:srgbClr val="002060"/>
                </a:solidFill>
                <a:latin typeface="メイリオ" panose="020B0604030504040204" pitchFamily="50" charset="-128"/>
                <a:ea typeface="メイリオ" panose="020B0604030504040204" pitchFamily="50" charset="-128"/>
              </a:rPr>
              <a:t>ペイン、</a:t>
            </a:r>
            <a:r>
              <a:rPr lang="en-US" altLang="ja-JP" sz="1100" dirty="0">
                <a:solidFill>
                  <a:srgbClr val="002060"/>
                </a:solidFill>
                <a:latin typeface="メイリオ" panose="020B0604030504040204" pitchFamily="50" charset="-128"/>
                <a:ea typeface="メイリオ" panose="020B0604030504040204" pitchFamily="50" charset="-128"/>
              </a:rPr>
              <a:t>JavaScript</a:t>
            </a:r>
            <a:r>
              <a:rPr lang="ja-JP" altLang="en-US" sz="1100" dirty="0">
                <a:solidFill>
                  <a:srgbClr val="002060"/>
                </a:solidFill>
                <a:latin typeface="メイリオ" panose="020B0604030504040204" pitchFamily="50" charset="-128"/>
                <a:ea typeface="メイリオ" panose="020B0604030504040204" pitchFamily="50" charset="-128"/>
              </a:rPr>
              <a:t>ペイン）</a:t>
            </a:r>
            <a:endParaRPr lang="en-US" altLang="ja-JP" sz="1100" dirty="0">
              <a:solidFill>
                <a:srgbClr val="002060"/>
              </a:solidFill>
              <a:latin typeface="メイリオ" panose="020B0604030504040204" pitchFamily="50" charset="-128"/>
              <a:ea typeface="メイリオ" panose="020B0604030504040204" pitchFamily="50" charset="-128"/>
            </a:endParaRPr>
          </a:p>
          <a:p>
            <a:r>
              <a:rPr lang="ja-JP" altLang="en-US" sz="1100" dirty="0">
                <a:solidFill>
                  <a:srgbClr val="002060"/>
                </a:solidFill>
                <a:latin typeface="メイリオ" panose="020B0604030504040204" pitchFamily="50" charset="-128"/>
                <a:ea typeface="メイリオ" panose="020B0604030504040204" pitchFamily="50" charset="-128"/>
              </a:rPr>
              <a:t>　フレーム内に対応した言語でコーディングをします。</a:t>
            </a:r>
            <a:endParaRPr lang="en-US" altLang="ja-JP" sz="1100" dirty="0">
              <a:solidFill>
                <a:srgbClr val="002060"/>
              </a:solidFill>
              <a:latin typeface="メイリオ" panose="020B0604030504040204" pitchFamily="50" charset="-128"/>
              <a:ea typeface="メイリオ" panose="020B0604030504040204" pitchFamily="50" charset="-128"/>
            </a:endParaRPr>
          </a:p>
          <a:p>
            <a:r>
              <a:rPr lang="ja-JP" altLang="en-US" sz="1100" dirty="0">
                <a:solidFill>
                  <a:srgbClr val="002060"/>
                </a:solidFill>
                <a:latin typeface="メイリオ" panose="020B0604030504040204" pitchFamily="50" charset="-128"/>
                <a:ea typeface="メイリオ" panose="020B0604030504040204" pitchFamily="50" charset="-128"/>
              </a:rPr>
              <a:t>＜実行結果を確認するフレーム＞（</a:t>
            </a:r>
            <a:r>
              <a:rPr lang="en-US" altLang="ja-JP" sz="1100" dirty="0">
                <a:solidFill>
                  <a:srgbClr val="002060"/>
                </a:solidFill>
                <a:latin typeface="メイリオ" panose="020B0604030504040204" pitchFamily="50" charset="-128"/>
                <a:ea typeface="メイリオ" panose="020B0604030504040204" pitchFamily="50" charset="-128"/>
              </a:rPr>
              <a:t>Console</a:t>
            </a:r>
            <a:r>
              <a:rPr lang="ja-JP" altLang="en-US" sz="1100" dirty="0">
                <a:solidFill>
                  <a:srgbClr val="002060"/>
                </a:solidFill>
                <a:latin typeface="メイリオ" panose="020B0604030504040204" pitchFamily="50" charset="-128"/>
                <a:ea typeface="メイリオ" panose="020B0604030504040204" pitchFamily="50" charset="-128"/>
              </a:rPr>
              <a:t>、</a:t>
            </a:r>
            <a:r>
              <a:rPr lang="en-US" altLang="ja-JP" sz="1100" dirty="0">
                <a:solidFill>
                  <a:srgbClr val="002060"/>
                </a:solidFill>
                <a:latin typeface="メイリオ" panose="020B0604030504040204" pitchFamily="50" charset="-128"/>
                <a:ea typeface="メイリオ" panose="020B0604030504040204" pitchFamily="50" charset="-128"/>
              </a:rPr>
              <a:t>Output</a:t>
            </a:r>
            <a:r>
              <a:rPr lang="ja-JP" altLang="en-US" sz="1100" dirty="0">
                <a:solidFill>
                  <a:srgbClr val="002060"/>
                </a:solidFill>
                <a:latin typeface="メイリオ" panose="020B0604030504040204" pitchFamily="50" charset="-128"/>
                <a:ea typeface="メイリオ" panose="020B0604030504040204" pitchFamily="50" charset="-128"/>
              </a:rPr>
              <a:t>）</a:t>
            </a:r>
            <a:endParaRPr lang="en-US" altLang="ja-JP" sz="1100" dirty="0">
              <a:solidFill>
                <a:srgbClr val="002060"/>
              </a:solidFill>
              <a:latin typeface="メイリオ" panose="020B0604030504040204" pitchFamily="50" charset="-128"/>
              <a:ea typeface="メイリオ" panose="020B0604030504040204" pitchFamily="50" charset="-128"/>
            </a:endParaRPr>
          </a:p>
          <a:p>
            <a:r>
              <a:rPr lang="ja-JP" altLang="en-US" sz="1100" dirty="0">
                <a:solidFill>
                  <a:srgbClr val="002060"/>
                </a:solidFill>
                <a:latin typeface="メイリオ" panose="020B0604030504040204" pitchFamily="50" charset="-128"/>
                <a:ea typeface="メイリオ" panose="020B0604030504040204" pitchFamily="50" charset="-128"/>
              </a:rPr>
              <a:t>　実行結果を見るフレームを表示します。</a:t>
            </a:r>
            <a:endParaRPr lang="en-US" altLang="ja-JP" sz="1100" dirty="0">
              <a:solidFill>
                <a:srgbClr val="002060"/>
              </a:solidFill>
              <a:latin typeface="メイリオ" panose="020B0604030504040204" pitchFamily="50" charset="-128"/>
              <a:ea typeface="メイリオ" panose="020B0604030504040204" pitchFamily="50" charset="-128"/>
            </a:endParaRPr>
          </a:p>
        </p:txBody>
      </p:sp>
      <p:cxnSp>
        <p:nvCxnSpPr>
          <p:cNvPr id="24" name="直線矢印コネクタ 23">
            <a:extLst>
              <a:ext uri="{FF2B5EF4-FFF2-40B4-BE49-F238E27FC236}">
                <a16:creationId xmlns:a16="http://schemas.microsoft.com/office/drawing/2014/main" id="{85756636-C1FF-493A-B401-4B9DCF174ACE}"/>
              </a:ext>
            </a:extLst>
          </p:cNvPr>
          <p:cNvCxnSpPr>
            <a:cxnSpLocks/>
          </p:cNvCxnSpPr>
          <p:nvPr/>
        </p:nvCxnSpPr>
        <p:spPr>
          <a:xfrm flipV="1">
            <a:off x="5581650" y="5344762"/>
            <a:ext cx="0" cy="3493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8145643-06E6-4F50-9FDA-7663DDA3CC13}"/>
              </a:ext>
            </a:extLst>
          </p:cNvPr>
          <p:cNvCxnSpPr>
            <a:cxnSpLocks/>
          </p:cNvCxnSpPr>
          <p:nvPr/>
        </p:nvCxnSpPr>
        <p:spPr>
          <a:xfrm flipV="1">
            <a:off x="3330055" y="5344762"/>
            <a:ext cx="0" cy="3493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3C1DCD9F-9324-4F23-8D16-D355E6A38B63}"/>
              </a:ext>
            </a:extLst>
          </p:cNvPr>
          <p:cNvSpPr/>
          <p:nvPr/>
        </p:nvSpPr>
        <p:spPr>
          <a:xfrm>
            <a:off x="2241781" y="3631879"/>
            <a:ext cx="2237952" cy="215444"/>
          </a:xfrm>
          <a:prstGeom prst="rect">
            <a:avLst/>
          </a:prstGeom>
          <a:solidFill>
            <a:schemeClr val="bg1"/>
          </a:solidFill>
        </p:spPr>
        <p:txBody>
          <a:bodyPr wrap="square">
            <a:spAutoFit/>
          </a:bodyPr>
          <a:lstStyle/>
          <a:p>
            <a:r>
              <a:rPr lang="en-US" altLang="ja-JP" sz="800" u="sng" dirty="0">
                <a:solidFill>
                  <a:srgbClr val="002060"/>
                </a:solidFill>
                <a:latin typeface="メイリオ" panose="020B0604030504040204" pitchFamily="50" charset="-128"/>
                <a:ea typeface="メイリオ" panose="020B0604030504040204" pitchFamily="50" charset="-128"/>
              </a:rPr>
              <a:t>※</a:t>
            </a:r>
            <a:r>
              <a:rPr lang="ja-JP" altLang="en-US" sz="800" u="sng" dirty="0">
                <a:solidFill>
                  <a:srgbClr val="002060"/>
                </a:solidFill>
                <a:latin typeface="メイリオ" panose="020B0604030504040204" pitchFamily="50" charset="-128"/>
                <a:ea typeface="メイリオ" panose="020B0604030504040204" pitchFamily="50" charset="-128"/>
              </a:rPr>
              <a:t>ボタンが押されたフレームが表示される。</a:t>
            </a:r>
            <a:endParaRPr lang="en-US" altLang="ja-JP" sz="800" u="sng" dirty="0">
              <a:solidFill>
                <a:srgbClr val="002060"/>
              </a:solidFill>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1C4C6C06-5761-4766-8041-3932213CBC8D}"/>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15</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327330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b="1" u="sng" dirty="0">
                <a:solidFill>
                  <a:schemeClr val="accent6"/>
                </a:solidFill>
                <a:latin typeface="メイリオ" panose="020B0604030504040204" pitchFamily="50" charset="-128"/>
                <a:ea typeface="メイリオ" panose="020B0604030504040204" pitchFamily="50" charset="-128"/>
              </a:rPr>
              <a:t>HTML</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Rectangle 1">
            <a:extLst>
              <a:ext uri="{FF2B5EF4-FFF2-40B4-BE49-F238E27FC236}">
                <a16:creationId xmlns:a16="http://schemas.microsoft.com/office/drawing/2014/main" id="{27876A21-1A4E-40B3-9AF6-50AF232F849A}"/>
              </a:ext>
            </a:extLst>
          </p:cNvPr>
          <p:cNvSpPr>
            <a:spLocks noChangeArrowheads="1"/>
          </p:cNvSpPr>
          <p:nvPr/>
        </p:nvSpPr>
        <p:spPr bwMode="auto">
          <a:xfrm>
            <a:off x="450376" y="1794723"/>
            <a:ext cx="8243248" cy="2585323"/>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1" i="0" u="none" strike="noStrike" cap="none" normalizeH="0" baseline="0" dirty="0">
                <a:ln>
                  <a:noFill/>
                </a:ln>
                <a:solidFill>
                  <a:srgbClr val="999999"/>
                </a:solidFill>
                <a:effectLst/>
                <a:latin typeface="Consolas" panose="020B0609020204030204" pitchFamily="49" charset="0"/>
              </a:rPr>
              <a:t>&lt;!DOCTYPE html&gt;</a:t>
            </a:r>
            <a:r>
              <a:rPr kumimoji="0" lang="ja-JP" altLang="ja-JP" sz="1400" b="0" i="0" u="none" strike="noStrike" cap="none" normalizeH="0" baseline="0" dirty="0">
                <a:ln>
                  <a:noFill/>
                </a:ln>
                <a:solidFill>
                  <a:srgbClr val="3D525C"/>
                </a:solidFill>
                <a:effectLst/>
                <a:latin typeface="Consolas" panose="020B0609020204030204" pitchFamily="49" charset="0"/>
              </a:rPr>
              <a:t> </a:t>
            </a:r>
            <a:endParaRPr kumimoji="0" lang="en-US" altLang="ja-JP" sz="1400" b="0" i="0" u="none" strike="noStrike" cap="none" normalizeH="0" baseline="0" dirty="0">
              <a:ln>
                <a:noFill/>
              </a:ln>
              <a:solidFill>
                <a:srgbClr val="3D525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000080"/>
                </a:solidFill>
                <a:effectLst/>
                <a:latin typeface="Consolas" panose="020B0609020204030204" pitchFamily="49" charset="0"/>
              </a:rPr>
              <a:t>&lt;html&gt;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&lt;head&gt;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Consolas" panose="020B0609020204030204" pitchFamily="49" charset="0"/>
              </a:rPr>
              <a:t> </a:t>
            </a:r>
            <a:r>
              <a:rPr lang="ja-JP" altLang="en-US" sz="1400" dirty="0">
                <a:solidFill>
                  <a:srgbClr val="3D525C"/>
                </a:solidFill>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&lt;meta</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8080"/>
                </a:solidFill>
                <a:effectLst/>
                <a:latin typeface="Consolas" panose="020B0609020204030204" pitchFamily="49" charset="0"/>
              </a:rPr>
              <a:t>charset=</a:t>
            </a:r>
            <a:r>
              <a:rPr kumimoji="0" lang="ja-JP" altLang="ja-JP" sz="1400" b="0" i="0" u="none" strike="noStrike" cap="none" normalizeH="0" baseline="0" dirty="0">
                <a:ln>
                  <a:noFill/>
                </a:ln>
                <a:solidFill>
                  <a:srgbClr val="DD1144"/>
                </a:solidFill>
                <a:effectLst/>
                <a:latin typeface="Consolas" panose="020B0609020204030204" pitchFamily="49" charset="0"/>
              </a:rPr>
              <a:t>"utf-8"</a:t>
            </a:r>
            <a:r>
              <a:rPr kumimoji="0" lang="ja-JP" altLang="ja-JP" sz="1400" b="0" i="0" u="none" strike="noStrike" cap="none" normalizeH="0" baseline="0" dirty="0">
                <a:ln>
                  <a:noFill/>
                </a:ln>
                <a:solidFill>
                  <a:srgbClr val="000080"/>
                </a:solidFill>
                <a:effectLst/>
                <a:latin typeface="Consolas" panose="020B0609020204030204" pitchFamily="49" charset="0"/>
              </a:rPr>
              <a:t>&gt;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sz="1400" dirty="0">
                <a:solidFill>
                  <a:srgbClr val="000080"/>
                </a:solidFill>
                <a:latin typeface="Consolas" panose="020B0609020204030204" pitchFamily="49" charset="0"/>
              </a:rPr>
              <a:t> </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&lt;meta</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8080"/>
                </a:solidFill>
                <a:effectLst/>
                <a:latin typeface="Consolas" panose="020B0609020204030204" pitchFamily="49" charset="0"/>
              </a:rPr>
              <a:t>content=</a:t>
            </a:r>
            <a:r>
              <a:rPr kumimoji="0" lang="ja-JP" altLang="ja-JP" sz="1400" b="0" i="0" u="none" strike="noStrike" cap="none" normalizeH="0" baseline="0" dirty="0">
                <a:ln>
                  <a:noFill/>
                </a:ln>
                <a:solidFill>
                  <a:srgbClr val="DD1144"/>
                </a:solidFill>
                <a:effectLst/>
                <a:latin typeface="Consolas" panose="020B0609020204030204" pitchFamily="49" charset="0"/>
              </a:rPr>
              <a:t>"width=device-width"</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8080"/>
                </a:solidFill>
                <a:effectLst/>
                <a:latin typeface="Consolas" panose="020B0609020204030204" pitchFamily="49" charset="0"/>
              </a:rPr>
              <a:t>name=</a:t>
            </a:r>
            <a:r>
              <a:rPr kumimoji="0" lang="ja-JP" altLang="ja-JP" sz="1400" b="0" i="0" u="none" strike="noStrike" cap="none" normalizeH="0" baseline="0" dirty="0">
                <a:ln>
                  <a:noFill/>
                </a:ln>
                <a:solidFill>
                  <a:srgbClr val="DD1144"/>
                </a:solidFill>
                <a:effectLst/>
                <a:latin typeface="Consolas" panose="020B0609020204030204" pitchFamily="49" charset="0"/>
              </a:rPr>
              <a:t>"viewport"</a:t>
            </a:r>
            <a:r>
              <a:rPr kumimoji="0" lang="ja-JP" altLang="ja-JP" sz="1400" b="0" i="0" u="none" strike="noStrike" cap="none" normalizeH="0" baseline="0" dirty="0">
                <a:ln>
                  <a:noFill/>
                </a:ln>
                <a:solidFill>
                  <a:srgbClr val="000080"/>
                </a:solidFill>
                <a:effectLst/>
                <a:latin typeface="Consolas" panose="020B0609020204030204" pitchFamily="49" charset="0"/>
              </a:rPr>
              <a:t>&gt;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sz="1400" dirty="0">
                <a:solidFill>
                  <a:srgbClr val="000080"/>
                </a:solidFill>
                <a:latin typeface="Consolas" panose="020B0609020204030204" pitchFamily="49" charset="0"/>
              </a:rPr>
              <a:t> </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&lt;title&gt;</a:t>
            </a:r>
            <a:r>
              <a:rPr kumimoji="0" lang="ja-JP" altLang="ja-JP" sz="1400" b="0" i="0" u="none" strike="noStrike" cap="none" normalizeH="0" baseline="0" dirty="0">
                <a:ln>
                  <a:noFill/>
                </a:ln>
                <a:solidFill>
                  <a:srgbClr val="3D525C"/>
                </a:solidFill>
                <a:effectLst/>
                <a:latin typeface="Consolas" panose="020B0609020204030204" pitchFamily="49" charset="0"/>
              </a:rPr>
              <a:t>GPIO-Blink</a:t>
            </a:r>
            <a:r>
              <a:rPr kumimoji="0" lang="ja-JP" altLang="ja-JP" sz="1400" b="0" i="0" u="none" strike="noStrike" cap="none" normalizeH="0" baseline="0" dirty="0">
                <a:ln>
                  <a:noFill/>
                </a:ln>
                <a:solidFill>
                  <a:srgbClr val="000080"/>
                </a:solidFill>
                <a:effectLst/>
                <a:latin typeface="Consolas" panose="020B0609020204030204" pitchFamily="49" charset="0"/>
              </a:rPr>
              <a:t>&lt;/title&gt;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&lt;/head&gt;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&lt;body&gt;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sz="1400" dirty="0">
                <a:solidFill>
                  <a:srgbClr val="000080"/>
                </a:solidFill>
                <a:latin typeface="Consolas" panose="020B0609020204030204" pitchFamily="49" charset="0"/>
              </a:rPr>
              <a:t> </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&lt;script </a:t>
            </a:r>
            <a:r>
              <a:rPr kumimoji="0" lang="ja-JP" altLang="ja-JP" sz="1400" b="0" i="0" u="none" strike="noStrike" cap="none" normalizeH="0" baseline="0" dirty="0">
                <a:ln>
                  <a:noFill/>
                </a:ln>
                <a:solidFill>
                  <a:srgbClr val="008080"/>
                </a:solidFill>
                <a:effectLst/>
                <a:latin typeface="Consolas" panose="020B0609020204030204" pitchFamily="49" charset="0"/>
              </a:rPr>
              <a:t>src=</a:t>
            </a:r>
            <a:r>
              <a:rPr kumimoji="0" lang="ja-JP" altLang="ja-JP" sz="1400" b="0" i="0" u="none" strike="noStrike" cap="none" normalizeH="0" baseline="0" dirty="0">
                <a:ln>
                  <a:noFill/>
                </a:ln>
                <a:solidFill>
                  <a:srgbClr val="DD1144"/>
                </a:solidFill>
                <a:effectLst/>
                <a:latin typeface="Consolas" panose="020B0609020204030204" pitchFamily="49" charset="0"/>
              </a:rPr>
              <a:t>"https://r.chirimen.org/polyfill.js"</a:t>
            </a:r>
            <a:r>
              <a:rPr kumimoji="0" lang="ja-JP" altLang="ja-JP" sz="1400" b="0" i="0" u="none" strike="noStrike" cap="none" normalizeH="0" baseline="0" dirty="0">
                <a:ln>
                  <a:noFill/>
                </a:ln>
                <a:solidFill>
                  <a:srgbClr val="000080"/>
                </a:solidFill>
                <a:effectLst/>
                <a:latin typeface="Consolas" panose="020B0609020204030204" pitchFamily="49" charset="0"/>
              </a:rPr>
              <a:t>&gt;&lt;/script&gt;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sz="1400" dirty="0">
                <a:solidFill>
                  <a:srgbClr val="000080"/>
                </a:solidFill>
                <a:latin typeface="Consolas" panose="020B0609020204030204" pitchFamily="49" charset="0"/>
              </a:rPr>
              <a:t> </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&lt;script </a:t>
            </a:r>
            <a:r>
              <a:rPr kumimoji="0" lang="ja-JP" altLang="ja-JP" sz="1400" b="0" i="0" u="none" strike="noStrike" cap="none" normalizeH="0" baseline="0" dirty="0">
                <a:ln>
                  <a:noFill/>
                </a:ln>
                <a:solidFill>
                  <a:srgbClr val="008080"/>
                </a:solidFill>
                <a:effectLst/>
                <a:latin typeface="Consolas" panose="020B0609020204030204" pitchFamily="49" charset="0"/>
              </a:rPr>
              <a:t>src=</a:t>
            </a:r>
            <a:r>
              <a:rPr kumimoji="0" lang="ja-JP" altLang="ja-JP" sz="1400" b="0" i="0" u="none" strike="noStrike" cap="none" normalizeH="0" baseline="0" dirty="0">
                <a:ln>
                  <a:noFill/>
                </a:ln>
                <a:solidFill>
                  <a:srgbClr val="DD1144"/>
                </a:solidFill>
                <a:effectLst/>
                <a:latin typeface="Consolas" panose="020B0609020204030204" pitchFamily="49" charset="0"/>
              </a:rPr>
              <a:t>"s0.js"</a:t>
            </a:r>
            <a:r>
              <a:rPr kumimoji="0" lang="ja-JP" altLang="ja-JP" sz="1400" b="0" i="0" u="none" strike="noStrike" cap="none" normalizeH="0" baseline="0" dirty="0">
                <a:ln>
                  <a:noFill/>
                </a:ln>
                <a:solidFill>
                  <a:srgbClr val="000080"/>
                </a:solidFill>
                <a:effectLst/>
                <a:latin typeface="Consolas" panose="020B0609020204030204" pitchFamily="49" charset="0"/>
              </a:rPr>
              <a:t>&gt;&lt;/script&gt;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&lt;/body&gt;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000080"/>
                </a:solidFill>
                <a:effectLst/>
                <a:latin typeface="Consolas" panose="020B0609020204030204" pitchFamily="49" charset="0"/>
              </a:rPr>
              <a:t>&lt;/html&gt;</a:t>
            </a:r>
            <a:r>
              <a:rPr kumimoji="0" lang="ja-JP" altLang="ja-JP" sz="1400" b="0" i="0" u="none" strike="noStrike" cap="none" normalizeH="0" baseline="0" dirty="0">
                <a:ln>
                  <a:noFill/>
                </a:ln>
                <a:solidFill>
                  <a:schemeClr val="tx1"/>
                </a:solidFill>
                <a:effectLst/>
              </a:rPr>
              <a:t> </a:t>
            </a:r>
            <a:endParaRPr kumimoji="0" lang="ja-JP" altLang="ja-JP" sz="1400" b="0" i="0" u="none" strike="noStrike" cap="none" normalizeH="0" baseline="0" dirty="0">
              <a:ln>
                <a:noFill/>
              </a:ln>
              <a:solidFill>
                <a:schemeClr val="tx1"/>
              </a:solidFill>
              <a:effectLst/>
              <a:latin typeface="Arial" panose="020B0604020202020204" pitchFamily="34" charset="0"/>
            </a:endParaRPr>
          </a:p>
        </p:txBody>
      </p:sp>
      <p:sp>
        <p:nvSpPr>
          <p:cNvPr id="8" name="正方形/長方形 7">
            <a:extLst>
              <a:ext uri="{FF2B5EF4-FFF2-40B4-BE49-F238E27FC236}">
                <a16:creationId xmlns:a16="http://schemas.microsoft.com/office/drawing/2014/main" id="{21878531-9A32-40C5-886C-77352B0D1A7C}"/>
              </a:ext>
            </a:extLst>
          </p:cNvPr>
          <p:cNvSpPr/>
          <p:nvPr/>
        </p:nvSpPr>
        <p:spPr>
          <a:xfrm>
            <a:off x="347730" y="4455253"/>
            <a:ext cx="8448540" cy="738664"/>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オレンジでマークしたラインで、</a:t>
            </a:r>
            <a:r>
              <a:rPr lang="ja-JP" altLang="en-US" sz="1400" b="1" dirty="0">
                <a:latin typeface="メイリオ" panose="020B0604030504040204" pitchFamily="50" charset="-128"/>
                <a:ea typeface="メイリオ" panose="020B0604030504040204" pitchFamily="50" charset="-128"/>
              </a:rPr>
              <a:t>polyfill.js </a:t>
            </a:r>
            <a:r>
              <a:rPr lang="en-US" altLang="ja-JP" sz="10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 JavaScript ライブラリを読み込んでいます。これを最初に読み込むと、それ以降のコードで GPIO や I2C を操作する JavaScript API が使えるようになります。</a:t>
            </a:r>
          </a:p>
        </p:txBody>
      </p:sp>
      <p:sp>
        <p:nvSpPr>
          <p:cNvPr id="18" name="正方形/長方形 17">
            <a:extLst>
              <a:ext uri="{FF2B5EF4-FFF2-40B4-BE49-F238E27FC236}">
                <a16:creationId xmlns:a16="http://schemas.microsoft.com/office/drawing/2014/main" id="{E7A9A9BE-635A-4996-A699-C1657E403C79}"/>
              </a:ext>
            </a:extLst>
          </p:cNvPr>
          <p:cNvSpPr/>
          <p:nvPr/>
        </p:nvSpPr>
        <p:spPr>
          <a:xfrm>
            <a:off x="347730" y="1466162"/>
            <a:ext cx="8448540" cy="30777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HTML</a:t>
            </a:r>
            <a:r>
              <a:rPr lang="ja-JP" altLang="en-US" sz="1400" dirty="0">
                <a:latin typeface="メイリオ" panose="020B0604030504040204" pitchFamily="50" charset="-128"/>
                <a:ea typeface="メイリオ" panose="020B0604030504040204" pitchFamily="50" charset="-128"/>
              </a:rPr>
              <a:t>のコーディングを、以下の様に記述します。ここでは必要なライブラリを読み込ませます。</a:t>
            </a:r>
          </a:p>
        </p:txBody>
      </p:sp>
      <p:sp>
        <p:nvSpPr>
          <p:cNvPr id="14" name="正方形/長方形 13">
            <a:extLst>
              <a:ext uri="{FF2B5EF4-FFF2-40B4-BE49-F238E27FC236}">
                <a16:creationId xmlns:a16="http://schemas.microsoft.com/office/drawing/2014/main" id="{63B886B1-348C-4E82-8C26-2F814C0BAC47}"/>
              </a:ext>
            </a:extLst>
          </p:cNvPr>
          <p:cNvSpPr/>
          <p:nvPr/>
        </p:nvSpPr>
        <p:spPr>
          <a:xfrm>
            <a:off x="650728" y="3530622"/>
            <a:ext cx="5913845" cy="1815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4513E4A-5752-4537-994C-34FBE6979100}"/>
              </a:ext>
            </a:extLst>
          </p:cNvPr>
          <p:cNvSpPr/>
          <p:nvPr/>
        </p:nvSpPr>
        <p:spPr>
          <a:xfrm>
            <a:off x="450376" y="5759419"/>
            <a:ext cx="8243248" cy="415498"/>
          </a:xfrm>
          <a:prstGeom prst="rect">
            <a:avLst/>
          </a:prstGeom>
        </p:spPr>
        <p:txBody>
          <a:bodyPr wrap="square">
            <a:spAutoFit/>
          </a:bodyPr>
          <a:lstStyle/>
          <a:p>
            <a:pPr marL="895350" indent="-895350"/>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polyfill.js ：これは Web GPIO API と、Web I2C API という W3C でドラフト提案中の 2 つの API への Polyfill (新しい API を未実装のブラウザでも同じコードが書けるようにするためのライブラリ) になります。</a:t>
            </a:r>
          </a:p>
        </p:txBody>
      </p:sp>
      <p:sp>
        <p:nvSpPr>
          <p:cNvPr id="9" name="正方形/長方形 8">
            <a:extLst>
              <a:ext uri="{FF2B5EF4-FFF2-40B4-BE49-F238E27FC236}">
                <a16:creationId xmlns:a16="http://schemas.microsoft.com/office/drawing/2014/main" id="{C8FE2866-839D-487F-8430-A92E45BFD14D}"/>
              </a:ext>
            </a:extLst>
          </p:cNvPr>
          <p:cNvSpPr/>
          <p:nvPr/>
        </p:nvSpPr>
        <p:spPr>
          <a:xfrm>
            <a:off x="450376" y="6133973"/>
            <a:ext cx="8345894" cy="577081"/>
          </a:xfrm>
          <a:prstGeom prst="rect">
            <a:avLst/>
          </a:prstGeom>
        </p:spPr>
        <p:txBody>
          <a:bodyPr wrap="square">
            <a:spAutoFit/>
          </a:bodyPr>
          <a:lstStyle/>
          <a:p>
            <a:pPr marL="180975" indent="-180975"/>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ローカル環境にあるexample では、インターネット未接続時にも動作するよう Polyfill を含めたコード一式をローカルにコピーしてあります。node_modules/@chirimen-raspi/polyfill/polyfill.js で読み込みます。</a:t>
            </a:r>
            <a:endParaRPr lang="en-US" altLang="ja-JP" sz="1050" dirty="0">
              <a:latin typeface="メイリオ" panose="020B0604030504040204" pitchFamily="50" charset="-128"/>
              <a:ea typeface="メイリオ" panose="020B0604030504040204" pitchFamily="50" charset="-128"/>
            </a:endParaRPr>
          </a:p>
          <a:p>
            <a:pPr marL="180975"/>
            <a:r>
              <a:rPr lang="ja-JP" altLang="en-US" sz="1050" dirty="0">
                <a:latin typeface="メイリオ" panose="020B0604030504040204" pitchFamily="50" charset="-128"/>
                <a:ea typeface="メイリオ" panose="020B0604030504040204" pitchFamily="50" charset="-128"/>
              </a:rPr>
              <a:t>オンラインにホストされている最新版を読み込む場合には https://r.chirimen.org/polyfill.js を指定します。</a:t>
            </a:r>
          </a:p>
        </p:txBody>
      </p:sp>
      <p:sp>
        <p:nvSpPr>
          <p:cNvPr id="15" name="正方形/長方形 14">
            <a:extLst>
              <a:ext uri="{FF2B5EF4-FFF2-40B4-BE49-F238E27FC236}">
                <a16:creationId xmlns:a16="http://schemas.microsoft.com/office/drawing/2014/main" id="{A905D992-8E3E-4FB1-B2E8-24CB88AB1933}"/>
              </a:ext>
            </a:extLst>
          </p:cNvPr>
          <p:cNvSpPr/>
          <p:nvPr/>
        </p:nvSpPr>
        <p:spPr>
          <a:xfrm>
            <a:off x="1378424" y="5150930"/>
            <a:ext cx="6387152" cy="523220"/>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チュートリアルページにコードサンプルが載っています。</a:t>
            </a:r>
            <a:endParaRPr lang="en-US" altLang="ja-JP" sz="1400" dirty="0">
              <a:latin typeface="メイリオ" panose="020B0604030504040204" pitchFamily="50" charset="-128"/>
              <a:ea typeface="メイリオ" panose="020B0604030504040204" pitchFamily="50" charset="-128"/>
              <a:hlinkClick r:id="rId3"/>
            </a:endParaRPr>
          </a:p>
          <a:p>
            <a:r>
              <a:rPr lang="ja-JP" altLang="en-US" sz="1400" dirty="0">
                <a:latin typeface="メイリオ" panose="020B0604030504040204" pitchFamily="50" charset="-128"/>
                <a:ea typeface="メイリオ" panose="020B0604030504040204" pitchFamily="50" charset="-128"/>
                <a:hlinkClick r:id="rId4"/>
              </a:rPr>
              <a:t>　</a:t>
            </a:r>
            <a:r>
              <a:rPr lang="en-US" altLang="ja-JP" sz="1400" dirty="0">
                <a:latin typeface="メイリオ" panose="020B0604030504040204" pitchFamily="50" charset="-128"/>
                <a:ea typeface="メイリオ" panose="020B0604030504040204" pitchFamily="50" charset="-128"/>
                <a:hlinkClick r:id="rId4"/>
              </a:rPr>
              <a:t>https://tutorial.chirimen.org/raspi3/section0#html</a:t>
            </a:r>
            <a:endParaRPr lang="ja-JP" altLang="en-US" sz="14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89A0A8E4-650B-4908-A93B-4D930004C432}"/>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16</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004881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b="1" u="sng" dirty="0">
                <a:solidFill>
                  <a:schemeClr val="accent6"/>
                </a:solidFill>
                <a:latin typeface="メイリオ" panose="020B0604030504040204" pitchFamily="50" charset="-128"/>
                <a:ea typeface="メイリオ" panose="020B0604030504040204" pitchFamily="50" charset="-128"/>
              </a:rPr>
              <a:t>「</a:t>
            </a:r>
            <a:r>
              <a:rPr lang="en-US" altLang="ja-JP" b="1" u="sng" dirty="0">
                <a:solidFill>
                  <a:schemeClr val="accent6"/>
                </a:solidFill>
                <a:latin typeface="メイリオ" panose="020B0604030504040204" pitchFamily="50" charset="-128"/>
                <a:ea typeface="メイリオ" panose="020B0604030504040204" pitchFamily="50" charset="-128"/>
              </a:rPr>
              <a:t>L</a:t>
            </a:r>
            <a:r>
              <a:rPr lang="ja-JP" altLang="en-US" b="1" u="sng" dirty="0">
                <a:solidFill>
                  <a:schemeClr val="accent6"/>
                </a:solidFill>
                <a:latin typeface="メイリオ" panose="020B0604030504040204" pitchFamily="50" charset="-128"/>
                <a:ea typeface="メイリオ" panose="020B0604030504040204" pitchFamily="50" charset="-128"/>
              </a:rPr>
              <a:t>チカ」のコード </a:t>
            </a:r>
            <a:r>
              <a:rPr lang="en-US" altLang="ja-JP" b="1" u="sng" dirty="0">
                <a:solidFill>
                  <a:schemeClr val="accent6"/>
                </a:solidFill>
                <a:latin typeface="メイリオ" panose="020B0604030504040204" pitchFamily="50" charset="-128"/>
                <a:ea typeface="メイリオ" panose="020B0604030504040204" pitchFamily="50" charset="-128"/>
              </a:rPr>
              <a:t>JavaScript</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18" name="正方形/長方形 17">
            <a:extLst>
              <a:ext uri="{FF2B5EF4-FFF2-40B4-BE49-F238E27FC236}">
                <a16:creationId xmlns:a16="http://schemas.microsoft.com/office/drawing/2014/main" id="{E7A9A9BE-635A-4996-A699-C1657E403C79}"/>
              </a:ext>
            </a:extLst>
          </p:cNvPr>
          <p:cNvSpPr/>
          <p:nvPr/>
        </p:nvSpPr>
        <p:spPr>
          <a:xfrm>
            <a:off x="347730" y="1466162"/>
            <a:ext cx="8448540" cy="30777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JavaScript</a:t>
            </a:r>
            <a:r>
              <a:rPr lang="ja-JP" altLang="en-US" sz="1400" dirty="0">
                <a:latin typeface="メイリオ" panose="020B0604030504040204" pitchFamily="50" charset="-128"/>
                <a:ea typeface="メイリオ" panose="020B0604030504040204" pitchFamily="50" charset="-128"/>
              </a:rPr>
              <a:t> のコーディングを以下の様に記述します。</a:t>
            </a:r>
          </a:p>
        </p:txBody>
      </p:sp>
      <p:sp>
        <p:nvSpPr>
          <p:cNvPr id="15" name="Rectangle 3">
            <a:extLst>
              <a:ext uri="{FF2B5EF4-FFF2-40B4-BE49-F238E27FC236}">
                <a16:creationId xmlns:a16="http://schemas.microsoft.com/office/drawing/2014/main" id="{4A2BC1DB-9FD3-4629-9D5F-35695B970B6A}"/>
              </a:ext>
            </a:extLst>
          </p:cNvPr>
          <p:cNvSpPr>
            <a:spLocks noChangeArrowheads="1"/>
          </p:cNvSpPr>
          <p:nvPr/>
        </p:nvSpPr>
        <p:spPr bwMode="auto">
          <a:xfrm>
            <a:off x="680238" y="1849315"/>
            <a:ext cx="7283924" cy="3877985"/>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async function </a:t>
            </a:r>
            <a:r>
              <a:rPr lang="en-US" altLang="ja-JP" sz="1050" dirty="0" err="1">
                <a:solidFill>
                  <a:srgbClr val="000000"/>
                </a:solidFill>
                <a:latin typeface="メイリオ" panose="020B0604030504040204" pitchFamily="50" charset="-128"/>
                <a:ea typeface="メイリオ" panose="020B0604030504040204" pitchFamily="50" charset="-128"/>
              </a:rPr>
              <a:t>mainFunction</a:t>
            </a:r>
            <a:r>
              <a:rPr lang="en-US" altLang="ja-JP" sz="1050" dirty="0">
                <a:solidFill>
                  <a:srgbClr val="000000"/>
                </a:solidFill>
                <a:latin typeface="メイリオ" panose="020B0604030504040204" pitchFamily="50" charset="-128"/>
                <a:ea typeface="メイリオ" panose="020B0604030504040204" pitchFamily="50" charset="-128"/>
              </a:rPr>
              <a:t>()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プログラムの本体となる関数。非同期処理を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await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で扱えるよう全体を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async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関数で包みます</a:t>
            </a:r>
          </a:p>
          <a:p>
            <a:pPr lvl="0" defTabSz="914400" eaLnBrk="0" fontAlgn="base" hangingPunct="0">
              <a:spcBef>
                <a:spcPct val="0"/>
              </a:spcBef>
              <a:spcAft>
                <a:spcPct val="0"/>
              </a:spcAft>
            </a:pP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var</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err="1">
                <a:solidFill>
                  <a:srgbClr val="000000"/>
                </a:solidFill>
                <a:latin typeface="メイリオ" panose="020B0604030504040204" pitchFamily="50" charset="-128"/>
                <a:ea typeface="メイリオ" panose="020B0604030504040204" pitchFamily="50" charset="-128"/>
              </a:rPr>
              <a:t>gpioAccess</a:t>
            </a:r>
            <a:r>
              <a:rPr lang="en-US" altLang="ja-JP" sz="1050" dirty="0">
                <a:solidFill>
                  <a:srgbClr val="000000"/>
                </a:solidFill>
                <a:latin typeface="メイリオ" panose="020B0604030504040204" pitchFamily="50" charset="-128"/>
                <a:ea typeface="メイリオ" panose="020B0604030504040204" pitchFamily="50" charset="-128"/>
              </a:rPr>
              <a:t> = </a:t>
            </a:r>
            <a:r>
              <a:rPr lang="en-US" altLang="ja-JP" sz="1050" b="1" dirty="0">
                <a:solidFill>
                  <a:srgbClr val="000000"/>
                </a:solidFill>
                <a:latin typeface="メイリオ" panose="020B0604030504040204" pitchFamily="50" charset="-128"/>
                <a:ea typeface="メイリオ" panose="020B0604030504040204" pitchFamily="50" charset="-128"/>
              </a:rPr>
              <a:t>await</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err="1">
                <a:solidFill>
                  <a:srgbClr val="0070C0"/>
                </a:solidFill>
                <a:latin typeface="メイリオ" panose="020B0604030504040204" pitchFamily="50" charset="-128"/>
                <a:ea typeface="メイリオ" panose="020B0604030504040204" pitchFamily="50" charset="-128"/>
              </a:rPr>
              <a:t>navigator</a:t>
            </a:r>
            <a:r>
              <a:rPr lang="en-US" altLang="ja-JP" sz="1050" dirty="0" err="1">
                <a:solidFill>
                  <a:srgbClr val="000000"/>
                </a:solidFill>
                <a:latin typeface="メイリオ" panose="020B0604030504040204" pitchFamily="50" charset="-128"/>
                <a:ea typeface="メイリオ" panose="020B0604030504040204" pitchFamily="50" charset="-128"/>
              </a:rPr>
              <a:t>.requestGPIOAccess</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非同期関数は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await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を付けて呼び出す</a:t>
            </a:r>
          </a:p>
          <a:p>
            <a:pPr lvl="0" defTabSz="914400" eaLnBrk="0" fontAlgn="base" hangingPunct="0">
              <a:spcBef>
                <a:spcPct val="0"/>
              </a:spcBef>
              <a:spcAft>
                <a:spcPct val="0"/>
              </a:spcAft>
            </a:pP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var</a:t>
            </a:r>
            <a:r>
              <a:rPr lang="en-US" altLang="ja-JP" sz="1050" dirty="0">
                <a:solidFill>
                  <a:srgbClr val="000000"/>
                </a:solidFill>
                <a:latin typeface="メイリオ" panose="020B0604030504040204" pitchFamily="50" charset="-128"/>
                <a:ea typeface="メイリオ" panose="020B0604030504040204" pitchFamily="50" charset="-128"/>
              </a:rPr>
              <a:t> port = </a:t>
            </a:r>
            <a:r>
              <a:rPr lang="en-US" altLang="ja-JP" sz="1050" dirty="0" err="1">
                <a:solidFill>
                  <a:srgbClr val="000000"/>
                </a:solidFill>
                <a:latin typeface="メイリオ" panose="020B0604030504040204" pitchFamily="50" charset="-128"/>
                <a:ea typeface="メイリオ" panose="020B0604030504040204" pitchFamily="50" charset="-128"/>
              </a:rPr>
              <a:t>gpioAccess.ports.</a:t>
            </a:r>
            <a:r>
              <a:rPr lang="en-US" altLang="ja-JP" sz="1050" b="1" dirty="0" err="1">
                <a:solidFill>
                  <a:srgbClr val="000000"/>
                </a:solidFill>
                <a:latin typeface="メイリオ" panose="020B0604030504040204" pitchFamily="50" charset="-128"/>
                <a:ea typeface="メイリオ" panose="020B0604030504040204" pitchFamily="50" charset="-128"/>
              </a:rPr>
              <a:t>get</a:t>
            </a:r>
            <a:r>
              <a:rPr lang="en-US" altLang="ja-JP" sz="1050" dirty="0">
                <a:solidFill>
                  <a:srgbClr val="000000"/>
                </a:solidFill>
                <a:latin typeface="メイリオ" panose="020B0604030504040204" pitchFamily="50" charset="-128"/>
                <a:ea typeface="メイリオ" panose="020B0604030504040204" pitchFamily="50" charset="-128"/>
              </a:rPr>
              <a:t>(</a:t>
            </a:r>
            <a:r>
              <a:rPr lang="en-US" altLang="ja-JP" sz="1050" dirty="0">
                <a:solidFill>
                  <a:srgbClr val="0070C0"/>
                </a:solidFill>
                <a:latin typeface="メイリオ" panose="020B0604030504040204" pitchFamily="50" charset="-128"/>
                <a:ea typeface="メイリオ" panose="020B0604030504040204" pitchFamily="50" charset="-128"/>
              </a:rPr>
              <a:t>26</a:t>
            </a:r>
            <a:r>
              <a:rPr lang="en-US" altLang="ja-JP" sz="1050" dirty="0">
                <a:solidFill>
                  <a:srgbClr val="000000"/>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var</a:t>
            </a:r>
            <a:r>
              <a:rPr lang="en-US" altLang="ja-JP" sz="1050" dirty="0">
                <a:solidFill>
                  <a:srgbClr val="000000"/>
                </a:solidFill>
                <a:latin typeface="メイリオ" panose="020B0604030504040204" pitchFamily="50" charset="-128"/>
                <a:ea typeface="メイリオ" panose="020B0604030504040204" pitchFamily="50" charset="-128"/>
              </a:rPr>
              <a:t> v = </a:t>
            </a:r>
            <a:r>
              <a:rPr lang="en-US" altLang="ja-JP" sz="1050" dirty="0">
                <a:solidFill>
                  <a:srgbClr val="0070C0"/>
                </a:solidFill>
                <a:latin typeface="メイリオ" panose="020B0604030504040204" pitchFamily="50" charset="-128"/>
                <a:ea typeface="メイリオ" panose="020B0604030504040204" pitchFamily="50" charset="-128"/>
              </a:rPr>
              <a:t>0</a:t>
            </a:r>
            <a:r>
              <a:rPr lang="en-US" altLang="ja-JP" sz="1050" dirty="0">
                <a:solidFill>
                  <a:srgbClr val="000000"/>
                </a:solidFill>
                <a:latin typeface="メイリオ" panose="020B0604030504040204" pitchFamily="50" charset="-128"/>
                <a:ea typeface="メイリオ" panose="020B0604030504040204" pitchFamily="50" charset="-128"/>
              </a:rPr>
              <a:t>;</a:t>
            </a: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//0(Off)</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と</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1(On)</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を切り替えるための変数を定義</a:t>
            </a:r>
            <a:endParaRPr lang="en-US" altLang="ja-JP" sz="1050" dirty="0">
              <a:solidFill>
                <a:schemeClr val="bg1">
                  <a:lumMod val="50000"/>
                </a:schemeClr>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endParaRPr lang="en-US" altLang="ja-JP" sz="1050" dirty="0">
              <a:solidFill>
                <a:srgbClr val="000000"/>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await</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err="1">
                <a:solidFill>
                  <a:srgbClr val="000000"/>
                </a:solidFill>
                <a:latin typeface="メイリオ" panose="020B0604030504040204" pitchFamily="50" charset="-128"/>
                <a:ea typeface="メイリオ" panose="020B0604030504040204" pitchFamily="50" charset="-128"/>
              </a:rPr>
              <a:t>port.export</a:t>
            </a:r>
            <a:r>
              <a:rPr lang="en-US" altLang="ja-JP" sz="1050" dirty="0">
                <a:solidFill>
                  <a:srgbClr val="000000"/>
                </a:solidFill>
                <a:latin typeface="メイリオ" panose="020B0604030504040204" pitchFamily="50" charset="-128"/>
                <a:ea typeface="メイリオ" panose="020B0604030504040204" pitchFamily="50" charset="-128"/>
              </a:rPr>
              <a:t>(</a:t>
            </a:r>
            <a:r>
              <a:rPr lang="en-US" altLang="ja-JP" sz="1050" dirty="0">
                <a:solidFill>
                  <a:srgbClr val="FF3300"/>
                </a:solidFill>
                <a:latin typeface="メイリオ" panose="020B0604030504040204" pitchFamily="50" charset="-128"/>
                <a:ea typeface="メイリオ" panose="020B0604030504040204" pitchFamily="50" charset="-128"/>
              </a:rPr>
              <a:t>"out"</a:t>
            </a:r>
            <a:r>
              <a:rPr lang="en-US" altLang="ja-JP" sz="1050" dirty="0">
                <a:solidFill>
                  <a:srgbClr val="000000"/>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for (;;)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無限ループ</a:t>
            </a:r>
          </a:p>
          <a:p>
            <a:pPr lvl="0" defTabSz="914400" eaLnBrk="0" fontAlgn="base" hangingPunct="0">
              <a:spcBef>
                <a:spcPct val="0"/>
              </a:spcBef>
              <a:spcAft>
                <a:spcPct val="0"/>
              </a:spcAft>
            </a:pP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await</a:t>
            </a:r>
            <a:r>
              <a:rPr lang="en-US" altLang="ja-JP" sz="1050" dirty="0">
                <a:solidFill>
                  <a:srgbClr val="000000"/>
                </a:solidFill>
                <a:latin typeface="メイリオ" panose="020B0604030504040204" pitchFamily="50" charset="-128"/>
                <a:ea typeface="メイリオ" panose="020B0604030504040204" pitchFamily="50" charset="-128"/>
              </a:rPr>
              <a:t> sleep(</a:t>
            </a:r>
            <a:r>
              <a:rPr lang="en-US" altLang="ja-JP" sz="1050" dirty="0">
                <a:solidFill>
                  <a:srgbClr val="0070C0"/>
                </a:solidFill>
                <a:latin typeface="メイリオ" panose="020B0604030504040204" pitchFamily="50" charset="-128"/>
                <a:ea typeface="メイリオ" panose="020B0604030504040204" pitchFamily="50" charset="-128"/>
              </a:rPr>
              <a:t>1000</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無限ループの繰り返し毎に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1000ms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待機する</a:t>
            </a:r>
          </a:p>
          <a:p>
            <a:pPr lvl="0" defTabSz="914400" eaLnBrk="0" fontAlgn="base" hangingPunct="0">
              <a:spcBef>
                <a:spcPct val="0"/>
              </a:spcBef>
              <a:spcAft>
                <a:spcPct val="0"/>
              </a:spcAft>
            </a:pP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rgbClr val="000000"/>
                </a:solidFill>
                <a:latin typeface="メイリオ" panose="020B0604030504040204" pitchFamily="50" charset="-128"/>
                <a:ea typeface="メイリオ" panose="020B0604030504040204" pitchFamily="50" charset="-128"/>
              </a:rPr>
              <a:t>v = v === </a:t>
            </a:r>
            <a:r>
              <a:rPr lang="en-US" altLang="ja-JP" sz="1050" dirty="0">
                <a:solidFill>
                  <a:srgbClr val="0070C0"/>
                </a:solidFill>
                <a:latin typeface="メイリオ" panose="020B0604030504040204" pitchFamily="50" charset="-128"/>
                <a:ea typeface="メイリオ" panose="020B0604030504040204" pitchFamily="50" charset="-128"/>
              </a:rPr>
              <a:t>0</a:t>
            </a:r>
            <a:r>
              <a:rPr lang="en-US" altLang="ja-JP" sz="1050" dirty="0">
                <a:solidFill>
                  <a:srgbClr val="000000"/>
                </a:solidFill>
                <a:latin typeface="メイリオ" panose="020B0604030504040204" pitchFamily="50" charset="-128"/>
                <a:ea typeface="メイリオ" panose="020B0604030504040204" pitchFamily="50" charset="-128"/>
              </a:rPr>
              <a:t> ? </a:t>
            </a:r>
            <a:r>
              <a:rPr lang="en-US" altLang="ja-JP" sz="1050" dirty="0">
                <a:solidFill>
                  <a:srgbClr val="0070C0"/>
                </a:solidFill>
                <a:latin typeface="メイリオ" panose="020B0604030504040204" pitchFamily="50" charset="-128"/>
                <a:ea typeface="メイリオ" panose="020B0604030504040204" pitchFamily="50" charset="-128"/>
              </a:rPr>
              <a:t>1</a:t>
            </a:r>
            <a:r>
              <a:rPr lang="en-US" altLang="ja-JP" sz="1050" dirty="0">
                <a:solidFill>
                  <a:srgbClr val="000000"/>
                </a:solidFill>
                <a:latin typeface="メイリオ" panose="020B0604030504040204" pitchFamily="50" charset="-128"/>
                <a:ea typeface="メイリオ" panose="020B0604030504040204" pitchFamily="50" charset="-128"/>
              </a:rPr>
              <a:t> : </a:t>
            </a:r>
            <a:r>
              <a:rPr lang="en-US" altLang="ja-JP" sz="1050" dirty="0">
                <a:solidFill>
                  <a:srgbClr val="0070C0"/>
                </a:solidFill>
                <a:latin typeface="メイリオ" panose="020B0604030504040204" pitchFamily="50" charset="-128"/>
                <a:ea typeface="メイリオ" panose="020B0604030504040204" pitchFamily="50" charset="-128"/>
              </a:rPr>
              <a:t>0</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v</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の値を</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0,1</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入れ替える。</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1</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で点灯、</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0</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で消灯するので、</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1</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秒間隔で</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LED</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が</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ON OFF</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する</a:t>
            </a:r>
          </a:p>
          <a:p>
            <a:pPr lvl="0" defTabSz="914400" eaLnBrk="0" fontAlgn="base" hangingPunct="0">
              <a:spcBef>
                <a:spcPct val="0"/>
              </a:spcBef>
              <a:spcAft>
                <a:spcPct val="0"/>
              </a:spcAft>
            </a:pP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dirty="0" err="1">
                <a:solidFill>
                  <a:srgbClr val="000000"/>
                </a:solidFill>
                <a:latin typeface="メイリオ" panose="020B0604030504040204" pitchFamily="50" charset="-128"/>
                <a:ea typeface="メイリオ" panose="020B0604030504040204" pitchFamily="50" charset="-128"/>
              </a:rPr>
              <a:t>port.write</a:t>
            </a:r>
            <a:r>
              <a:rPr lang="en-US" altLang="ja-JP" sz="1050" dirty="0">
                <a:solidFill>
                  <a:srgbClr val="000000"/>
                </a:solidFill>
                <a:latin typeface="メイリオ" panose="020B0604030504040204" pitchFamily="50" charset="-128"/>
                <a:ea typeface="メイリオ" panose="020B0604030504040204" pitchFamily="50" charset="-128"/>
              </a:rPr>
              <a:t>(v);</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endParaRPr lang="en-US" altLang="ja-JP" sz="1050" dirty="0">
              <a:solidFill>
                <a:srgbClr val="000000"/>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r>
              <a:rPr lang="en-US" altLang="ja-JP" sz="1050" dirty="0">
                <a:solidFill>
                  <a:schemeClr val="bg1">
                    <a:lumMod val="50000"/>
                  </a:schemeClr>
                </a:solidFill>
                <a:latin typeface="メイリオ" panose="020B0604030504040204" pitchFamily="50" charset="-128"/>
                <a:ea typeface="メイリオ" panose="020B0604030504040204" pitchFamily="50" charset="-128"/>
              </a:rPr>
              <a:t>// await sleep(</a:t>
            </a:r>
            <a:r>
              <a:rPr lang="en-US" altLang="ja-JP" sz="1050" dirty="0" err="1">
                <a:solidFill>
                  <a:schemeClr val="bg1">
                    <a:lumMod val="50000"/>
                  </a:schemeClr>
                </a:solidFill>
                <a:latin typeface="メイリオ" panose="020B0604030504040204" pitchFamily="50" charset="-128"/>
                <a:ea typeface="メイリオ" panose="020B0604030504040204" pitchFamily="50" charset="-128"/>
              </a:rPr>
              <a:t>ms</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と呼べば指定 </a:t>
            </a:r>
            <a:r>
              <a:rPr lang="en-US" altLang="ja-JP" sz="1050" dirty="0" err="1">
                <a:solidFill>
                  <a:schemeClr val="bg1">
                    <a:lumMod val="50000"/>
                  </a:schemeClr>
                </a:solidFill>
                <a:latin typeface="メイリオ" panose="020B0604030504040204" pitchFamily="50" charset="-128"/>
                <a:ea typeface="メイリオ" panose="020B0604030504040204" pitchFamily="50" charset="-128"/>
              </a:rPr>
              <a:t>ms</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待機する非同期関数</a:t>
            </a:r>
          </a:p>
          <a:p>
            <a:pPr lvl="0" defTabSz="914400" eaLnBrk="0" fontAlgn="base" hangingPunct="0">
              <a:spcBef>
                <a:spcPct val="0"/>
              </a:spcBef>
              <a:spcAft>
                <a:spcPct val="0"/>
              </a:spcAft>
            </a:pP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同じものが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polyfill.js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でも定義されているため省略可能</a:t>
            </a:r>
          </a:p>
          <a:p>
            <a:pPr lvl="0" defTabSz="914400" eaLnBrk="0" fontAlgn="base" hangingPunct="0">
              <a:spcBef>
                <a:spcPct val="0"/>
              </a:spcBef>
              <a:spcAft>
                <a:spcPct val="0"/>
              </a:spcAft>
            </a:pPr>
            <a:r>
              <a:rPr lang="en-US" altLang="ja-JP" sz="1050" b="1" dirty="0">
                <a:solidFill>
                  <a:srgbClr val="000000"/>
                </a:solidFill>
                <a:latin typeface="メイリオ" panose="020B0604030504040204" pitchFamily="50" charset="-128"/>
                <a:ea typeface="メイリオ" panose="020B0604030504040204" pitchFamily="50" charset="-128"/>
              </a:rPr>
              <a:t>function</a:t>
            </a:r>
            <a:r>
              <a:rPr lang="en-US" altLang="ja-JP" sz="1050" dirty="0">
                <a:solidFill>
                  <a:srgbClr val="000000"/>
                </a:solidFill>
                <a:latin typeface="メイリオ" panose="020B0604030504040204" pitchFamily="50" charset="-128"/>
                <a:ea typeface="メイリオ" panose="020B0604030504040204" pitchFamily="50" charset="-128"/>
              </a:rPr>
              <a:t> sleep(</a:t>
            </a:r>
            <a:r>
              <a:rPr lang="en-US" altLang="ja-JP" sz="1050" dirty="0" err="1">
                <a:solidFill>
                  <a:srgbClr val="000000"/>
                </a:solidFill>
                <a:latin typeface="メイリオ" panose="020B0604030504040204" pitchFamily="50" charset="-128"/>
                <a:ea typeface="メイリオ" panose="020B0604030504040204" pitchFamily="50" charset="-128"/>
              </a:rPr>
              <a:t>ms</a:t>
            </a:r>
            <a:r>
              <a:rPr lang="en-US" altLang="ja-JP" sz="1050" dirty="0">
                <a:solidFill>
                  <a:srgbClr val="000000"/>
                </a:solidFill>
                <a:latin typeface="メイリオ" panose="020B0604030504040204" pitchFamily="50" charset="-128"/>
                <a:ea typeface="メイリオ" panose="020B0604030504040204" pitchFamily="50" charset="-128"/>
              </a:rPr>
              <a:t>)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return</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new</a:t>
            </a:r>
            <a:r>
              <a:rPr lang="en-US" altLang="ja-JP" sz="1050" dirty="0">
                <a:solidFill>
                  <a:srgbClr val="000000"/>
                </a:solidFill>
                <a:latin typeface="メイリオ" panose="020B0604030504040204" pitchFamily="50" charset="-128"/>
                <a:ea typeface="メイリオ" panose="020B0604030504040204" pitchFamily="50" charset="-128"/>
              </a:rPr>
              <a:t> Promise(resolve =&gt;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err="1">
                <a:solidFill>
                  <a:srgbClr val="000000"/>
                </a:solidFill>
                <a:latin typeface="メイリオ" panose="020B0604030504040204" pitchFamily="50" charset="-128"/>
                <a:ea typeface="メイリオ" panose="020B0604030504040204" pitchFamily="50" charset="-128"/>
              </a:rPr>
              <a:t>setTimeout</a:t>
            </a:r>
            <a:r>
              <a:rPr lang="en-US" altLang="ja-JP" sz="1050" dirty="0">
                <a:solidFill>
                  <a:srgbClr val="000000"/>
                </a:solidFill>
                <a:latin typeface="メイリオ" panose="020B0604030504040204" pitchFamily="50" charset="-128"/>
                <a:ea typeface="メイリオ" panose="020B0604030504040204" pitchFamily="50" charset="-128"/>
              </a:rPr>
              <a:t>(resolve, </a:t>
            </a:r>
            <a:r>
              <a:rPr lang="en-US" altLang="ja-JP" sz="1050" dirty="0" err="1">
                <a:solidFill>
                  <a:srgbClr val="000000"/>
                </a:solidFill>
                <a:latin typeface="メイリオ" panose="020B0604030504040204" pitchFamily="50" charset="-128"/>
                <a:ea typeface="メイリオ" panose="020B0604030504040204" pitchFamily="50" charset="-128"/>
              </a:rPr>
              <a:t>ms</a:t>
            </a:r>
            <a:r>
              <a:rPr lang="en-US" altLang="ja-JP" sz="1050" dirty="0">
                <a:solidFill>
                  <a:srgbClr val="000000"/>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endParaRPr lang="en-US" altLang="ja-JP" sz="1050" dirty="0">
              <a:solidFill>
                <a:srgbClr val="000000"/>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r>
              <a:rPr lang="en-US" altLang="ja-JP" sz="1050" dirty="0" err="1">
                <a:solidFill>
                  <a:srgbClr val="000000"/>
                </a:solidFill>
                <a:latin typeface="メイリオ" panose="020B0604030504040204" pitchFamily="50" charset="-128"/>
                <a:ea typeface="メイリオ" panose="020B0604030504040204" pitchFamily="50" charset="-128"/>
              </a:rPr>
              <a:t>mainFunction</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定義した</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async</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関数を実行します（このプログラムのエントリーポイント）</a:t>
            </a:r>
            <a:endParaRPr kumimoji="0" lang="ja-JP" altLang="ja-JP" sz="2000" i="0" u="none" strike="noStrike" cap="none" normalizeH="0" baseline="0" dirty="0">
              <a:ln>
                <a:noFill/>
              </a:ln>
              <a:solidFill>
                <a:schemeClr val="bg1">
                  <a:lumMod val="50000"/>
                </a:schemeClr>
              </a:solidFill>
              <a:effectLst/>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B7C1DBF7-7EF4-42E0-BD0F-8D30A6028646}"/>
              </a:ext>
            </a:extLst>
          </p:cNvPr>
          <p:cNvSpPr/>
          <p:nvPr/>
        </p:nvSpPr>
        <p:spPr>
          <a:xfrm>
            <a:off x="680237" y="2165846"/>
            <a:ext cx="3806037" cy="17730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A908F46-3311-4EB4-B41B-CB1627A433CB}"/>
              </a:ext>
            </a:extLst>
          </p:cNvPr>
          <p:cNvSpPr/>
          <p:nvPr/>
        </p:nvSpPr>
        <p:spPr>
          <a:xfrm>
            <a:off x="680238" y="2343150"/>
            <a:ext cx="2554281" cy="189730"/>
          </a:xfrm>
          <a:prstGeom prst="rect">
            <a:avLst/>
          </a:prstGeom>
          <a:solidFill>
            <a:srgbClr val="F5A62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B24AE91-F5ED-4867-9CFD-8C277500B906}"/>
              </a:ext>
            </a:extLst>
          </p:cNvPr>
          <p:cNvSpPr/>
          <p:nvPr/>
        </p:nvSpPr>
        <p:spPr>
          <a:xfrm>
            <a:off x="680238" y="2816905"/>
            <a:ext cx="2554281" cy="189730"/>
          </a:xfrm>
          <a:prstGeom prst="rect">
            <a:avLst/>
          </a:prstGeom>
          <a:solidFill>
            <a:srgbClr val="F5A62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301E4FB-2CE4-4A63-9BD4-41FB769B1B14}"/>
              </a:ext>
            </a:extLst>
          </p:cNvPr>
          <p:cNvSpPr/>
          <p:nvPr/>
        </p:nvSpPr>
        <p:spPr>
          <a:xfrm>
            <a:off x="680238" y="3290659"/>
            <a:ext cx="1691487" cy="338365"/>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E44D7D9-95AB-4550-804C-0AD03D72BE05}"/>
              </a:ext>
            </a:extLst>
          </p:cNvPr>
          <p:cNvSpPr/>
          <p:nvPr/>
        </p:nvSpPr>
        <p:spPr>
          <a:xfrm>
            <a:off x="351892" y="2026336"/>
            <a:ext cx="364249" cy="307777"/>
          </a:xfrm>
          <a:prstGeom prst="rect">
            <a:avLst/>
          </a:prstGeom>
        </p:spPr>
        <p:txBody>
          <a:bodyPr wrap="square">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①</a:t>
            </a:r>
          </a:p>
        </p:txBody>
      </p:sp>
      <p:sp>
        <p:nvSpPr>
          <p:cNvPr id="27" name="正方形/長方形 26">
            <a:extLst>
              <a:ext uri="{FF2B5EF4-FFF2-40B4-BE49-F238E27FC236}">
                <a16:creationId xmlns:a16="http://schemas.microsoft.com/office/drawing/2014/main" id="{D66D8519-C346-465D-9760-23D813F2AE82}"/>
              </a:ext>
            </a:extLst>
          </p:cNvPr>
          <p:cNvSpPr/>
          <p:nvPr/>
        </p:nvSpPr>
        <p:spPr>
          <a:xfrm>
            <a:off x="348662" y="2523843"/>
            <a:ext cx="364249" cy="307777"/>
          </a:xfrm>
          <a:prstGeom prst="rect">
            <a:avLst/>
          </a:prstGeom>
        </p:spPr>
        <p:txBody>
          <a:bodyPr wrap="square">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②</a:t>
            </a:r>
          </a:p>
        </p:txBody>
      </p:sp>
      <p:sp>
        <p:nvSpPr>
          <p:cNvPr id="28" name="正方形/長方形 27">
            <a:extLst>
              <a:ext uri="{FF2B5EF4-FFF2-40B4-BE49-F238E27FC236}">
                <a16:creationId xmlns:a16="http://schemas.microsoft.com/office/drawing/2014/main" id="{EEA44D9E-57B0-498B-B7EC-9D9FC4AEDD48}"/>
              </a:ext>
            </a:extLst>
          </p:cNvPr>
          <p:cNvSpPr/>
          <p:nvPr/>
        </p:nvSpPr>
        <p:spPr>
          <a:xfrm>
            <a:off x="332508" y="3305952"/>
            <a:ext cx="364249" cy="307777"/>
          </a:xfrm>
          <a:prstGeom prst="rect">
            <a:avLst/>
          </a:prstGeom>
        </p:spPr>
        <p:txBody>
          <a:bodyPr wrap="square">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③</a:t>
            </a:r>
          </a:p>
        </p:txBody>
      </p:sp>
      <p:sp>
        <p:nvSpPr>
          <p:cNvPr id="17" name="正方形/長方形 16">
            <a:extLst>
              <a:ext uri="{FF2B5EF4-FFF2-40B4-BE49-F238E27FC236}">
                <a16:creationId xmlns:a16="http://schemas.microsoft.com/office/drawing/2014/main" id="{8C686913-5220-4295-BC36-6604A1C402BA}"/>
              </a:ext>
            </a:extLst>
          </p:cNvPr>
          <p:cNvSpPr/>
          <p:nvPr/>
        </p:nvSpPr>
        <p:spPr>
          <a:xfrm>
            <a:off x="1378424" y="6011324"/>
            <a:ext cx="6387152" cy="523220"/>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チュートリアルページにコードサンプルが載っています。</a:t>
            </a:r>
            <a:endParaRPr lang="en-US" altLang="ja-JP" sz="1400" dirty="0">
              <a:latin typeface="メイリオ" panose="020B0604030504040204" pitchFamily="50" charset="-128"/>
              <a:ea typeface="メイリオ" panose="020B0604030504040204" pitchFamily="50" charset="-128"/>
              <a:hlinkClick r:id="rId3"/>
            </a:endParaRPr>
          </a:p>
          <a:p>
            <a:r>
              <a:rPr lang="ja-JP" altLang="en-US" sz="1400" dirty="0">
                <a:latin typeface="メイリオ" panose="020B0604030504040204" pitchFamily="50" charset="-128"/>
                <a:ea typeface="メイリオ" panose="020B0604030504040204" pitchFamily="50" charset="-128"/>
                <a:hlinkClick r:id="rId3"/>
              </a:rPr>
              <a:t>　</a:t>
            </a:r>
            <a:r>
              <a:rPr lang="en-US" altLang="ja-JP" sz="1400" dirty="0">
                <a:latin typeface="メイリオ" panose="020B0604030504040204" pitchFamily="50" charset="-128"/>
                <a:ea typeface="メイリオ" panose="020B0604030504040204" pitchFamily="50" charset="-128"/>
                <a:hlinkClick r:id="rId3"/>
              </a:rPr>
              <a:t>https://tutorial.chirimen.org/raspi3/section0#javascript</a:t>
            </a:r>
            <a:endParaRPr lang="ja-JP" altLang="en-US" sz="1400" dirty="0">
              <a:latin typeface="メイリオ" panose="020B0604030504040204" pitchFamily="50" charset="-128"/>
              <a:ea typeface="メイリオ" panose="020B0604030504040204" pitchFamily="50" charset="-128"/>
            </a:endParaRPr>
          </a:p>
        </p:txBody>
      </p:sp>
      <p:cxnSp>
        <p:nvCxnSpPr>
          <p:cNvPr id="5" name="コネクタ: カギ線 4">
            <a:extLst>
              <a:ext uri="{FF2B5EF4-FFF2-40B4-BE49-F238E27FC236}">
                <a16:creationId xmlns:a16="http://schemas.microsoft.com/office/drawing/2014/main" id="{84087F94-9F26-4443-9548-CF88C676AB32}"/>
              </a:ext>
            </a:extLst>
          </p:cNvPr>
          <p:cNvCxnSpPr>
            <a:stCxn id="23" idx="1"/>
            <a:endCxn id="24" idx="1"/>
          </p:cNvCxnSpPr>
          <p:nvPr/>
        </p:nvCxnSpPr>
        <p:spPr>
          <a:xfrm rot="10800000" flipV="1">
            <a:off x="680238" y="2438014"/>
            <a:ext cx="12700" cy="473755"/>
          </a:xfrm>
          <a:prstGeom prst="bentConnector3">
            <a:avLst>
              <a:gd name="adj1" fmla="val 450000"/>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7F55169C-AB24-4AC2-AF70-99DE96A0F617}"/>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17</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72014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処理の解説</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7E3E968-C494-4918-87AA-6948A0605C26}"/>
              </a:ext>
            </a:extLst>
          </p:cNvPr>
          <p:cNvSpPr/>
          <p:nvPr/>
        </p:nvSpPr>
        <p:spPr>
          <a:xfrm>
            <a:off x="650728" y="1556057"/>
            <a:ext cx="8145542" cy="3754874"/>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最初に呼び出されるコードは </a:t>
            </a:r>
            <a:r>
              <a:rPr lang="ja-JP" altLang="en-US" sz="1400" dirty="0">
                <a:solidFill>
                  <a:srgbClr val="0070C0"/>
                </a:solidFill>
                <a:latin typeface="メイリオ" panose="020B0604030504040204" pitchFamily="50" charset="-128"/>
                <a:ea typeface="メイリオ" panose="020B0604030504040204" pitchFamily="50" charset="-128"/>
              </a:rPr>
              <a:t>await navigator.requestGPIOAccess()</a:t>
            </a:r>
            <a:r>
              <a:rPr lang="ja-JP" altLang="en-US" sz="1400" dirty="0">
                <a:latin typeface="メイリオ" panose="020B0604030504040204" pitchFamily="50" charset="-128"/>
                <a:ea typeface="メイリオ" panose="020B0604030504040204" pitchFamily="50" charset="-128"/>
              </a:rPr>
              <a:t> です。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 ここで先ほど出て来た </a:t>
            </a:r>
            <a:r>
              <a:rPr lang="ja-JP" altLang="en-US" sz="1400" dirty="0">
                <a:solidFill>
                  <a:srgbClr val="0070C0"/>
                </a:solidFill>
                <a:latin typeface="メイリオ" panose="020B0604030504040204" pitchFamily="50" charset="-128"/>
                <a:ea typeface="メイリオ" panose="020B0604030504040204" pitchFamily="50" charset="-128"/>
              </a:rPr>
              <a:t>Web GPIO API </a:t>
            </a:r>
            <a:r>
              <a:rPr lang="ja-JP" altLang="en-US" sz="1400" dirty="0">
                <a:latin typeface="メイリオ" panose="020B0604030504040204" pitchFamily="50" charset="-128"/>
                <a:ea typeface="メイリオ" panose="020B0604030504040204" pitchFamily="50" charset="-128"/>
              </a:rPr>
              <a:t>を使い、</a:t>
            </a:r>
            <a:r>
              <a:rPr lang="ja-JP" altLang="en-US" sz="1400" dirty="0">
                <a:solidFill>
                  <a:srgbClr val="0070C0"/>
                </a:solidFill>
                <a:latin typeface="メイリオ" panose="020B0604030504040204" pitchFamily="50" charset="-128"/>
                <a:ea typeface="メイリオ" panose="020B0604030504040204" pitchFamily="50" charset="-128"/>
              </a:rPr>
              <a:t>gpioAccess</a:t>
            </a:r>
            <a:r>
              <a:rPr lang="ja-JP" altLang="en-US" sz="1400" dirty="0">
                <a:latin typeface="メイリオ" panose="020B0604030504040204" pitchFamily="50" charset="-128"/>
                <a:ea typeface="メイリオ" panose="020B0604030504040204" pitchFamily="50" charset="-128"/>
              </a:rPr>
              <a:t> という GPIO</a:t>
            </a:r>
            <a:r>
              <a:rPr lang="en-US" altLang="ja-JP" sz="10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 にアクセスするための</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インタフェースを取得しています。</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 </a:t>
            </a:r>
            <a:r>
              <a:rPr lang="ja-JP" altLang="en-US" sz="1400" dirty="0">
                <a:solidFill>
                  <a:srgbClr val="0070C0"/>
                </a:solidFill>
                <a:latin typeface="メイリオ" panose="020B0604030504040204" pitchFamily="50" charset="-128"/>
                <a:ea typeface="メイリオ" panose="020B0604030504040204" pitchFamily="50" charset="-128"/>
              </a:rPr>
              <a:t>var port = gpioAccess.ports.get(26); </a:t>
            </a:r>
            <a:endParaRPr lang="en-US" altLang="ja-JP" sz="1400" dirty="0">
              <a:solidFill>
                <a:srgbClr val="0070C0"/>
              </a:solidFill>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で 、</a:t>
            </a:r>
            <a:r>
              <a:rPr lang="ja-JP" altLang="en-US" sz="1400" b="1" dirty="0">
                <a:latin typeface="メイリオ" panose="020B0604030504040204" pitchFamily="50" charset="-128"/>
                <a:ea typeface="メイリオ" panose="020B0604030504040204" pitchFamily="50" charset="-128"/>
              </a:rPr>
              <a:t>GPIO</a:t>
            </a:r>
            <a:r>
              <a:rPr lang="ja-JP" altLang="en-US" sz="1400" dirty="0">
                <a:latin typeface="メイリオ" panose="020B0604030504040204" pitchFamily="50" charset="-128"/>
                <a:ea typeface="メイリオ" panose="020B0604030504040204" pitchFamily="50" charset="-128"/>
              </a:rPr>
              <a:t> の </a:t>
            </a:r>
            <a:r>
              <a:rPr lang="ja-JP" altLang="en-US" sz="1400" b="1" dirty="0">
                <a:latin typeface="メイリオ" panose="020B0604030504040204" pitchFamily="50" charset="-128"/>
                <a:ea typeface="メイリオ" panose="020B0604030504040204" pitchFamily="50" charset="-128"/>
              </a:rPr>
              <a:t>26 番ポート</a:t>
            </a:r>
            <a:r>
              <a:rPr lang="ja-JP" altLang="en-US" sz="1400" dirty="0">
                <a:latin typeface="メイリオ" panose="020B0604030504040204" pitchFamily="50" charset="-128"/>
                <a:ea typeface="メイリオ" panose="020B0604030504040204" pitchFamily="50" charset="-128"/>
              </a:rPr>
              <a:t>にアクセスするためのオブジェクト を取得しています。続いて、 </a:t>
            </a:r>
            <a:endParaRPr lang="en-US" altLang="ja-JP" sz="1400" dirty="0">
              <a:latin typeface="メイリオ" panose="020B0604030504040204" pitchFamily="50" charset="-128"/>
              <a:ea typeface="メイリオ" panose="020B0604030504040204" pitchFamily="50" charset="-128"/>
            </a:endParaRPr>
          </a:p>
          <a:p>
            <a:r>
              <a:rPr lang="ja-JP" altLang="en-US" sz="1400" dirty="0">
                <a:solidFill>
                  <a:srgbClr val="0070C0"/>
                </a:solidFill>
                <a:latin typeface="メイリオ" panose="020B0604030504040204" pitchFamily="50" charset="-128"/>
                <a:ea typeface="メイリオ" panose="020B0604030504040204" pitchFamily="50" charset="-128"/>
              </a:rPr>
              <a:t>await port.export(</a:t>
            </a:r>
            <a:r>
              <a:rPr lang="ja-JP" altLang="en-US" sz="1400" dirty="0">
                <a:solidFill>
                  <a:srgbClr val="C00000"/>
                </a:solidFill>
                <a:latin typeface="メイリオ" panose="020B0604030504040204" pitchFamily="50" charset="-128"/>
                <a:ea typeface="メイリオ" panose="020B0604030504040204" pitchFamily="50" charset="-128"/>
              </a:rPr>
              <a:t>"out"</a:t>
            </a:r>
            <a:r>
              <a:rPr lang="ja-JP" altLang="en-US" sz="1400" dirty="0">
                <a:solidFill>
                  <a:srgbClr val="0070C0"/>
                </a:solidFill>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で GPIO の 26 番を「出力設定」にしています。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これにより LED への電圧の切り替えが可能になっています。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ポート方向は「出力設定（</a:t>
            </a:r>
            <a:r>
              <a:rPr lang="en-US" altLang="ja-JP" sz="1400" dirty="0">
                <a:latin typeface="メイリオ" panose="020B0604030504040204" pitchFamily="50" charset="-128"/>
                <a:ea typeface="メイリオ" panose="020B0604030504040204" pitchFamily="50" charset="-128"/>
              </a:rPr>
              <a:t>”out”</a:t>
            </a:r>
            <a:r>
              <a:rPr lang="ja-JP" altLang="en-US" sz="1400" dirty="0">
                <a:latin typeface="メイリオ" panose="020B0604030504040204" pitchFamily="50" charset="-128"/>
                <a:ea typeface="メイリオ" panose="020B0604030504040204" pitchFamily="50" charset="-128"/>
              </a:rPr>
              <a:t>）」と「入力設定</a:t>
            </a:r>
            <a:r>
              <a:rPr lang="en-US" altLang="ja-JP" sz="1400" dirty="0">
                <a:latin typeface="メイリオ" panose="020B0604030504040204" pitchFamily="50" charset="-128"/>
                <a:ea typeface="メイリオ" panose="020B0604030504040204" pitchFamily="50" charset="-128"/>
              </a:rPr>
              <a:t>(“in”)</a:t>
            </a:r>
            <a:r>
              <a:rPr lang="ja-JP" altLang="en-US" sz="1400" dirty="0">
                <a:latin typeface="メイリオ" panose="020B0604030504040204" pitchFamily="50" charset="-128"/>
                <a:ea typeface="メイリオ" panose="020B0604030504040204" pitchFamily="50" charset="-128"/>
              </a:rPr>
              <a:t>」を持っています。</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最後に </a:t>
            </a:r>
            <a:r>
              <a:rPr lang="ja-JP" altLang="en-US" sz="1400" dirty="0">
                <a:solidFill>
                  <a:srgbClr val="0070C0"/>
                </a:solidFill>
                <a:latin typeface="メイリオ" panose="020B0604030504040204" pitchFamily="50" charset="-128"/>
                <a:ea typeface="メイリオ" panose="020B0604030504040204" pitchFamily="50" charset="-128"/>
              </a:rPr>
              <a:t>await sleep(1000)</a:t>
            </a:r>
            <a:r>
              <a:rPr lang="ja-JP" altLang="en-US" sz="1400" dirty="0">
                <a:latin typeface="メイリオ" panose="020B0604030504040204" pitchFamily="50" charset="-128"/>
                <a:ea typeface="メイリオ" panose="020B0604030504040204" pitchFamily="50" charset="-128"/>
              </a:rPr>
              <a:t> で 1000ms = 1 秒 待機させて無限ループをつくることで、 </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1 秒毎に </a:t>
            </a:r>
            <a:r>
              <a:rPr lang="ja-JP" altLang="en-US" sz="1400" dirty="0">
                <a:solidFill>
                  <a:srgbClr val="0070C0"/>
                </a:solidFill>
                <a:latin typeface="メイリオ" panose="020B0604030504040204" pitchFamily="50" charset="-128"/>
                <a:ea typeface="メイリオ" panose="020B0604030504040204" pitchFamily="50" charset="-128"/>
              </a:rPr>
              <a:t>port.write(1) </a:t>
            </a:r>
            <a:r>
              <a:rPr lang="ja-JP" altLang="en-US" sz="1400" dirty="0">
                <a:latin typeface="メイリオ" panose="020B0604030504040204" pitchFamily="50" charset="-128"/>
                <a:ea typeface="メイリオ" panose="020B0604030504040204" pitchFamily="50" charset="-128"/>
              </a:rPr>
              <a:t>と </a:t>
            </a:r>
            <a:r>
              <a:rPr lang="ja-JP" altLang="en-US" sz="1400" dirty="0">
                <a:solidFill>
                  <a:srgbClr val="0070C0"/>
                </a:solidFill>
                <a:latin typeface="メイリオ" panose="020B0604030504040204" pitchFamily="50" charset="-128"/>
                <a:ea typeface="メイリオ" panose="020B0604030504040204" pitchFamily="50" charset="-128"/>
              </a:rPr>
              <a:t>port.write(0) </a:t>
            </a:r>
            <a:r>
              <a:rPr lang="ja-JP" altLang="en-US" sz="1400" dirty="0">
                <a:latin typeface="メイリオ" panose="020B0604030504040204" pitchFamily="50" charset="-128"/>
                <a:ea typeface="メイリオ" panose="020B0604030504040204" pitchFamily="50" charset="-128"/>
              </a:rPr>
              <a:t>を交互に呼び出し、GPIO 26 番に対する電圧を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3.3V → 0V → </a:t>
            </a:r>
            <a:r>
              <a:rPr lang="en-US" altLang="ja-JP" sz="1400" dirty="0">
                <a:latin typeface="メイリオ" panose="020B0604030504040204" pitchFamily="50" charset="-128"/>
                <a:ea typeface="メイリオ" panose="020B0604030504040204" pitchFamily="50" charset="-128"/>
              </a:rPr>
              <a:t>3.3V</a:t>
            </a:r>
            <a:r>
              <a:rPr lang="ja-JP" altLang="en-US" sz="1400" dirty="0">
                <a:latin typeface="メイリオ" panose="020B0604030504040204" pitchFamily="50" charset="-128"/>
                <a:ea typeface="メイリオ" panose="020B0604030504040204" pitchFamily="50" charset="-128"/>
              </a:rPr>
              <a:t> → </a:t>
            </a:r>
            <a:r>
              <a:rPr lang="en-US" altLang="ja-JP" sz="1400" dirty="0">
                <a:latin typeface="メイリオ" panose="020B0604030504040204" pitchFamily="50" charset="-128"/>
                <a:ea typeface="メイリオ" panose="020B0604030504040204" pitchFamily="50" charset="-128"/>
              </a:rPr>
              <a:t>0V</a:t>
            </a:r>
            <a:r>
              <a:rPr lang="ja-JP" altLang="en-US" sz="1400" dirty="0">
                <a:latin typeface="メイリオ" panose="020B0604030504040204" pitchFamily="50" charset="-128"/>
                <a:ea typeface="メイリオ" panose="020B0604030504040204" pitchFamily="50" charset="-128"/>
              </a:rPr>
              <a:t>（ループ） と繰り返し設定しています。</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LED は一定以上の電圧 (赤色 LED だと概ね 1.8V 程度、青色 LED だと 3.1V 程度) 以上になると点灯する性質を持っていますので、3.3V になったときに点灯、0V になったときに消灯を繰り返すことになります。</a:t>
            </a:r>
            <a:r>
              <a:rPr lang="en-US" altLang="ja-JP" sz="1400" dirty="0" err="1">
                <a:latin typeface="メイリオ" panose="020B0604030504040204" pitchFamily="50" charset="-128"/>
                <a:ea typeface="メイリオ" panose="020B0604030504040204" pitchFamily="50" charset="-128"/>
              </a:rPr>
              <a:t>Raspi</a:t>
            </a:r>
            <a:r>
              <a:rPr lang="ja-JP" altLang="en-US" sz="1400" dirty="0">
                <a:latin typeface="メイリオ" panose="020B0604030504040204" pitchFamily="50" charset="-128"/>
                <a:ea typeface="メイリオ" panose="020B0604030504040204" pitchFamily="50" charset="-128"/>
              </a:rPr>
              <a:t> のポート出力電圧は</a:t>
            </a:r>
            <a:r>
              <a:rPr lang="en-US" altLang="ja-JP" sz="1400" dirty="0">
                <a:latin typeface="メイリオ" panose="020B0604030504040204" pitchFamily="50" charset="-128"/>
                <a:ea typeface="メイリオ" panose="020B0604030504040204" pitchFamily="50" charset="-128"/>
              </a:rPr>
              <a:t>3.3V</a:t>
            </a:r>
            <a:r>
              <a:rPr lang="ja-JP" altLang="en-US" sz="1400" dirty="0">
                <a:latin typeface="メイリオ" panose="020B0604030504040204" pitchFamily="50" charset="-128"/>
                <a:ea typeface="メイリオ" panose="020B0604030504040204" pitchFamily="50" charset="-128"/>
              </a:rPr>
              <a:t>になります。</a:t>
            </a:r>
          </a:p>
        </p:txBody>
      </p:sp>
      <p:sp>
        <p:nvSpPr>
          <p:cNvPr id="12" name="正方形/長方形 11">
            <a:extLst>
              <a:ext uri="{FF2B5EF4-FFF2-40B4-BE49-F238E27FC236}">
                <a16:creationId xmlns:a16="http://schemas.microsoft.com/office/drawing/2014/main" id="{FC87E32E-47AB-43BE-8701-BF5E34242555}"/>
              </a:ext>
            </a:extLst>
          </p:cNvPr>
          <p:cNvSpPr/>
          <p:nvPr/>
        </p:nvSpPr>
        <p:spPr>
          <a:xfrm>
            <a:off x="347730" y="1556057"/>
            <a:ext cx="4783828" cy="332398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①</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②</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③</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④</a:t>
            </a:r>
            <a:endParaRPr lang="en-US" altLang="ja-JP" sz="1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76EF0AAB-2B00-4870-BDEC-31A81E05B3BF}"/>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18</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70803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rmAutofit/>
          </a:bodyPr>
          <a:lstStyle/>
          <a:p>
            <a:pPr algn="l"/>
            <a:r>
              <a:rPr lang="ja-JP" altLang="en-US" sz="2400" b="1" dirty="0">
                <a:latin typeface="メイリオ" panose="020B0604030504040204" pitchFamily="50" charset="-128"/>
                <a:ea typeface="メイリオ" panose="020B0604030504040204" pitchFamily="50" charset="-128"/>
              </a:rPr>
              <a:t>目　次</a:t>
            </a:r>
          </a:p>
        </p:txBody>
      </p:sp>
      <p:sp>
        <p:nvSpPr>
          <p:cNvPr id="14" name="テキスト ボックス 13">
            <a:extLst>
              <a:ext uri="{FF2B5EF4-FFF2-40B4-BE49-F238E27FC236}">
                <a16:creationId xmlns:a16="http://schemas.microsoft.com/office/drawing/2014/main" id="{FA830626-26B3-439B-A74F-24C99C006B52}"/>
              </a:ext>
            </a:extLst>
          </p:cNvPr>
          <p:cNvSpPr txBox="1"/>
          <p:nvPr/>
        </p:nvSpPr>
        <p:spPr>
          <a:xfrm>
            <a:off x="209667" y="1002861"/>
            <a:ext cx="4542442" cy="5878532"/>
          </a:xfrm>
          <a:prstGeom prst="rect">
            <a:avLst/>
          </a:prstGeom>
          <a:noFill/>
        </p:spPr>
        <p:txBody>
          <a:bodyPr wrap="square" rtlCol="0">
            <a:spAutoFit/>
          </a:bodyPr>
          <a:lstStyle/>
          <a:p>
            <a:r>
              <a:rPr lang="ja-JP" altLang="en-US" sz="1600" u="sng" dirty="0">
                <a:latin typeface="メイリオ" panose="020B0604030504040204" pitchFamily="50" charset="-128"/>
                <a:ea typeface="メイリオ" panose="020B0604030504040204" pitchFamily="50" charset="-128"/>
              </a:rPr>
              <a:t>① </a:t>
            </a:r>
            <a:r>
              <a:rPr lang="en-US" altLang="ja-JP" sz="1600" u="sng" dirty="0">
                <a:latin typeface="メイリオ" panose="020B0604030504040204" pitchFamily="50" charset="-128"/>
                <a:ea typeface="メイリオ" panose="020B0604030504040204" pitchFamily="50" charset="-128"/>
              </a:rPr>
              <a:t>L </a:t>
            </a:r>
            <a:r>
              <a:rPr lang="ja-JP" altLang="en-US" sz="1600" u="sng" dirty="0">
                <a:latin typeface="メイリオ" panose="020B0604030504040204" pitchFamily="50" charset="-128"/>
                <a:ea typeface="メイリオ" panose="020B0604030504040204" pitchFamily="50" charset="-128"/>
              </a:rPr>
              <a:t>チカしてみよう </a:t>
            </a:r>
            <a:r>
              <a:rPr lang="en-US" altLang="ja-JP" sz="1600" u="sng" dirty="0">
                <a:latin typeface="メイリオ" panose="020B0604030504040204" pitchFamily="50" charset="-128"/>
                <a:ea typeface="メイリオ" panose="020B0604030504040204" pitchFamily="50" charset="-128"/>
              </a:rPr>
              <a:t>(</a:t>
            </a:r>
            <a:r>
              <a:rPr lang="ja-JP" altLang="en-US" sz="1600" u="sng" dirty="0">
                <a:latin typeface="メイリオ" panose="020B0604030504040204" pitchFamily="50" charset="-128"/>
                <a:ea typeface="メイリオ" panose="020B0604030504040204" pitchFamily="50" charset="-128"/>
              </a:rPr>
              <a:t>初めての </a:t>
            </a:r>
            <a:r>
              <a:rPr lang="en-US" altLang="ja-JP" sz="1600" u="sng" dirty="0">
                <a:latin typeface="メイリオ" panose="020B0604030504040204" pitchFamily="50" charset="-128"/>
                <a:ea typeface="メイリオ" panose="020B0604030504040204" pitchFamily="50" charset="-128"/>
              </a:rPr>
              <a:t>GPIO)</a:t>
            </a:r>
            <a:endParaRPr lang="ja-JP" altLang="en-US" sz="1600" u="sng"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1. </a:t>
            </a:r>
            <a:r>
              <a:rPr lang="ja-JP" altLang="en-US" sz="1200" dirty="0">
                <a:latin typeface="メイリオ" panose="020B0604030504040204" pitchFamily="50" charset="-128"/>
                <a:ea typeface="メイリオ" panose="020B0604030504040204" pitchFamily="50" charset="-128"/>
              </a:rPr>
              <a:t>はじめに</a:t>
            </a: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2. </a:t>
            </a:r>
            <a:r>
              <a:rPr lang="ja-JP" altLang="en-US" sz="1200" dirty="0">
                <a:latin typeface="メイリオ" panose="020B0604030504040204" pitchFamily="50" charset="-128"/>
                <a:ea typeface="メイリオ" panose="020B0604030504040204" pitchFamily="50" charset="-128"/>
              </a:rPr>
              <a:t>事前準備 </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機材確認</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基本ハードウェア</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3.</a:t>
            </a:r>
            <a:r>
              <a:rPr lang="ja-JP" altLang="en-US" sz="1200" dirty="0">
                <a:latin typeface="メイリオ" panose="020B0604030504040204" pitchFamily="50" charset="-128"/>
                <a:ea typeface="メイリオ" panose="020B0604030504040204" pitchFamily="50" charset="-128"/>
              </a:rPr>
              <a:t> 事前準備（機材確認）</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電子パーツ</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4. CHIRIMEN for Raspberry Pi 3 </a:t>
            </a:r>
            <a:r>
              <a:rPr lang="ja-JP" altLang="en-US" sz="1200" dirty="0">
                <a:latin typeface="メイリオ" panose="020B0604030504040204" pitchFamily="50" charset="-128"/>
                <a:ea typeface="メイリオ" panose="020B0604030504040204" pitchFamily="50" charset="-128"/>
              </a:rPr>
              <a:t>を起動してみよう</a:t>
            </a:r>
          </a:p>
          <a:p>
            <a:pPr lvl="1"/>
            <a:r>
              <a:rPr lang="ja-JP" altLang="en-US" sz="1200" dirty="0">
                <a:latin typeface="メイリオ" panose="020B0604030504040204" pitchFamily="50" charset="-128"/>
                <a:ea typeface="メイリオ" panose="020B0604030504040204" pitchFamily="50" charset="-128"/>
              </a:rPr>
              <a:t>接続方法</a:t>
            </a:r>
          </a:p>
          <a:p>
            <a:pPr lvl="1"/>
            <a:r>
              <a:rPr lang="ja-JP" altLang="en-US" sz="1200" dirty="0">
                <a:latin typeface="メイリオ" panose="020B0604030504040204" pitchFamily="50" charset="-128"/>
                <a:ea typeface="メイリオ" panose="020B0604030504040204" pitchFamily="50" charset="-128"/>
              </a:rPr>
              <a:t>起動確認</a:t>
            </a:r>
          </a:p>
          <a:p>
            <a:pPr lvl="1"/>
            <a:r>
              <a:rPr lang="ja-JP" altLang="en-US" sz="1200" dirty="0">
                <a:latin typeface="メイリオ" panose="020B0604030504040204" pitchFamily="50" charset="-128"/>
                <a:ea typeface="メイリオ" panose="020B0604030504040204" pitchFamily="50" charset="-128"/>
              </a:rPr>
              <a:t>残念ながら上記画面が表示されなかった！？</a:t>
            </a:r>
          </a:p>
          <a:p>
            <a:pPr lvl="1"/>
            <a:r>
              <a:rPr lang="en-US" altLang="ja-JP" sz="1200" dirty="0" err="1">
                <a:latin typeface="メイリオ" panose="020B0604030504040204" pitchFamily="50" charset="-128"/>
                <a:ea typeface="メイリオ" panose="020B0604030504040204" pitchFamily="50" charset="-128"/>
              </a:rPr>
              <a:t>WiFi</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の設定</a:t>
            </a: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5. </a:t>
            </a: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L </a:t>
            </a:r>
            <a:r>
              <a:rPr lang="ja-JP" altLang="en-US" sz="1200" dirty="0">
                <a:latin typeface="メイリオ" panose="020B0604030504040204" pitchFamily="50" charset="-128"/>
                <a:ea typeface="メイリオ" panose="020B0604030504040204" pitchFamily="50" charset="-128"/>
              </a:rPr>
              <a:t>チカ」をやってみよう</a:t>
            </a:r>
          </a:p>
          <a:p>
            <a:pPr lvl="1"/>
            <a:r>
              <a:rPr lang="ja-JP" altLang="en-US" sz="1200" dirty="0">
                <a:latin typeface="メイリオ" panose="020B0604030504040204" pitchFamily="50" charset="-128"/>
                <a:ea typeface="メイリオ" panose="020B0604030504040204" pitchFamily="50" charset="-128"/>
              </a:rPr>
              <a:t>そもそも「</a:t>
            </a:r>
            <a:r>
              <a:rPr lang="en-US" altLang="ja-JP" sz="1200" dirty="0">
                <a:latin typeface="メイリオ" panose="020B0604030504040204" pitchFamily="50" charset="-128"/>
                <a:ea typeface="メイリオ" panose="020B0604030504040204" pitchFamily="50" charset="-128"/>
              </a:rPr>
              <a:t>L </a:t>
            </a:r>
            <a:r>
              <a:rPr lang="ja-JP" altLang="en-US" sz="1200" dirty="0">
                <a:latin typeface="メイリオ" panose="020B0604030504040204" pitchFamily="50" charset="-128"/>
                <a:ea typeface="メイリオ" panose="020B0604030504040204" pitchFamily="50" charset="-128"/>
              </a:rPr>
              <a:t>チカ」って何？</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ブレッドボードの使い方／ </a:t>
            </a:r>
            <a:r>
              <a:rPr lang="en-US" altLang="ja-JP" sz="1200" dirty="0">
                <a:latin typeface="メイリオ" panose="020B0604030504040204" pitchFamily="50" charset="-128"/>
                <a:ea typeface="メイリオ" panose="020B0604030504040204" pitchFamily="50" charset="-128"/>
              </a:rPr>
              <a:t>LED</a:t>
            </a:r>
            <a:r>
              <a:rPr lang="ja-JP" altLang="en-US" sz="1200" dirty="0">
                <a:latin typeface="メイリオ" panose="020B0604030504040204" pitchFamily="50" charset="-128"/>
                <a:ea typeface="メイリオ" panose="020B0604030504040204" pitchFamily="50" charset="-128"/>
              </a:rPr>
              <a:t>の使い方</a:t>
            </a:r>
          </a:p>
          <a:p>
            <a:pPr lvl="1"/>
            <a:r>
              <a:rPr lang="ja-JP" altLang="en-US" sz="1200" dirty="0">
                <a:latin typeface="メイリオ" panose="020B0604030504040204" pitchFamily="50" charset="-128"/>
                <a:ea typeface="メイリオ" panose="020B0604030504040204" pitchFamily="50" charset="-128"/>
              </a:rPr>
              <a:t>配線してみよう</a:t>
            </a:r>
          </a:p>
          <a:p>
            <a:pPr lvl="1"/>
            <a:r>
              <a:rPr lang="en-US" altLang="ja-JP" sz="1200" dirty="0">
                <a:latin typeface="メイリオ" panose="020B0604030504040204" pitchFamily="50" charset="-128"/>
                <a:ea typeface="メイリオ" panose="020B0604030504040204" pitchFamily="50" charset="-128"/>
              </a:rPr>
              <a:t>example </a:t>
            </a:r>
            <a:r>
              <a:rPr lang="ja-JP" altLang="en-US" sz="1200" dirty="0">
                <a:latin typeface="メイリオ" panose="020B0604030504040204" pitchFamily="50" charset="-128"/>
                <a:ea typeface="メイリオ" panose="020B0604030504040204" pitchFamily="50" charset="-128"/>
              </a:rPr>
              <a:t>を実行してみる</a:t>
            </a:r>
          </a:p>
          <a:p>
            <a:pPr lvl="1"/>
            <a:r>
              <a:rPr lang="ja-JP" altLang="en-US" sz="1200" dirty="0">
                <a:latin typeface="メイリオ" panose="020B0604030504040204" pitchFamily="50" charset="-128"/>
                <a:ea typeface="メイリオ" panose="020B0604030504040204" pitchFamily="50" charset="-128"/>
              </a:rPr>
              <a:t>コードを眺めてみよう</a:t>
            </a:r>
            <a:endParaRPr lang="en-US" altLang="ja-JP" sz="1200" dirty="0">
              <a:latin typeface="メイリオ" panose="020B0604030504040204" pitchFamily="50" charset="-128"/>
              <a:ea typeface="メイリオ" panose="020B0604030504040204" pitchFamily="50" charset="-128"/>
            </a:endParaRPr>
          </a:p>
          <a:p>
            <a:pPr lvl="1"/>
            <a:r>
              <a:rPr lang="en-US" altLang="ja-JP" sz="1200" dirty="0">
                <a:latin typeface="メイリオ" panose="020B0604030504040204" pitchFamily="50" charset="-128"/>
                <a:ea typeface="メイリオ" panose="020B0604030504040204" pitchFamily="50" charset="-128"/>
              </a:rPr>
              <a:t>JSBIN</a:t>
            </a:r>
            <a:r>
              <a:rPr lang="ja-JP" altLang="en-US" sz="1200" dirty="0">
                <a:latin typeface="メイリオ" panose="020B0604030504040204" pitchFamily="50" charset="-128"/>
                <a:ea typeface="メイリオ" panose="020B0604030504040204" pitchFamily="50" charset="-128"/>
              </a:rPr>
              <a:t> の </a:t>
            </a:r>
            <a:r>
              <a:rPr lang="en-US" altLang="ja-JP" sz="1200" dirty="0">
                <a:latin typeface="メイリオ" panose="020B0604030504040204" pitchFamily="50" charset="-128"/>
                <a:ea typeface="メイリオ" panose="020B0604030504040204" pitchFamily="50" charset="-128"/>
              </a:rPr>
              <a:t>example</a:t>
            </a:r>
            <a:r>
              <a:rPr lang="ja-JP" altLang="en-US" sz="1200" dirty="0">
                <a:latin typeface="メイリオ" panose="020B0604030504040204" pitchFamily="50" charset="-128"/>
                <a:ea typeface="メイリオ" panose="020B0604030504040204" pitchFamily="50" charset="-128"/>
              </a:rPr>
              <a:t> を起動</a:t>
            </a:r>
            <a:endParaRPr lang="en-US" altLang="ja-JP" sz="1200" dirty="0">
              <a:latin typeface="メイリオ" panose="020B0604030504040204" pitchFamily="50" charset="-128"/>
              <a:ea typeface="メイリオ" panose="020B0604030504040204" pitchFamily="50" charset="-128"/>
            </a:endParaRPr>
          </a:p>
          <a:p>
            <a:pPr lvl="1"/>
            <a:r>
              <a:rPr lang="en-US" altLang="ja-JP" sz="1200" dirty="0">
                <a:latin typeface="メイリオ" panose="020B0604030504040204" pitchFamily="50" charset="-128"/>
                <a:ea typeface="メイリオ" panose="020B0604030504040204" pitchFamily="50" charset="-128"/>
              </a:rPr>
              <a:t>JSBIN</a:t>
            </a:r>
            <a:r>
              <a:rPr lang="ja-JP" altLang="en-US" sz="1200" dirty="0">
                <a:latin typeface="メイリオ" panose="020B0604030504040204" pitchFamily="50" charset="-128"/>
                <a:ea typeface="メイリオ" panose="020B0604030504040204" pitchFamily="50" charset="-128"/>
              </a:rPr>
              <a:t> の 画面構成</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L</a:t>
            </a:r>
            <a:r>
              <a:rPr lang="ja-JP" altLang="en-US" sz="1200" dirty="0">
                <a:latin typeface="メイリオ" panose="020B0604030504040204" pitchFamily="50" charset="-128"/>
                <a:ea typeface="メイリオ" panose="020B0604030504040204" pitchFamily="50" charset="-128"/>
              </a:rPr>
              <a:t>チカ」のコード </a:t>
            </a:r>
            <a:r>
              <a:rPr lang="en-US" altLang="ja-JP" sz="1200" dirty="0">
                <a:latin typeface="メイリオ" panose="020B0604030504040204" pitchFamily="50" charset="-128"/>
                <a:ea typeface="メイリオ" panose="020B0604030504040204" pitchFamily="50" charset="-128"/>
              </a:rPr>
              <a:t>HTML</a:t>
            </a:r>
          </a:p>
          <a:p>
            <a:pPr lvl="1"/>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L</a:t>
            </a:r>
            <a:r>
              <a:rPr lang="ja-JP" altLang="en-US" sz="1200" dirty="0">
                <a:latin typeface="メイリオ" panose="020B0604030504040204" pitchFamily="50" charset="-128"/>
                <a:ea typeface="メイリオ" panose="020B0604030504040204" pitchFamily="50" charset="-128"/>
              </a:rPr>
              <a:t>チカ」のコード </a:t>
            </a:r>
            <a:r>
              <a:rPr lang="en-US" altLang="ja-JP" sz="1200" dirty="0">
                <a:latin typeface="メイリオ" panose="020B0604030504040204" pitchFamily="50" charset="-128"/>
                <a:ea typeface="メイリオ" panose="020B0604030504040204" pitchFamily="50" charset="-128"/>
              </a:rPr>
              <a:t>JavaScript</a:t>
            </a:r>
          </a:p>
          <a:p>
            <a:pPr lvl="1"/>
            <a:r>
              <a:rPr lang="ja-JP" altLang="en-US" sz="1200" dirty="0">
                <a:latin typeface="メイリオ" panose="020B0604030504040204" pitchFamily="50" charset="-128"/>
                <a:ea typeface="メイリオ" panose="020B0604030504040204" pitchFamily="50" charset="-128"/>
              </a:rPr>
              <a:t>処理の解説</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うまくいかなかったら</a:t>
            </a:r>
            <a:r>
              <a:rPr lang="en-US" altLang="ja-JP" sz="1200" dirty="0">
                <a:latin typeface="メイリオ" panose="020B0604030504040204" pitchFamily="50" charset="-128"/>
                <a:ea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非同期処理について／</a:t>
            </a:r>
            <a:r>
              <a:rPr lang="en-US" altLang="ja-JP" sz="1200" dirty="0">
                <a:latin typeface="メイリオ" panose="020B0604030504040204" pitchFamily="50" charset="-128"/>
                <a:ea typeface="メイリオ" panose="020B0604030504040204" pitchFamily="50" charset="-128"/>
              </a:rPr>
              <a:t>GPIO </a:t>
            </a:r>
            <a:r>
              <a:rPr lang="ja-JP" altLang="en-US" sz="1200" dirty="0">
                <a:latin typeface="メイリオ" panose="020B0604030504040204" pitchFamily="50" charset="-128"/>
                <a:ea typeface="メイリオ" panose="020B0604030504040204" pitchFamily="50" charset="-128"/>
              </a:rPr>
              <a:t>とは</a:t>
            </a:r>
          </a:p>
          <a:p>
            <a:pPr lvl="1"/>
            <a:r>
              <a:rPr lang="en-US" altLang="ja-JP" sz="1200" dirty="0" err="1">
                <a:latin typeface="メイリオ" panose="020B0604030504040204" pitchFamily="50" charset="-128"/>
                <a:ea typeface="メイリオ" panose="020B0604030504040204" pitchFamily="50" charset="-128"/>
              </a:rPr>
              <a:t>GPIOPort</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の処理まとめ</a:t>
            </a: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6.</a:t>
            </a:r>
            <a:r>
              <a:rPr lang="ja-JP" altLang="en-US" sz="1200" dirty="0">
                <a:latin typeface="メイリオ" panose="020B0604030504040204" pitchFamily="50" charset="-128"/>
                <a:ea typeface="メイリオ" panose="020B0604030504040204" pitchFamily="50" charset="-128"/>
              </a:rPr>
              <a:t> ここまでのまとめ</a:t>
            </a:r>
          </a:p>
        </p:txBody>
      </p:sp>
      <p:sp>
        <p:nvSpPr>
          <p:cNvPr id="3" name="正方形/長方形 2">
            <a:extLst>
              <a:ext uri="{FF2B5EF4-FFF2-40B4-BE49-F238E27FC236}">
                <a16:creationId xmlns:a16="http://schemas.microsoft.com/office/drawing/2014/main" id="{5DF4AA31-2B67-43A2-85D7-49445ECAD1C3}"/>
              </a:ext>
            </a:extLst>
          </p:cNvPr>
          <p:cNvSpPr/>
          <p:nvPr/>
        </p:nvSpPr>
        <p:spPr>
          <a:xfrm>
            <a:off x="4250068" y="1002860"/>
            <a:ext cx="4893932" cy="5139869"/>
          </a:xfrm>
          <a:prstGeom prst="rect">
            <a:avLst/>
          </a:prstGeom>
        </p:spPr>
        <p:txBody>
          <a:bodyPr wrap="square">
            <a:spAutoFit/>
          </a:bodyPr>
          <a:lstStyle/>
          <a:p>
            <a:r>
              <a:rPr lang="ja-JP" altLang="en-US" sz="1600" u="sng" dirty="0">
                <a:latin typeface="メイリオ" panose="020B0604030504040204" pitchFamily="50" charset="-128"/>
                <a:ea typeface="メイリオ" panose="020B0604030504040204" pitchFamily="50" charset="-128"/>
              </a:rPr>
              <a:t>②</a:t>
            </a:r>
            <a:r>
              <a:rPr lang="en-US" altLang="ja-JP" sz="1600" u="sng" dirty="0">
                <a:latin typeface="メイリオ" panose="020B0604030504040204" pitchFamily="50" charset="-128"/>
                <a:ea typeface="メイリオ" panose="020B0604030504040204" pitchFamily="50" charset="-128"/>
              </a:rPr>
              <a:t> GPIO </a:t>
            </a:r>
            <a:r>
              <a:rPr lang="ja-JP" altLang="en-US" sz="1600" u="sng" dirty="0">
                <a:latin typeface="メイリオ" panose="020B0604030504040204" pitchFamily="50" charset="-128"/>
                <a:ea typeface="メイリオ" panose="020B0604030504040204" pitchFamily="50" charset="-128"/>
              </a:rPr>
              <a:t>の使い方</a:t>
            </a: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7. GPIO</a:t>
            </a:r>
            <a:r>
              <a:rPr lang="ja-JP" altLang="en-US" sz="1200" dirty="0">
                <a:latin typeface="メイリオ" panose="020B0604030504040204" pitchFamily="50" charset="-128"/>
                <a:ea typeface="メイリオ" panose="020B0604030504040204" pitchFamily="50" charset="-128"/>
              </a:rPr>
              <a:t>の使い方</a:t>
            </a:r>
          </a:p>
          <a:p>
            <a:pPr lvl="1"/>
            <a:r>
              <a:rPr lang="ja-JP" altLang="en-US" sz="1200" dirty="0">
                <a:latin typeface="メイリオ" panose="020B0604030504040204" pitchFamily="50" charset="-128"/>
                <a:ea typeface="メイリオ" panose="020B0604030504040204" pitchFamily="50" charset="-128"/>
              </a:rPr>
              <a:t>用意するもの</a:t>
            </a:r>
          </a:p>
          <a:p>
            <a:pPr lvl="1"/>
            <a:r>
              <a:rPr lang="en-US" altLang="ja-JP" sz="1200" dirty="0">
                <a:latin typeface="メイリオ" panose="020B0604030504040204" pitchFamily="50" charset="-128"/>
                <a:ea typeface="メイリオ" panose="020B0604030504040204" pitchFamily="50" charset="-128"/>
              </a:rPr>
              <a:t>CHIRIMEN for Raspberry Pi 3 </a:t>
            </a:r>
            <a:r>
              <a:rPr lang="ja-JP" altLang="en-US" sz="1200" dirty="0">
                <a:latin typeface="メイリオ" panose="020B0604030504040204" pitchFamily="50" charset="-128"/>
                <a:ea typeface="メイリオ" panose="020B0604030504040204" pitchFamily="50" charset="-128"/>
              </a:rPr>
              <a:t>の起動と </a:t>
            </a:r>
            <a:r>
              <a:rPr lang="en-US" altLang="ja-JP" sz="1200" dirty="0">
                <a:latin typeface="メイリオ" panose="020B0604030504040204" pitchFamily="50" charset="-128"/>
                <a:ea typeface="メイリオ" panose="020B0604030504040204" pitchFamily="50" charset="-128"/>
              </a:rPr>
              <a:t>L </a:t>
            </a:r>
            <a:r>
              <a:rPr lang="ja-JP" altLang="en-US" sz="1200" dirty="0">
                <a:latin typeface="メイリオ" panose="020B0604030504040204" pitchFamily="50" charset="-128"/>
                <a:ea typeface="メイリオ" panose="020B0604030504040204" pitchFamily="50" charset="-128"/>
              </a:rPr>
              <a:t>チカの確認</a:t>
            </a:r>
          </a:p>
          <a:p>
            <a:pPr lvl="1"/>
            <a:r>
              <a:rPr lang="ja-JP" altLang="en-US" sz="1200" dirty="0">
                <a:latin typeface="メイリオ" panose="020B0604030504040204" pitchFamily="50" charset="-128"/>
                <a:ea typeface="メイリオ" panose="020B0604030504040204" pitchFamily="50" charset="-128"/>
              </a:rPr>
              <a:t>マウスクリックで </a:t>
            </a:r>
            <a:r>
              <a:rPr lang="en-US" altLang="ja-JP" sz="1200" dirty="0">
                <a:latin typeface="メイリオ" panose="020B0604030504040204" pitchFamily="50" charset="-128"/>
                <a:ea typeface="メイリオ" panose="020B0604030504040204" pitchFamily="50" charset="-128"/>
              </a:rPr>
              <a:t>LED </a:t>
            </a:r>
            <a:r>
              <a:rPr lang="ja-JP" altLang="en-US" sz="1200" dirty="0">
                <a:latin typeface="メイリオ" panose="020B0604030504040204" pitchFamily="50" charset="-128"/>
                <a:ea typeface="メイリオ" panose="020B0604030504040204" pitchFamily="50" charset="-128"/>
              </a:rPr>
              <a:t>の </a:t>
            </a:r>
            <a:r>
              <a:rPr lang="en-US" altLang="ja-JP" sz="1200" dirty="0">
                <a:latin typeface="メイリオ" panose="020B0604030504040204" pitchFamily="50" charset="-128"/>
                <a:ea typeface="メイリオ" panose="020B0604030504040204" pitchFamily="50" charset="-128"/>
              </a:rPr>
              <a:t>ON/OFF </a:t>
            </a:r>
            <a:r>
              <a:rPr lang="ja-JP" altLang="en-US" sz="1200" dirty="0">
                <a:latin typeface="メイリオ" panose="020B0604030504040204" pitchFamily="50" charset="-128"/>
                <a:ea typeface="メイリオ" panose="020B0604030504040204" pitchFamily="50" charset="-128"/>
              </a:rPr>
              <a:t>を制御してみる</a:t>
            </a:r>
          </a:p>
          <a:p>
            <a:pPr lvl="1"/>
            <a:r>
              <a:rPr lang="en-US" altLang="ja-JP" sz="1200" dirty="0" err="1">
                <a:latin typeface="メイリオ" panose="020B0604030504040204" pitchFamily="50" charset="-128"/>
                <a:ea typeface="メイリオ" panose="020B0604030504040204" pitchFamily="50" charset="-128"/>
              </a:rPr>
              <a:t>JSFiddle</a:t>
            </a:r>
            <a:r>
              <a:rPr lang="ja-JP" altLang="en-US" sz="1200" dirty="0">
                <a:latin typeface="メイリオ" panose="020B0604030504040204" pitchFamily="50" charset="-128"/>
                <a:ea typeface="メイリオ" panose="020B0604030504040204" pitchFamily="50" charset="-128"/>
              </a:rPr>
              <a:t> の 画面構成</a:t>
            </a:r>
            <a:endParaRPr lang="en-US" altLang="ja-JP" sz="1200" dirty="0">
              <a:latin typeface="メイリオ" panose="020B0604030504040204" pitchFamily="50" charset="-128"/>
              <a:ea typeface="メイリオ" panose="020B0604030504040204" pitchFamily="50" charset="-128"/>
            </a:endParaRPr>
          </a:p>
          <a:p>
            <a:pPr lvl="1"/>
            <a:r>
              <a:rPr lang="en-US" altLang="ja-JP" sz="1200" dirty="0">
                <a:latin typeface="メイリオ" panose="020B0604030504040204" pitchFamily="50" charset="-128"/>
                <a:ea typeface="メイリオ" panose="020B0604030504040204" pitchFamily="50" charset="-128"/>
              </a:rPr>
              <a:t>HTML/CSS </a:t>
            </a:r>
            <a:r>
              <a:rPr lang="ja-JP" altLang="en-US" sz="1200" dirty="0">
                <a:latin typeface="メイリオ" panose="020B0604030504040204" pitchFamily="50" charset="-128"/>
                <a:ea typeface="メイリオ" panose="020B0604030504040204" pitchFamily="50" charset="-128"/>
              </a:rPr>
              <a:t>を記載する</a:t>
            </a:r>
          </a:p>
          <a:p>
            <a:pPr lvl="1"/>
            <a:r>
              <a:rPr lang="ja-JP" altLang="en-US" sz="1200" dirty="0">
                <a:latin typeface="メイリオ" panose="020B0604030504040204" pitchFamily="50" charset="-128"/>
                <a:ea typeface="メイリオ" panose="020B0604030504040204" pitchFamily="50" charset="-128"/>
              </a:rPr>
              <a:t>ボタンに反応する画面を作る</a:t>
            </a:r>
          </a:p>
          <a:p>
            <a:pPr lvl="1"/>
            <a:r>
              <a:rPr lang="ja-JP" altLang="en-US" sz="1200" dirty="0">
                <a:latin typeface="メイリオ" panose="020B0604030504040204" pitchFamily="50" charset="-128"/>
                <a:ea typeface="メイリオ" panose="020B0604030504040204" pitchFamily="50" charset="-128"/>
              </a:rPr>
              <a:t>ボタンに </a:t>
            </a:r>
            <a:r>
              <a:rPr lang="en-US" altLang="ja-JP" sz="1200" dirty="0">
                <a:latin typeface="メイリオ" panose="020B0604030504040204" pitchFamily="50" charset="-128"/>
                <a:ea typeface="メイリオ" panose="020B0604030504040204" pitchFamily="50" charset="-128"/>
              </a:rPr>
              <a:t>LED </a:t>
            </a:r>
            <a:r>
              <a:rPr lang="ja-JP" altLang="en-US" sz="1200" dirty="0">
                <a:latin typeface="メイリオ" panose="020B0604030504040204" pitchFamily="50" charset="-128"/>
                <a:ea typeface="メイリオ" panose="020B0604030504040204" pitchFamily="50" charset="-128"/>
              </a:rPr>
              <a:t>を反応させる</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画面のボタンをモーメンタリ動作に変えておく</a:t>
            </a:r>
          </a:p>
          <a:p>
            <a:pPr lvl="1"/>
            <a:r>
              <a:rPr lang="ja-JP" altLang="en-US" sz="1200" dirty="0">
                <a:latin typeface="メイリオ" panose="020B0604030504040204" pitchFamily="50" charset="-128"/>
                <a:ea typeface="メイリオ" panose="020B0604030504040204" pitchFamily="50" charset="-128"/>
              </a:rPr>
              <a:t>マウスクリックのかわりにタクトスイッチを使ってみる</a:t>
            </a:r>
          </a:p>
          <a:p>
            <a:pPr lvl="1"/>
            <a:r>
              <a:rPr lang="ja-JP" altLang="en-US" sz="1200" dirty="0">
                <a:latin typeface="メイリオ" panose="020B0604030504040204" pitchFamily="50" charset="-128"/>
                <a:ea typeface="メイリオ" panose="020B0604030504040204" pitchFamily="50" charset="-128"/>
              </a:rPr>
              <a:t>部品と配線について</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スイッチは「プルアップ」回路で接続</a:t>
            </a:r>
          </a:p>
          <a:p>
            <a:pPr lvl="1"/>
            <a:r>
              <a:rPr lang="ja-JP" altLang="en-US" sz="1200" dirty="0">
                <a:latin typeface="メイリオ" panose="020B0604030504040204" pitchFamily="50" charset="-128"/>
                <a:ea typeface="メイリオ" panose="020B0604030504040204" pitchFamily="50" charset="-128"/>
              </a:rPr>
              <a:t>スイッチに反応するようにする </a:t>
            </a:r>
            <a:r>
              <a:rPr lang="en-US" altLang="ja-JP" sz="1200" dirty="0">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port.onchange</a:t>
            </a:r>
            <a:r>
              <a:rPr lang="en-US" altLang="ja-JP" sz="1200" dirty="0">
                <a:latin typeface="メイリオ" panose="020B0604030504040204" pitchFamily="50" charset="-128"/>
                <a:ea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8.</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LED </a:t>
            </a:r>
            <a:r>
              <a:rPr lang="ja-JP" altLang="en-US" sz="1200" dirty="0">
                <a:latin typeface="メイリオ" panose="020B0604030504040204" pitchFamily="50" charset="-128"/>
                <a:ea typeface="メイリオ" panose="020B0604030504040204" pitchFamily="50" charset="-128"/>
              </a:rPr>
              <a:t>のかわりに ギアモータ（ちびギアモータ）を動かしてみる</a:t>
            </a:r>
          </a:p>
          <a:p>
            <a:pPr lvl="1"/>
            <a:r>
              <a:rPr lang="ja-JP" altLang="en-US" sz="1200" dirty="0">
                <a:latin typeface="メイリオ" panose="020B0604030504040204" pitchFamily="50" charset="-128"/>
                <a:ea typeface="メイリオ" panose="020B0604030504040204" pitchFamily="50" charset="-128"/>
              </a:rPr>
              <a:t>部品と配線について</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コードは</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書き換えなくて良い</a:t>
            </a:r>
            <a:endParaRPr lang="en-US" altLang="ja-JP" sz="1200" dirty="0">
              <a:latin typeface="メイリオ" panose="020B0604030504040204" pitchFamily="50" charset="-128"/>
              <a:ea typeface="メイリオ" panose="020B0604030504040204" pitchFamily="50" charset="-128"/>
            </a:endParaRPr>
          </a:p>
          <a:p>
            <a:pPr lvl="1"/>
            <a:r>
              <a:rPr lang="en-US" altLang="ja-JP" sz="1200" dirty="0">
                <a:latin typeface="メイリオ" panose="020B0604030504040204" pitchFamily="50" charset="-128"/>
                <a:ea typeface="メイリオ" panose="020B0604030504040204" pitchFamily="50" charset="-128"/>
              </a:rPr>
              <a:t>MOSFET </a:t>
            </a:r>
            <a:r>
              <a:rPr lang="ja-JP" altLang="en-US" sz="1200" dirty="0">
                <a:latin typeface="メイリオ" panose="020B0604030504040204" pitchFamily="50" charset="-128"/>
                <a:ea typeface="メイリオ" panose="020B0604030504040204" pitchFamily="50" charset="-128"/>
              </a:rPr>
              <a:t>とは</a:t>
            </a: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9.</a:t>
            </a:r>
            <a:r>
              <a:rPr lang="ja-JP" altLang="en-US" sz="1200" dirty="0">
                <a:latin typeface="メイリオ" panose="020B0604030504040204" pitchFamily="50" charset="-128"/>
                <a:ea typeface="メイリオ" panose="020B0604030504040204" pitchFamily="50" charset="-128"/>
              </a:rPr>
              <a:t> ここまでのまとめ</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effectLst/>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10.</a:t>
            </a:r>
            <a:r>
              <a:rPr lang="ja-JP" altLang="en-US" sz="1200" dirty="0">
                <a:latin typeface="メイリオ" panose="020B0604030504040204" pitchFamily="50" charset="-128"/>
                <a:ea typeface="メイリオ" panose="020B0604030504040204" pitchFamily="50" charset="-128"/>
              </a:rPr>
              <a:t> 付録</a:t>
            </a:r>
            <a:endParaRPr lang="en-US" altLang="ja-JP" sz="1200" dirty="0">
              <a:latin typeface="メイリオ" panose="020B0604030504040204" pitchFamily="50" charset="-128"/>
              <a:ea typeface="メイリオ" panose="020B0604030504040204" pitchFamily="50" charset="-128"/>
            </a:endParaRPr>
          </a:p>
          <a:p>
            <a:pPr marL="442913"/>
            <a:r>
              <a:rPr lang="en-US" altLang="ja-JP" sz="1200" b="0" i="0" dirty="0">
                <a:effectLst/>
                <a:latin typeface="メイリオ" panose="020B0604030504040204" pitchFamily="50" charset="-128"/>
                <a:ea typeface="メイリオ" panose="020B0604030504040204" pitchFamily="50" charset="-128"/>
              </a:rPr>
              <a:t>Node.js</a:t>
            </a:r>
            <a:r>
              <a:rPr lang="ja-JP" altLang="en-US" sz="1200" b="0" i="0" dirty="0">
                <a:effectLst/>
                <a:latin typeface="メイリオ" panose="020B0604030504040204" pitchFamily="50" charset="-128"/>
                <a:ea typeface="メイリオ" panose="020B0604030504040204" pitchFamily="50" charset="-128"/>
              </a:rPr>
              <a:t>＋</a:t>
            </a:r>
            <a:r>
              <a:rPr lang="en-US" altLang="ja-JP" sz="1200" b="0" i="0" dirty="0">
                <a:effectLst/>
                <a:latin typeface="メイリオ" panose="020B0604030504040204" pitchFamily="50" charset="-128"/>
                <a:ea typeface="メイリオ" panose="020B0604030504040204" pitchFamily="50" charset="-128"/>
              </a:rPr>
              <a:t>NODE-RED</a:t>
            </a:r>
            <a:r>
              <a:rPr lang="ja-JP" altLang="en-US" sz="1200" b="0" i="0" dirty="0">
                <a:effectLst/>
                <a:latin typeface="メイリオ" panose="020B0604030504040204" pitchFamily="50" charset="-128"/>
                <a:ea typeface="メイリオ" panose="020B0604030504040204" pitchFamily="50" charset="-128"/>
              </a:rPr>
              <a:t>＋</a:t>
            </a:r>
            <a:r>
              <a:rPr lang="en-US" altLang="ja-JP" sz="1200" b="0" i="0" dirty="0" err="1">
                <a:effectLst/>
                <a:latin typeface="メイリオ" panose="020B0604030504040204" pitchFamily="50" charset="-128"/>
                <a:ea typeface="メイリオ" panose="020B0604030504040204" pitchFamily="50" charset="-128"/>
              </a:rPr>
              <a:t>Grovepi</a:t>
            </a:r>
            <a:r>
              <a:rPr lang="ja-JP" altLang="en-US" sz="1200" b="0" i="0" dirty="0">
                <a:effectLst/>
                <a:latin typeface="メイリオ" panose="020B0604030504040204" pitchFamily="50" charset="-128"/>
                <a:ea typeface="メイリオ" panose="020B0604030504040204" pitchFamily="50" charset="-128"/>
              </a:rPr>
              <a:t>を利用した開発について</a:t>
            </a:r>
            <a:endParaRPr lang="en-US" altLang="ja-JP" sz="1200" b="0" i="0" dirty="0">
              <a:effectLst/>
              <a:latin typeface="メイリオ" panose="020B0604030504040204" pitchFamily="50" charset="-128"/>
              <a:ea typeface="メイリオ" panose="020B0604030504040204" pitchFamily="50" charset="-128"/>
            </a:endParaRPr>
          </a:p>
          <a:p>
            <a:pPr marL="442913"/>
            <a:r>
              <a:rPr lang="ja-JP" altLang="en-US" sz="1200" b="0" i="0" dirty="0">
                <a:effectLst/>
                <a:latin typeface="メイリオ" panose="020B0604030504040204" pitchFamily="50" charset="-128"/>
                <a:ea typeface="メイリオ" panose="020B0604030504040204" pitchFamily="50" charset="-128"/>
              </a:rPr>
              <a:t>トラブルシューティング</a:t>
            </a:r>
            <a:endParaRPr lang="en-US" altLang="ja-JP" sz="1200" b="0" i="0" dirty="0">
              <a:effectLst/>
              <a:latin typeface="メイリオ" panose="020B0604030504040204" pitchFamily="50" charset="-128"/>
              <a:ea typeface="メイリオ" panose="020B0604030504040204" pitchFamily="50" charset="-128"/>
            </a:endParaRPr>
          </a:p>
          <a:p>
            <a:pPr marL="442913"/>
            <a:r>
              <a:rPr lang="ja-JP" altLang="en-US" sz="1200" dirty="0">
                <a:latin typeface="メイリオ" panose="020B0604030504040204" pitchFamily="50" charset="-128"/>
                <a:ea typeface="メイリオ" panose="020B0604030504040204" pitchFamily="50" charset="-128"/>
              </a:rPr>
              <a:t>用語集</a:t>
            </a:r>
            <a:endParaRPr lang="ja-JP" altLang="en-US" sz="1200" b="0" i="0" dirty="0">
              <a:effectLst/>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FCE9C00-E19C-466F-8A79-06E41A69A333}"/>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a:t>
            </a:fld>
            <a:endParaRPr kumimoji="1" lang="ja-JP" altLang="en-US" dirty="0">
              <a:solidFill>
                <a:schemeClr val="bg1">
                  <a:lumMod val="50000"/>
                </a:schemeClr>
              </a:solidFill>
            </a:endParaRPr>
          </a:p>
        </p:txBody>
      </p:sp>
      <p:pic>
        <p:nvPicPr>
          <p:cNvPr id="12" name="図 11">
            <a:extLst>
              <a:ext uri="{FF2B5EF4-FFF2-40B4-BE49-F238E27FC236}">
                <a16:creationId xmlns:a16="http://schemas.microsoft.com/office/drawing/2014/main" id="{73BF52DF-595B-428D-A6C1-5C278AB1C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Tree>
    <p:extLst>
      <p:ext uri="{BB962C8B-B14F-4D97-AF65-F5344CB8AC3E}">
        <p14:creationId xmlns:p14="http://schemas.microsoft.com/office/powerpoint/2010/main" val="121439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非同期処理について</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7E3E968-C494-4918-87AA-6948A0605C26}"/>
              </a:ext>
            </a:extLst>
          </p:cNvPr>
          <p:cNvSpPr/>
          <p:nvPr/>
        </p:nvSpPr>
        <p:spPr>
          <a:xfrm>
            <a:off x="650728" y="1390786"/>
            <a:ext cx="8145542" cy="2439129"/>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物理デバイス制御やネットワーク通信などを行う際には、応答待ち中にブラウザが停止しないよう非同期処理を使う必要があります。 本チュートリアルではこれを </a:t>
            </a:r>
            <a:r>
              <a:rPr lang="en-US" altLang="ja-JP" sz="1400" b="1" dirty="0">
                <a:latin typeface="メイリオ" panose="020B0604030504040204" pitchFamily="50" charset="-128"/>
                <a:ea typeface="メイリオ" panose="020B0604030504040204" pitchFamily="50" charset="-128"/>
              </a:rPr>
              <a:t>async</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関数 で記述しています。</a:t>
            </a:r>
          </a:p>
          <a:p>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必要に応じて「</a:t>
            </a:r>
            <a:r>
              <a:rPr lang="ja-JP" altLang="en-US" sz="1050" dirty="0">
                <a:latin typeface="メイリオ" panose="020B0604030504040204" pitchFamily="50" charset="-128"/>
                <a:ea typeface="メイリオ" panose="020B0604030504040204" pitchFamily="50" charset="-128"/>
                <a:hlinkClick r:id="rId3"/>
              </a:rPr>
              <a:t>非同期処理 </a:t>
            </a:r>
            <a:r>
              <a:rPr lang="en-US" altLang="ja-JP" sz="1050" dirty="0">
                <a:latin typeface="メイリオ" panose="020B0604030504040204" pitchFamily="50" charset="-128"/>
                <a:ea typeface="メイリオ" panose="020B0604030504040204" pitchFamily="50" charset="-128"/>
                <a:hlinkClick r:id="rId3"/>
              </a:rPr>
              <a:t>(async await </a:t>
            </a:r>
            <a:r>
              <a:rPr lang="ja-JP" altLang="en-US" sz="1050" dirty="0">
                <a:latin typeface="メイリオ" panose="020B0604030504040204" pitchFamily="50" charset="-128"/>
                <a:ea typeface="メイリオ" panose="020B0604030504040204" pitchFamily="50" charset="-128"/>
                <a:hlinkClick r:id="rId3"/>
              </a:rPr>
              <a:t>版</a:t>
            </a:r>
            <a:r>
              <a:rPr lang="en-US" altLang="ja-JP" sz="1050" dirty="0">
                <a:latin typeface="メイリオ" panose="020B0604030504040204" pitchFamily="50" charset="-128"/>
                <a:ea typeface="メイリオ" panose="020B0604030504040204" pitchFamily="50" charset="-128"/>
                <a:hlinkClick r:id="rId3"/>
              </a:rPr>
              <a:t>)</a:t>
            </a:r>
            <a:r>
              <a:rPr lang="ja-JP" altLang="en-US" sz="1050" dirty="0">
                <a:latin typeface="メイリオ" panose="020B0604030504040204" pitchFamily="50" charset="-128"/>
                <a:ea typeface="メイリオ" panose="020B0604030504040204" pitchFamily="50" charset="-128"/>
              </a:rPr>
              <a:t>」 も参照してください。</a:t>
            </a:r>
            <a:r>
              <a:rPr lang="en-US" altLang="ja-JP" sz="1050" dirty="0">
                <a:hlinkClick r:id="rId3"/>
              </a:rPr>
              <a:t>https://tutorial.chirimen.org/raspi3/appendix0</a:t>
            </a:r>
            <a:endParaRPr lang="ja-JP" altLang="en-US" sz="1050"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本チュートリアルでは次のルールでコードを書けば大丈夫です</a:t>
            </a:r>
            <a:r>
              <a:rPr lang="en-US" altLang="ja-JP" sz="1400" dirty="0">
                <a:latin typeface="メイリオ" panose="020B0604030504040204" pitchFamily="50" charset="-128"/>
                <a:ea typeface="メイリオ" panose="020B0604030504040204" pitchFamily="50" charset="-128"/>
              </a:rPr>
              <a:t>:</a:t>
            </a:r>
          </a:p>
          <a:p>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rPr>
              <a:t>非同期関数の呼び出し時には前に </a:t>
            </a:r>
            <a:r>
              <a:rPr lang="en-US" altLang="ja-JP" sz="1400" b="1" dirty="0">
                <a:latin typeface="メイリオ" panose="020B0604030504040204" pitchFamily="50" charset="-128"/>
                <a:ea typeface="メイリオ" panose="020B0604030504040204" pitchFamily="50" charset="-128"/>
              </a:rPr>
              <a:t>await </a:t>
            </a:r>
            <a:r>
              <a:rPr lang="ja-JP" altLang="en-US" sz="1400" b="1" dirty="0">
                <a:latin typeface="メイリオ" panose="020B0604030504040204" pitchFamily="50" charset="-128"/>
                <a:ea typeface="メイリオ" panose="020B0604030504040204" pitchFamily="50" charset="-128"/>
              </a:rPr>
              <a:t>を付けて呼び出す</a:t>
            </a:r>
          </a:p>
          <a:p>
            <a:r>
              <a:rPr lang="ja-JP" altLang="en-US" sz="1100" dirty="0">
                <a:latin typeface="メイリオ" panose="020B0604030504040204" pitchFamily="50" charset="-128"/>
                <a:ea typeface="メイリオ" panose="020B0604030504040204" pitchFamily="50" charset="-128"/>
              </a:rPr>
              <a:t>・非同期関数呼び出し前に </a:t>
            </a:r>
            <a:r>
              <a:rPr lang="en-US" altLang="ja-JP" sz="1100" dirty="0">
                <a:latin typeface="メイリオ" panose="020B0604030504040204" pitchFamily="50" charset="-128"/>
                <a:ea typeface="メイリオ" panose="020B0604030504040204" pitchFamily="50" charset="-128"/>
              </a:rPr>
              <a:t>await </a:t>
            </a:r>
            <a:r>
              <a:rPr lang="ja-JP" altLang="en-US" sz="1100" dirty="0">
                <a:latin typeface="メイリオ" panose="020B0604030504040204" pitchFamily="50" charset="-128"/>
                <a:ea typeface="メイリオ" panose="020B0604030504040204" pitchFamily="50" charset="-128"/>
              </a:rPr>
              <a:t>を付けるとその処理が終わってから次のコードが実行されます</a:t>
            </a:r>
          </a:p>
          <a:p>
            <a:r>
              <a:rPr lang="ja-JP" altLang="en-US" sz="1100" dirty="0">
                <a:latin typeface="メイリオ" panose="020B0604030504040204" pitchFamily="50" charset="-128"/>
                <a:ea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rPr>
              <a:t>GPIO </a:t>
            </a:r>
            <a:r>
              <a:rPr lang="ja-JP" altLang="en-US" sz="1100" dirty="0">
                <a:latin typeface="メイリオ" panose="020B0604030504040204" pitchFamily="50" charset="-128"/>
                <a:ea typeface="メイリオ" panose="020B0604030504040204" pitchFamily="50" charset="-128"/>
              </a:rPr>
              <a:t>や </a:t>
            </a:r>
            <a:r>
              <a:rPr lang="en-US" altLang="ja-JP" sz="1100" dirty="0">
                <a:latin typeface="メイリオ" panose="020B0604030504040204" pitchFamily="50" charset="-128"/>
                <a:ea typeface="メイリオ" panose="020B0604030504040204" pitchFamily="50" charset="-128"/>
              </a:rPr>
              <a:t>I2C </a:t>
            </a:r>
            <a:r>
              <a:rPr lang="ja-JP" altLang="en-US" sz="1100" dirty="0">
                <a:latin typeface="メイリオ" panose="020B0604030504040204" pitchFamily="50" charset="-128"/>
                <a:ea typeface="メイリオ" panose="020B0604030504040204" pitchFamily="50" charset="-128"/>
              </a:rPr>
              <a:t>の初期化、ポートの設定などは非同期関数なので </a:t>
            </a:r>
            <a:r>
              <a:rPr lang="en-US" altLang="ja-JP" sz="1100" dirty="0">
                <a:latin typeface="メイリオ" panose="020B0604030504040204" pitchFamily="50" charset="-128"/>
                <a:ea typeface="メイリオ" panose="020B0604030504040204" pitchFamily="50" charset="-128"/>
              </a:rPr>
              <a:t>await </a:t>
            </a:r>
            <a:r>
              <a:rPr lang="ja-JP" altLang="en-US" sz="1100" dirty="0">
                <a:latin typeface="メイリオ" panose="020B0604030504040204" pitchFamily="50" charset="-128"/>
                <a:ea typeface="メイリオ" panose="020B0604030504040204" pitchFamily="50" charset="-128"/>
              </a:rPr>
              <a:t>キーワードを付けて呼び出します</a:t>
            </a:r>
            <a:endParaRPr lang="en-US" altLang="ja-JP" sz="1100" dirty="0">
              <a:latin typeface="メイリオ" panose="020B0604030504040204" pitchFamily="50" charset="-128"/>
              <a:ea typeface="メイリオ" panose="020B0604030504040204" pitchFamily="50" charset="-128"/>
            </a:endParaRPr>
          </a:p>
          <a:p>
            <a:endParaRPr lang="ja-JP" altLang="en-US" sz="11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2</a:t>
            </a:r>
            <a:r>
              <a:rPr lang="ja-JP" altLang="en-US" sz="1400" dirty="0">
                <a:latin typeface="メイリオ" panose="020B0604030504040204" pitchFamily="50" charset="-128"/>
                <a:ea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rPr>
              <a:t>非同期処理を含む関数は前に </a:t>
            </a:r>
            <a:r>
              <a:rPr lang="en-US" altLang="ja-JP" sz="1400" b="1" dirty="0">
                <a:latin typeface="メイリオ" panose="020B0604030504040204" pitchFamily="50" charset="-128"/>
                <a:ea typeface="メイリオ" panose="020B0604030504040204" pitchFamily="50" charset="-128"/>
              </a:rPr>
              <a:t>async </a:t>
            </a:r>
            <a:r>
              <a:rPr lang="ja-JP" altLang="en-US" sz="1400" b="1" dirty="0">
                <a:latin typeface="メイリオ" panose="020B0604030504040204" pitchFamily="50" charset="-128"/>
                <a:ea typeface="メイリオ" panose="020B0604030504040204" pitchFamily="50" charset="-128"/>
              </a:rPr>
              <a:t>を付けて非同期関数として定義する</a:t>
            </a:r>
          </a:p>
          <a:p>
            <a:r>
              <a:rPr lang="ja-JP" altLang="en-US" sz="1100" dirty="0">
                <a:latin typeface="メイリオ" panose="020B0604030504040204" pitchFamily="50" charset="-128"/>
                <a:ea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rPr>
              <a:t>async function </a:t>
            </a:r>
            <a:r>
              <a:rPr lang="ja-JP" altLang="en-US" sz="1100" dirty="0">
                <a:latin typeface="メイリオ" panose="020B0604030504040204" pitchFamily="50" charset="-128"/>
                <a:ea typeface="メイリオ" panose="020B0604030504040204" pitchFamily="50" charset="-128"/>
              </a:rPr>
              <a:t>関数名</a:t>
            </a:r>
            <a:r>
              <a:rPr lang="en-US" altLang="ja-JP" sz="1100" dirty="0">
                <a:latin typeface="メイリオ" panose="020B0604030504040204" pitchFamily="50" charset="-128"/>
                <a:ea typeface="メイリオ" panose="020B0604030504040204" pitchFamily="50" charset="-128"/>
              </a:rPr>
              <a:t>() { ... } </a:t>
            </a:r>
            <a:r>
              <a:rPr lang="ja-JP" altLang="en-US" sz="1100" dirty="0">
                <a:latin typeface="メイリオ" panose="020B0604030504040204" pitchFamily="50" charset="-128"/>
                <a:ea typeface="メイリオ" panose="020B0604030504040204" pitchFamily="50" charset="-128"/>
              </a:rPr>
              <a:t>のように頭に </a:t>
            </a:r>
            <a:r>
              <a:rPr lang="en-US" altLang="ja-JP" sz="1100" dirty="0">
                <a:latin typeface="メイリオ" panose="020B0604030504040204" pitchFamily="50" charset="-128"/>
                <a:ea typeface="メイリオ" panose="020B0604030504040204" pitchFamily="50" charset="-128"/>
              </a:rPr>
              <a:t>async </a:t>
            </a:r>
            <a:r>
              <a:rPr lang="ja-JP" altLang="en-US" sz="1100" dirty="0">
                <a:latin typeface="メイリオ" panose="020B0604030504040204" pitchFamily="50" charset="-128"/>
                <a:ea typeface="メイリオ" panose="020B0604030504040204" pitchFamily="50" charset="-128"/>
              </a:rPr>
              <a:t>を付けると非同期関数となります</a:t>
            </a:r>
          </a:p>
        </p:txBody>
      </p:sp>
      <p:sp>
        <p:nvSpPr>
          <p:cNvPr id="13" name="テキスト ボックス 12">
            <a:extLst>
              <a:ext uri="{FF2B5EF4-FFF2-40B4-BE49-F238E27FC236}">
                <a16:creationId xmlns:a16="http://schemas.microsoft.com/office/drawing/2014/main" id="{3BA83390-19E4-4151-B3CB-68466A5F9E04}"/>
              </a:ext>
            </a:extLst>
          </p:cNvPr>
          <p:cNvSpPr txBox="1"/>
          <p:nvPr/>
        </p:nvSpPr>
        <p:spPr>
          <a:xfrm>
            <a:off x="347730" y="4018693"/>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rPr>
              <a:t>GPIO </a:t>
            </a:r>
            <a:r>
              <a:rPr lang="ja-JP" altLang="en-US" u="sng" dirty="0">
                <a:latin typeface="メイリオ" panose="020B0604030504040204" pitchFamily="50" charset="-128"/>
                <a:ea typeface="メイリオ" panose="020B0604030504040204" pitchFamily="50" charset="-128"/>
              </a:rPr>
              <a:t>とは</a:t>
            </a:r>
          </a:p>
        </p:txBody>
      </p:sp>
      <p:sp>
        <p:nvSpPr>
          <p:cNvPr id="14" name="正方形/長方形 13">
            <a:extLst>
              <a:ext uri="{FF2B5EF4-FFF2-40B4-BE49-F238E27FC236}">
                <a16:creationId xmlns:a16="http://schemas.microsoft.com/office/drawing/2014/main" id="{17017087-8015-4372-9B7D-A9E0D121F80B}"/>
              </a:ext>
            </a:extLst>
          </p:cNvPr>
          <p:cNvSpPr/>
          <p:nvPr/>
        </p:nvSpPr>
        <p:spPr>
          <a:xfrm>
            <a:off x="650728" y="4478302"/>
            <a:ext cx="6945027" cy="2215991"/>
          </a:xfrm>
          <a:prstGeom prst="rect">
            <a:avLst/>
          </a:prstGeom>
        </p:spPr>
        <p:txBody>
          <a:bodyPr wrap="square">
            <a:spAutoFit/>
          </a:bodyPr>
          <a:lstStyle/>
          <a:p>
            <a:r>
              <a:rPr lang="en-US" altLang="ja-JP" sz="1400" b="1" dirty="0">
                <a:latin typeface="メイリオ" panose="020B0604030504040204" pitchFamily="50" charset="-128"/>
                <a:ea typeface="メイリオ" panose="020B0604030504040204" pitchFamily="50" charset="-128"/>
              </a:rPr>
              <a:t>GPIO</a:t>
            </a:r>
            <a:r>
              <a:rPr lang="ja-JP" altLang="en-US" sz="1400" dirty="0">
                <a:latin typeface="メイリオ" panose="020B0604030504040204" pitchFamily="50" charset="-128"/>
                <a:ea typeface="メイリオ" panose="020B0604030504040204" pitchFamily="50" charset="-128"/>
              </a:rPr>
              <a:t>は、「</a:t>
            </a:r>
            <a:r>
              <a:rPr lang="en-US" altLang="ja-JP" sz="1400" b="1" dirty="0">
                <a:latin typeface="メイリオ" panose="020B0604030504040204" pitchFamily="50" charset="-128"/>
                <a:ea typeface="メイリオ" panose="020B0604030504040204" pitchFamily="50" charset="-128"/>
              </a:rPr>
              <a:t>General-purpose input/output</a:t>
            </a:r>
            <a:r>
              <a:rPr lang="ja-JP" altLang="en-US" sz="1400" dirty="0">
                <a:latin typeface="メイリオ" panose="020B0604030504040204" pitchFamily="50" charset="-128"/>
                <a:ea typeface="メイリオ" panose="020B0604030504040204" pitchFamily="50" charset="-128"/>
              </a:rPr>
              <a:t>」の略で汎用的な入出力インタフェースのことです。</a:t>
            </a:r>
          </a:p>
          <a:p>
            <a:endParaRPr lang="ja-JP" altLang="en-US"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Raspi3 </a:t>
            </a:r>
            <a:r>
              <a:rPr lang="ja-JP" altLang="en-US" sz="1400" dirty="0">
                <a:latin typeface="メイリオ" panose="020B0604030504040204" pitchFamily="50" charset="-128"/>
                <a:ea typeface="メイリオ" panose="020B0604030504040204" pitchFamily="50" charset="-128"/>
              </a:rPr>
              <a:t>に実装されている </a:t>
            </a:r>
            <a:r>
              <a:rPr lang="en-US" altLang="ja-JP" sz="1400" dirty="0">
                <a:latin typeface="メイリオ" panose="020B0604030504040204" pitchFamily="50" charset="-128"/>
                <a:ea typeface="メイリオ" panose="020B0604030504040204" pitchFamily="50" charset="-128"/>
              </a:rPr>
              <a:t>40 </a:t>
            </a:r>
            <a:r>
              <a:rPr lang="ja-JP" altLang="en-US" sz="1400" dirty="0">
                <a:latin typeface="メイリオ" panose="020B0604030504040204" pitchFamily="50" charset="-128"/>
                <a:ea typeface="メイリオ" panose="020B0604030504040204" pitchFamily="50" charset="-128"/>
              </a:rPr>
              <a:t>本のピンヘッダから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を利用することができます。（</a:t>
            </a:r>
            <a:r>
              <a:rPr lang="en-US" altLang="ja-JP" sz="1400" dirty="0">
                <a:latin typeface="メイリオ" panose="020B0604030504040204" pitchFamily="50" charset="-128"/>
                <a:ea typeface="メイリオ" panose="020B0604030504040204" pitchFamily="50" charset="-128"/>
              </a:rPr>
              <a:t>40 </a:t>
            </a:r>
            <a:r>
              <a:rPr lang="ja-JP" altLang="en-US" sz="1400" dirty="0">
                <a:latin typeface="メイリオ" panose="020B0604030504040204" pitchFamily="50" charset="-128"/>
                <a:ea typeface="メイリオ" panose="020B0604030504040204" pitchFamily="50" charset="-128"/>
              </a:rPr>
              <a:t>本全てのピンが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として利用できるわけではありません）</a:t>
            </a:r>
          </a:p>
          <a:p>
            <a:endParaRPr lang="ja-JP" altLang="en-US"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では </a:t>
            </a:r>
            <a:r>
              <a:rPr lang="en-US" altLang="ja-JP" sz="1400" dirty="0">
                <a:latin typeface="メイリオ" panose="020B0604030504040204" pitchFamily="50" charset="-128"/>
                <a:ea typeface="メイリオ" panose="020B0604030504040204" pitchFamily="50" charset="-128"/>
              </a:rPr>
              <a:t>Raspi3 </a:t>
            </a:r>
            <a:r>
              <a:rPr lang="ja-JP" altLang="en-US" sz="1400" dirty="0">
                <a:latin typeface="メイリオ" panose="020B0604030504040204" pitchFamily="50" charset="-128"/>
                <a:ea typeface="メイリオ" panose="020B0604030504040204" pitchFamily="50" charset="-128"/>
              </a:rPr>
              <a:t>が提供する </a:t>
            </a:r>
            <a:r>
              <a:rPr lang="en-US" altLang="ja-JP" sz="1400" dirty="0">
                <a:latin typeface="メイリオ" panose="020B0604030504040204" pitchFamily="50" charset="-128"/>
                <a:ea typeface="メイリオ" panose="020B0604030504040204" pitchFamily="50" charset="-128"/>
              </a:rPr>
              <a:t>40 </a:t>
            </a:r>
            <a:r>
              <a:rPr lang="ja-JP" altLang="en-US" sz="1400" dirty="0">
                <a:latin typeface="メイリオ" panose="020B0604030504040204" pitchFamily="50" charset="-128"/>
                <a:ea typeface="メイリオ" panose="020B0604030504040204" pitchFamily="50" charset="-128"/>
              </a:rPr>
              <a:t>本のピンヘッダのうち、下記緑色のピン</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合計 </a:t>
            </a:r>
            <a:r>
              <a:rPr lang="en-US" altLang="ja-JP" sz="1400" dirty="0">
                <a:latin typeface="メイリオ" panose="020B0604030504040204" pitchFamily="50" charset="-128"/>
                <a:ea typeface="メイリオ" panose="020B0604030504040204" pitchFamily="50" charset="-128"/>
              </a:rPr>
              <a:t>17 </a:t>
            </a:r>
            <a:r>
              <a:rPr lang="ja-JP" altLang="en-US" sz="1400" dirty="0">
                <a:latin typeface="メイリオ" panose="020B0604030504040204" pitchFamily="50" charset="-128"/>
                <a:ea typeface="メイリオ" panose="020B0604030504040204" pitchFamily="50" charset="-128"/>
              </a:rPr>
              <a:t>本</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 </a:t>
            </a:r>
            <a:r>
              <a:rPr lang="en-US" altLang="ja-JP" sz="1400" dirty="0">
                <a:latin typeface="メイリオ" panose="020B0604030504040204" pitchFamily="50" charset="-128"/>
                <a:ea typeface="メイリオ" panose="020B0604030504040204" pitchFamily="50" charset="-128"/>
              </a:rPr>
              <a:t>Web </a:t>
            </a:r>
            <a:r>
              <a:rPr lang="ja-JP" altLang="en-US" sz="1400" dirty="0">
                <a:latin typeface="メイリオ" panose="020B0604030504040204" pitchFamily="50" charset="-128"/>
                <a:ea typeface="メイリオ" panose="020B0604030504040204" pitchFamily="50" charset="-128"/>
              </a:rPr>
              <a:t>アプリから利用可能な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として設定しています。</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050" dirty="0">
                <a:hlinkClick r:id="rId4"/>
              </a:rPr>
              <a:t>参考情報（</a:t>
            </a:r>
            <a:r>
              <a:rPr lang="en-US" altLang="ja-JP" sz="1050" dirty="0">
                <a:hlinkClick r:id="rId4"/>
              </a:rPr>
              <a:t>https://tool-lab.com/make/raspberrypi-startup-22/</a:t>
            </a:r>
            <a:r>
              <a:rPr lang="ja-JP" altLang="en-US" sz="1050" dirty="0"/>
              <a:t>）</a:t>
            </a:r>
            <a:endParaRPr lang="ja-JP" altLang="en-US" sz="105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46F21BBE-7164-4236-A20F-44026356A48A}"/>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19</a:t>
            </a:fld>
            <a:endParaRPr kumimoji="1" lang="ja-JP" altLang="en-US" dirty="0">
              <a:solidFill>
                <a:schemeClr val="bg1">
                  <a:lumMod val="50000"/>
                </a:schemeClr>
              </a:solidFill>
            </a:endParaRPr>
          </a:p>
        </p:txBody>
      </p:sp>
      <p:grpSp>
        <p:nvGrpSpPr>
          <p:cNvPr id="15" name="グループ化 14">
            <a:extLst>
              <a:ext uri="{FF2B5EF4-FFF2-40B4-BE49-F238E27FC236}">
                <a16:creationId xmlns:a16="http://schemas.microsoft.com/office/drawing/2014/main" id="{57C0FBC4-2841-4A4D-8378-4DBB747BDEDC}"/>
              </a:ext>
            </a:extLst>
          </p:cNvPr>
          <p:cNvGrpSpPr/>
          <p:nvPr/>
        </p:nvGrpSpPr>
        <p:grpSpPr>
          <a:xfrm>
            <a:off x="7863924" y="3359979"/>
            <a:ext cx="932346" cy="3123209"/>
            <a:chOff x="760972" y="857747"/>
            <a:chExt cx="1706052" cy="5715000"/>
          </a:xfrm>
        </p:grpSpPr>
        <p:pic>
          <p:nvPicPr>
            <p:cNvPr id="16" name="Picture 2" descr="Raspi3 PINéç½®å³">
              <a:extLst>
                <a:ext uri="{FF2B5EF4-FFF2-40B4-BE49-F238E27FC236}">
                  <a16:creationId xmlns:a16="http://schemas.microsoft.com/office/drawing/2014/main" id="{3461C131-F508-4D6B-A37A-E7FC35C8D1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73" y="857747"/>
              <a:ext cx="1695450" cy="5715000"/>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C4DFF3FA-59C7-4DDF-BE00-1072F6449E2E}"/>
                </a:ext>
              </a:extLst>
            </p:cNvPr>
            <p:cNvSpPr/>
            <p:nvPr/>
          </p:nvSpPr>
          <p:spPr>
            <a:xfrm>
              <a:off x="766272" y="4818490"/>
              <a:ext cx="456787" cy="145508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521C5883-47D1-47BC-AD24-2F72B60011AC}"/>
                </a:ext>
              </a:extLst>
            </p:cNvPr>
            <p:cNvSpPr/>
            <p:nvPr/>
          </p:nvSpPr>
          <p:spPr>
            <a:xfrm>
              <a:off x="2010237" y="5706386"/>
              <a:ext cx="456787" cy="86636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B9B82007-382C-40FB-92AB-AB3DF191546B}"/>
                </a:ext>
              </a:extLst>
            </p:cNvPr>
            <p:cNvSpPr/>
            <p:nvPr/>
          </p:nvSpPr>
          <p:spPr>
            <a:xfrm>
              <a:off x="766271" y="2292896"/>
              <a:ext cx="456787" cy="86636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5A20F84E-5C4F-46EA-B1F6-A534D7747BAF}"/>
                </a:ext>
              </a:extLst>
            </p:cNvPr>
            <p:cNvSpPr/>
            <p:nvPr/>
          </p:nvSpPr>
          <p:spPr>
            <a:xfrm>
              <a:off x="2010237" y="2819009"/>
              <a:ext cx="456787" cy="58477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0373EDBE-1BA2-4E7E-B1CE-94C772D9AA5C}"/>
                </a:ext>
              </a:extLst>
            </p:cNvPr>
            <p:cNvSpPr/>
            <p:nvPr/>
          </p:nvSpPr>
          <p:spPr>
            <a:xfrm>
              <a:off x="2010237" y="2292896"/>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C23FBFD-1C30-4CB8-90B5-CD53A79F655E}"/>
                </a:ext>
              </a:extLst>
            </p:cNvPr>
            <p:cNvSpPr/>
            <p:nvPr/>
          </p:nvSpPr>
          <p:spPr>
            <a:xfrm>
              <a:off x="760972" y="1699354"/>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156C1C06-3695-44D7-9E29-4456AC30EAC0}"/>
                </a:ext>
              </a:extLst>
            </p:cNvPr>
            <p:cNvSpPr/>
            <p:nvPr/>
          </p:nvSpPr>
          <p:spPr>
            <a:xfrm>
              <a:off x="2007586" y="3715247"/>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4539BE7-79A2-4F17-BCED-D33273D24A0B}"/>
                </a:ext>
              </a:extLst>
            </p:cNvPr>
            <p:cNvSpPr/>
            <p:nvPr/>
          </p:nvSpPr>
          <p:spPr>
            <a:xfrm>
              <a:off x="2007586" y="5137598"/>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333929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u="sng" dirty="0" err="1">
                <a:latin typeface="メイリオ" panose="020B0604030504040204" pitchFamily="50" charset="-128"/>
                <a:ea typeface="メイリオ" panose="020B0604030504040204" pitchFamily="50" charset="-128"/>
              </a:rPr>
              <a:t>GPIOPort</a:t>
            </a:r>
            <a:r>
              <a:rPr lang="en-US" altLang="ja-JP" u="sng" dirty="0">
                <a:latin typeface="メイリオ" panose="020B0604030504040204" pitchFamily="50" charset="-128"/>
                <a:ea typeface="メイリオ" panose="020B0604030504040204" pitchFamily="50" charset="-128"/>
              </a:rPr>
              <a:t> </a:t>
            </a:r>
            <a:r>
              <a:rPr lang="ja-JP" altLang="en-US" u="sng" dirty="0">
                <a:latin typeface="メイリオ" panose="020B0604030504040204" pitchFamily="50" charset="-128"/>
                <a:ea typeface="メイリオ" panose="020B0604030504040204" pitchFamily="50" charset="-128"/>
              </a:rPr>
              <a:t>の処理まとめ</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2053" name="Picture 5" descr="シーケンス">
            <a:extLst>
              <a:ext uri="{FF2B5EF4-FFF2-40B4-BE49-F238E27FC236}">
                <a16:creationId xmlns:a16="http://schemas.microsoft.com/office/drawing/2014/main" id="{2451EAB0-624C-449D-B3CB-3BE8213BC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446" y="1280701"/>
            <a:ext cx="7086626" cy="5006158"/>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D9B81E2A-7BF6-4C75-BC81-10B4A5FF5934}"/>
              </a:ext>
            </a:extLst>
          </p:cNvPr>
          <p:cNvSpPr/>
          <p:nvPr/>
        </p:nvSpPr>
        <p:spPr>
          <a:xfrm>
            <a:off x="347730" y="6231365"/>
            <a:ext cx="8448538" cy="523220"/>
          </a:xfrm>
          <a:prstGeom prst="rect">
            <a:avLst/>
          </a:prstGeom>
        </p:spPr>
        <p:txBody>
          <a:bodyPr wrap="square">
            <a:spAutoFit/>
          </a:bodyPr>
          <a:lstStyle/>
          <a:p>
            <a:r>
              <a:rPr lang="en-US" altLang="ja-JP" sz="1400" dirty="0">
                <a:solidFill>
                  <a:srgbClr val="353C48"/>
                </a:solidFill>
                <a:latin typeface="メイリオ" panose="020B0604030504040204" pitchFamily="50" charset="-128"/>
                <a:ea typeface="メイリオ" panose="020B0604030504040204" pitchFamily="50" charset="-128"/>
              </a:rPr>
              <a:t>JS Bin </a:t>
            </a:r>
            <a:r>
              <a:rPr lang="ja-JP" altLang="en-US" sz="1400" dirty="0">
                <a:solidFill>
                  <a:srgbClr val="353C48"/>
                </a:solidFill>
                <a:latin typeface="メイリオ" panose="020B0604030504040204" pitchFamily="50" charset="-128"/>
                <a:ea typeface="メイリオ" panose="020B0604030504040204" pitchFamily="50" charset="-128"/>
              </a:rPr>
              <a:t>の </a:t>
            </a:r>
            <a:r>
              <a:rPr lang="en-US" altLang="ja-JP" sz="1400" dirty="0">
                <a:solidFill>
                  <a:srgbClr val="353C48"/>
                </a:solidFill>
                <a:latin typeface="メイリオ" panose="020B0604030504040204" pitchFamily="50" charset="-128"/>
                <a:ea typeface="メイリオ" panose="020B0604030504040204" pitchFamily="50" charset="-128"/>
              </a:rPr>
              <a:t>JavaScript </a:t>
            </a:r>
            <a:r>
              <a:rPr lang="ja-JP" altLang="en-US" sz="1400" dirty="0">
                <a:solidFill>
                  <a:srgbClr val="353C48"/>
                </a:solidFill>
                <a:latin typeface="メイリオ" panose="020B0604030504040204" pitchFamily="50" charset="-128"/>
                <a:ea typeface="メイリオ" panose="020B0604030504040204" pitchFamily="50" charset="-128"/>
              </a:rPr>
              <a:t>のペイン </a:t>
            </a:r>
            <a:r>
              <a:rPr lang="en-US" altLang="ja-JP" sz="1400" dirty="0">
                <a:solidFill>
                  <a:srgbClr val="353C48"/>
                </a:solidFill>
                <a:latin typeface="メイリオ" panose="020B0604030504040204" pitchFamily="50" charset="-128"/>
                <a:ea typeface="メイリオ" panose="020B0604030504040204" pitchFamily="50" charset="-128"/>
              </a:rPr>
              <a:t>(</a:t>
            </a:r>
            <a:r>
              <a:rPr lang="ja-JP" altLang="en-US" sz="1400" dirty="0">
                <a:solidFill>
                  <a:srgbClr val="353C48"/>
                </a:solidFill>
                <a:latin typeface="メイリオ" panose="020B0604030504040204" pitchFamily="50" charset="-128"/>
                <a:ea typeface="メイリオ" panose="020B0604030504040204" pitchFamily="50" charset="-128"/>
              </a:rPr>
              <a:t>コードが表示されているところ</a:t>
            </a:r>
            <a:r>
              <a:rPr lang="en-US" altLang="ja-JP" sz="1400" dirty="0">
                <a:solidFill>
                  <a:srgbClr val="353C48"/>
                </a:solidFill>
                <a:latin typeface="メイリオ" panose="020B0604030504040204" pitchFamily="50" charset="-128"/>
                <a:ea typeface="メイリオ" panose="020B0604030504040204" pitchFamily="50" charset="-128"/>
              </a:rPr>
              <a:t>) </a:t>
            </a:r>
            <a:r>
              <a:rPr lang="ja-JP" altLang="en-US" sz="1400" dirty="0">
                <a:solidFill>
                  <a:srgbClr val="353C48"/>
                </a:solidFill>
                <a:latin typeface="メイリオ" panose="020B0604030504040204" pitchFamily="50" charset="-128"/>
                <a:ea typeface="メイリオ" panose="020B0604030504040204" pitchFamily="50" charset="-128"/>
              </a:rPr>
              <a:t>をクリックするとカーソルが表示されコード修正も可能です。 試しにいろいろ変えてみましょう。</a:t>
            </a:r>
            <a:endParaRPr lang="ja-JP" altLang="en-US" sz="1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B3A7669-9CE4-44CE-9701-15D186E7F61F}"/>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20</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69202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ここまでのまとめ</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390786"/>
            <a:ext cx="8448540" cy="1815882"/>
          </a:xfrm>
          <a:prstGeom prst="rect">
            <a:avLst/>
          </a:prstGeom>
        </p:spPr>
        <p:txBody>
          <a:bodyPr wrap="square">
            <a:spAutoFit/>
          </a:bodyPr>
          <a:lstStyle/>
          <a:p>
            <a:r>
              <a:rPr lang="ja-JP" altLang="en-US" sz="1400" dirty="0">
                <a:solidFill>
                  <a:srgbClr val="353C48"/>
                </a:solidFill>
                <a:latin typeface="メイリオ" panose="020B0604030504040204" pitchFamily="50" charset="-128"/>
                <a:ea typeface="メイリオ" panose="020B0604030504040204" pitchFamily="50" charset="-128"/>
              </a:rPr>
              <a:t>このチュートリアルでは、下記を実践してみました。</a:t>
            </a:r>
          </a:p>
          <a:p>
            <a:pPr marL="355600" indent="-177800">
              <a:buFont typeface="Arial" panose="020B0604020202020204" pitchFamily="34" charset="0"/>
              <a:buChar char="•"/>
            </a:pPr>
            <a:r>
              <a:rPr lang="en-US" altLang="ja-JP" sz="1400" dirty="0">
                <a:solidFill>
                  <a:srgbClr val="353C48"/>
                </a:solidFill>
                <a:latin typeface="メイリオ" panose="020B0604030504040204" pitchFamily="50" charset="-128"/>
                <a:ea typeface="メイリオ" panose="020B0604030504040204" pitchFamily="50" charset="-128"/>
              </a:rPr>
              <a:t>CHIRIMEN for Raspberry Pi 3 </a:t>
            </a:r>
            <a:r>
              <a:rPr lang="ja-JP" altLang="en-US" sz="1400" dirty="0">
                <a:solidFill>
                  <a:srgbClr val="353C48"/>
                </a:solidFill>
                <a:latin typeface="メイリオ" panose="020B0604030504040204" pitchFamily="50" charset="-128"/>
                <a:ea typeface="メイリオ" panose="020B0604030504040204" pitchFamily="50" charset="-128"/>
              </a:rPr>
              <a:t>の起動</a:t>
            </a:r>
          </a:p>
          <a:p>
            <a:pPr marL="355600" indent="-177800">
              <a:buFont typeface="Arial" panose="020B0604020202020204" pitchFamily="34" charset="0"/>
              <a:buChar char="•"/>
            </a:pPr>
            <a:r>
              <a:rPr lang="en-US" altLang="ja-JP" sz="1400" dirty="0">
                <a:solidFill>
                  <a:srgbClr val="353C48"/>
                </a:solidFill>
                <a:latin typeface="メイリオ" panose="020B0604030504040204" pitchFamily="50" charset="-128"/>
                <a:ea typeface="メイリオ" panose="020B0604030504040204" pitchFamily="50" charset="-128"/>
              </a:rPr>
              <a:t>L </a:t>
            </a:r>
            <a:r>
              <a:rPr lang="ja-JP" altLang="en-US" sz="1400" dirty="0">
                <a:solidFill>
                  <a:srgbClr val="353C48"/>
                </a:solidFill>
                <a:latin typeface="メイリオ" panose="020B0604030504040204" pitchFamily="50" charset="-128"/>
                <a:ea typeface="メイリオ" panose="020B0604030504040204" pitchFamily="50" charset="-128"/>
              </a:rPr>
              <a:t>チカのサンプルを動かしてみた</a:t>
            </a:r>
          </a:p>
          <a:p>
            <a:pPr marL="355600" indent="-177800">
              <a:buFont typeface="Arial" panose="020B0604020202020204" pitchFamily="34" charset="0"/>
              <a:buChar char="•"/>
            </a:pPr>
            <a:r>
              <a:rPr lang="en-US" altLang="ja-JP" sz="1400" dirty="0">
                <a:solidFill>
                  <a:srgbClr val="353C48"/>
                </a:solidFill>
                <a:latin typeface="メイリオ" panose="020B0604030504040204" pitchFamily="50" charset="-128"/>
                <a:ea typeface="メイリオ" panose="020B0604030504040204" pitchFamily="50" charset="-128"/>
              </a:rPr>
              <a:t>JS Bin </a:t>
            </a:r>
            <a:r>
              <a:rPr lang="ja-JP" altLang="en-US" sz="1400" dirty="0">
                <a:solidFill>
                  <a:srgbClr val="353C48"/>
                </a:solidFill>
                <a:latin typeface="メイリオ" panose="020B0604030504040204" pitchFamily="50" charset="-128"/>
                <a:ea typeface="メイリオ" panose="020B0604030504040204" pitchFamily="50" charset="-128"/>
              </a:rPr>
              <a:t>で </a:t>
            </a:r>
            <a:r>
              <a:rPr lang="en-US" altLang="ja-JP" sz="1400" dirty="0">
                <a:solidFill>
                  <a:srgbClr val="353C48"/>
                </a:solidFill>
                <a:latin typeface="メイリオ" panose="020B0604030504040204" pitchFamily="50" charset="-128"/>
                <a:ea typeface="メイリオ" panose="020B0604030504040204" pitchFamily="50" charset="-128"/>
              </a:rPr>
              <a:t>L </a:t>
            </a:r>
            <a:r>
              <a:rPr lang="ja-JP" altLang="en-US" sz="1400" dirty="0">
                <a:solidFill>
                  <a:srgbClr val="353C48"/>
                </a:solidFill>
                <a:latin typeface="メイリオ" panose="020B0604030504040204" pitchFamily="50" charset="-128"/>
                <a:ea typeface="メイリオ" panose="020B0604030504040204" pitchFamily="50" charset="-128"/>
              </a:rPr>
              <a:t>チカのコードを変更してみた</a:t>
            </a:r>
            <a:endParaRPr lang="en-US" altLang="ja-JP" sz="1400" dirty="0">
              <a:solidFill>
                <a:srgbClr val="353C48"/>
              </a:solidFill>
              <a:latin typeface="メイリオ" panose="020B0604030504040204" pitchFamily="50" charset="-128"/>
              <a:ea typeface="メイリオ" panose="020B0604030504040204" pitchFamily="50" charset="-128"/>
            </a:endParaRPr>
          </a:p>
          <a:p>
            <a:pPr marL="355600" indent="-177800">
              <a:buFont typeface="Arial" panose="020B0604020202020204" pitchFamily="34" charset="0"/>
              <a:buChar char="•"/>
            </a:pPr>
            <a:endParaRPr lang="ja-JP" altLang="en-US" sz="1400" dirty="0">
              <a:solidFill>
                <a:srgbClr val="353C48"/>
              </a:solidFill>
              <a:latin typeface="メイリオ" panose="020B0604030504040204" pitchFamily="50" charset="-128"/>
              <a:ea typeface="メイリオ" panose="020B0604030504040204" pitchFamily="50" charset="-128"/>
            </a:endParaRPr>
          </a:p>
          <a:p>
            <a:r>
              <a:rPr lang="ja-JP" altLang="en-US" sz="1400" dirty="0">
                <a:solidFill>
                  <a:srgbClr val="353C48"/>
                </a:solidFill>
                <a:latin typeface="メイリオ" panose="020B0604030504040204" pitchFamily="50" charset="-128"/>
                <a:ea typeface="メイリオ" panose="020B0604030504040204" pitchFamily="50" charset="-128"/>
              </a:rPr>
              <a:t>このチュートリアルで書いたコードは以下のページで参照できます</a:t>
            </a:r>
            <a:r>
              <a:rPr lang="en-US" altLang="ja-JP" sz="1400" dirty="0">
                <a:solidFill>
                  <a:srgbClr val="353C48"/>
                </a:solidFill>
                <a:latin typeface="メイリオ" panose="020B0604030504040204" pitchFamily="50" charset="-128"/>
                <a:ea typeface="メイリオ" panose="020B0604030504040204" pitchFamily="50" charset="-128"/>
              </a:rPr>
              <a:t>:</a:t>
            </a:r>
          </a:p>
          <a:p>
            <a:pPr marL="355600" indent="-177800">
              <a:buFont typeface="Arial" panose="020B0604020202020204" pitchFamily="34" charset="0"/>
              <a:buChar char="•"/>
            </a:pPr>
            <a:r>
              <a:rPr lang="en-US" altLang="ja-JP" sz="1400" dirty="0">
                <a:solidFill>
                  <a:srgbClr val="1E6BB8"/>
                </a:solidFill>
                <a:latin typeface="メイリオ" panose="020B0604030504040204" pitchFamily="50" charset="-128"/>
                <a:ea typeface="メイリオ" panose="020B0604030504040204" pitchFamily="50" charset="-128"/>
                <a:hlinkClick r:id="rId3"/>
              </a:rPr>
              <a:t>GitHub </a:t>
            </a:r>
            <a:r>
              <a:rPr lang="ja-JP" altLang="en-US" sz="1400" dirty="0">
                <a:solidFill>
                  <a:srgbClr val="1E6BB8"/>
                </a:solidFill>
                <a:latin typeface="メイリオ" panose="020B0604030504040204" pitchFamily="50" charset="-128"/>
                <a:ea typeface="メイリオ" panose="020B0604030504040204" pitchFamily="50" charset="-128"/>
                <a:hlinkClick r:id="rId3"/>
              </a:rPr>
              <a:t>リポジトリで参照</a:t>
            </a:r>
            <a:endParaRPr lang="en-US" altLang="ja-JP" sz="1400" dirty="0">
              <a:solidFill>
                <a:srgbClr val="1E6BB8"/>
              </a:solidFill>
              <a:latin typeface="メイリオ" panose="020B0604030504040204" pitchFamily="50" charset="-128"/>
              <a:ea typeface="メイリオ" panose="020B0604030504040204" pitchFamily="50" charset="-128"/>
            </a:endParaRPr>
          </a:p>
          <a:p>
            <a:pPr marL="177800"/>
            <a:r>
              <a:rPr lang="ja-JP" altLang="en-US" sz="1400" dirty="0">
                <a:solidFill>
                  <a:srgbClr val="1E6BB8"/>
                </a:solidFill>
                <a:latin typeface="メイリオ" panose="020B0604030504040204" pitchFamily="50" charset="-128"/>
                <a:ea typeface="メイリオ" panose="020B0604030504040204" pitchFamily="50" charset="-128"/>
              </a:rPr>
              <a:t>　（</a:t>
            </a:r>
            <a:r>
              <a:rPr lang="en-US" altLang="ja-JP" sz="1400" dirty="0">
                <a:solidFill>
                  <a:srgbClr val="1E6BB8"/>
                </a:solidFill>
                <a:latin typeface="メイリオ" panose="020B0604030504040204" pitchFamily="50" charset="-128"/>
                <a:ea typeface="メイリオ" panose="020B0604030504040204" pitchFamily="50" charset="-128"/>
              </a:rPr>
              <a:t>https://github.com/chirimen-oh/tutorials/tree/master/raspi3/examples/section0</a:t>
            </a:r>
            <a:r>
              <a:rPr lang="ja-JP" altLang="en-US" sz="1400" dirty="0">
                <a:solidFill>
                  <a:srgbClr val="1E6BB8"/>
                </a:solidFill>
                <a:latin typeface="メイリオ" panose="020B0604030504040204" pitchFamily="50" charset="-128"/>
                <a:ea typeface="メイリオ" panose="020B0604030504040204" pitchFamily="50" charset="-128"/>
              </a:rPr>
              <a:t>）</a:t>
            </a:r>
            <a:endParaRPr lang="ja-JP" altLang="en-US" sz="1400" dirty="0">
              <a:solidFill>
                <a:srgbClr val="353C48"/>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576B3B9-5716-4C13-A41F-F5D49295493C}"/>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21</a:t>
            </a:fld>
            <a:endParaRPr kumimoji="1" lang="ja-JP" altLang="en-US" dirty="0">
              <a:solidFill>
                <a:schemeClr val="bg1">
                  <a:lumMod val="50000"/>
                </a:schemeClr>
              </a:solidFill>
            </a:endParaRPr>
          </a:p>
        </p:txBody>
      </p:sp>
      <p:cxnSp>
        <p:nvCxnSpPr>
          <p:cNvPr id="13" name="直線コネクタ 12">
            <a:extLst>
              <a:ext uri="{FF2B5EF4-FFF2-40B4-BE49-F238E27FC236}">
                <a16:creationId xmlns:a16="http://schemas.microsoft.com/office/drawing/2014/main" id="{EF238D65-56B9-4EA9-9AD0-8744F021E02C}"/>
              </a:ext>
            </a:extLst>
          </p:cNvPr>
          <p:cNvCxnSpPr>
            <a:cxnSpLocks/>
          </p:cNvCxnSpPr>
          <p:nvPr/>
        </p:nvCxnSpPr>
        <p:spPr>
          <a:xfrm>
            <a:off x="313899" y="3988998"/>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0E1E41D-CDDB-4AF6-B16E-54B0BE290702}"/>
              </a:ext>
            </a:extLst>
          </p:cNvPr>
          <p:cNvCxnSpPr>
            <a:cxnSpLocks/>
          </p:cNvCxnSpPr>
          <p:nvPr/>
        </p:nvCxnSpPr>
        <p:spPr>
          <a:xfrm>
            <a:off x="313899" y="4776019"/>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7355CF-FC65-4452-B982-0E94E7476FFF}"/>
              </a:ext>
            </a:extLst>
          </p:cNvPr>
          <p:cNvCxnSpPr>
            <a:cxnSpLocks/>
          </p:cNvCxnSpPr>
          <p:nvPr/>
        </p:nvCxnSpPr>
        <p:spPr>
          <a:xfrm>
            <a:off x="313899" y="5563040"/>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17B357A-93DC-4DAF-9F0E-233ACA9D71BF}"/>
              </a:ext>
            </a:extLst>
          </p:cNvPr>
          <p:cNvCxnSpPr>
            <a:cxnSpLocks/>
          </p:cNvCxnSpPr>
          <p:nvPr/>
        </p:nvCxnSpPr>
        <p:spPr>
          <a:xfrm>
            <a:off x="313899" y="6350061"/>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717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rPr>
              <a:t>GPIO </a:t>
            </a:r>
            <a:r>
              <a:rPr lang="ja-JP" altLang="en-US" u="sng"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390786"/>
            <a:ext cx="8448540" cy="584775"/>
          </a:xfrm>
          <a:prstGeom prst="rect">
            <a:avLst/>
          </a:prstGeom>
        </p:spPr>
        <p:txBody>
          <a:bodyPr wrap="square">
            <a:spAutoFit/>
          </a:bodyPr>
          <a:lstStyle/>
          <a:p>
            <a:r>
              <a:rPr lang="en-US" altLang="ja-JP" sz="1600" dirty="0">
                <a:latin typeface="メイリオ" panose="020B0604030504040204" pitchFamily="50" charset="-128"/>
                <a:ea typeface="メイリオ" panose="020B0604030504040204" pitchFamily="50" charset="-128"/>
              </a:rPr>
              <a:t>CHIRIMEN for Raspberry Pi 3 (</a:t>
            </a:r>
            <a:r>
              <a:rPr lang="ja-JP" altLang="en-US" sz="1600" dirty="0">
                <a:latin typeface="メイリオ" panose="020B0604030504040204" pitchFamily="50" charset="-128"/>
                <a:ea typeface="メイリオ" panose="020B0604030504040204" pitchFamily="50" charset="-128"/>
              </a:rPr>
              <a:t>以下 </a:t>
            </a:r>
            <a:r>
              <a:rPr lang="en-US" altLang="ja-JP" sz="1600" dirty="0">
                <a:latin typeface="メイリオ" panose="020B0604030504040204" pitchFamily="50" charset="-128"/>
                <a:ea typeface="メイリオ" panose="020B0604030504040204" pitchFamily="50" charset="-128"/>
              </a:rPr>
              <a:t>CHIRIMEN Raspi3) </a:t>
            </a:r>
            <a:r>
              <a:rPr lang="ja-JP" altLang="en-US" sz="1600" dirty="0">
                <a:latin typeface="メイリオ" panose="020B0604030504040204" pitchFamily="50" charset="-128"/>
                <a:ea typeface="メイリオ" panose="020B0604030504040204" pitchFamily="50" charset="-128"/>
              </a:rPr>
              <a:t>を使ったプログラミングを通じて、</a:t>
            </a:r>
            <a:r>
              <a:rPr lang="en-US" altLang="ja-JP" sz="1600" dirty="0">
                <a:latin typeface="メイリオ" panose="020B0604030504040204" pitchFamily="50" charset="-128"/>
                <a:ea typeface="メイリオ" panose="020B0604030504040204" pitchFamily="50" charset="-128"/>
              </a:rPr>
              <a:t>Web GPIO API </a:t>
            </a:r>
            <a:r>
              <a:rPr lang="ja-JP" altLang="en-US" sz="1600" dirty="0">
                <a:latin typeface="メイリオ" panose="020B0604030504040204" pitchFamily="50" charset="-128"/>
                <a:ea typeface="メイリオ" panose="020B0604030504040204" pitchFamily="50" charset="-128"/>
              </a:rPr>
              <a:t>の使い方を学びます。</a:t>
            </a:r>
          </a:p>
        </p:txBody>
      </p:sp>
      <p:sp>
        <p:nvSpPr>
          <p:cNvPr id="9" name="テキスト ボックス 8">
            <a:extLst>
              <a:ext uri="{FF2B5EF4-FFF2-40B4-BE49-F238E27FC236}">
                <a16:creationId xmlns:a16="http://schemas.microsoft.com/office/drawing/2014/main" id="{25868AC2-73E7-409E-8C23-DA2BBF6E64B1}"/>
              </a:ext>
            </a:extLst>
          </p:cNvPr>
          <p:cNvSpPr txBox="1"/>
          <p:nvPr/>
        </p:nvSpPr>
        <p:spPr>
          <a:xfrm>
            <a:off x="347730" y="2168931"/>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用意するもの</a:t>
            </a:r>
          </a:p>
        </p:txBody>
      </p:sp>
      <p:sp>
        <p:nvSpPr>
          <p:cNvPr id="10" name="正方形/長方形 9">
            <a:extLst>
              <a:ext uri="{FF2B5EF4-FFF2-40B4-BE49-F238E27FC236}">
                <a16:creationId xmlns:a16="http://schemas.microsoft.com/office/drawing/2014/main" id="{F874B798-C1F2-4575-8A23-59B750E8B9F0}"/>
              </a:ext>
            </a:extLst>
          </p:cNvPr>
          <p:cNvSpPr/>
          <p:nvPr/>
        </p:nvSpPr>
        <p:spPr>
          <a:xfrm>
            <a:off x="5149137" y="3866778"/>
            <a:ext cx="3994863" cy="2308324"/>
          </a:xfrm>
          <a:prstGeom prst="rect">
            <a:avLst/>
          </a:prstGeom>
        </p:spPr>
        <p:txBody>
          <a:bodyPr wrap="square">
            <a:spAutoFit/>
          </a:bodyPr>
          <a:lstStyle/>
          <a:p>
            <a:r>
              <a:rPr lang="ja-JP" altLang="en-US" sz="1200" dirty="0">
                <a:latin typeface="メイリオ" panose="020B0604030504040204" pitchFamily="50" charset="-128"/>
                <a:ea typeface="メイリオ" panose="020B0604030504040204" pitchFamily="50" charset="-128"/>
              </a:rPr>
              <a:t>「基本ハードウエア」と「</a:t>
            </a:r>
            <a:r>
              <a:rPr lang="en-US" altLang="ja-JP" sz="1200" dirty="0">
                <a:latin typeface="メイリオ" panose="020B0604030504040204" pitchFamily="50" charset="-128"/>
                <a:ea typeface="メイリオ" panose="020B0604030504040204" pitchFamily="50" charset="-128"/>
              </a:rPr>
              <a:t>L </a:t>
            </a:r>
            <a:r>
              <a:rPr lang="ja-JP" altLang="en-US" sz="1200" dirty="0">
                <a:latin typeface="メイリオ" panose="020B0604030504040204" pitchFamily="50" charset="-128"/>
                <a:ea typeface="メイリオ" panose="020B0604030504040204" pitchFamily="50" charset="-128"/>
              </a:rPr>
              <a:t>チカに必要となるパーツ」</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ja-JP" altLang="en-US" sz="1200" dirty="0">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タクトスイッチ </a:t>
            </a:r>
            <a:r>
              <a:rPr lang="en-US" altLang="ja-JP" sz="1200" dirty="0">
                <a:latin typeface="メイリオ" panose="020B0604030504040204" pitchFamily="50" charset="-128"/>
                <a:ea typeface="メイリオ" panose="020B0604030504040204" pitchFamily="50" charset="-128"/>
              </a:rPr>
              <a:t>(2pin) x 1</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ジャンパーワイヤー </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オス</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メス</a:t>
            </a:r>
            <a:r>
              <a:rPr lang="en-US" altLang="ja-JP" sz="1200" dirty="0">
                <a:latin typeface="メイリオ" panose="020B0604030504040204" pitchFamily="50" charset="-128"/>
                <a:ea typeface="メイリオ" panose="020B0604030504040204" pitchFamily="50" charset="-128"/>
              </a:rPr>
              <a:t>) x 5</a:t>
            </a:r>
          </a:p>
          <a:p>
            <a:pPr marL="171450" indent="-171450">
              <a:buFont typeface="Arial" panose="020B0604020202020204" pitchFamily="34" charset="0"/>
              <a:buChar char="•"/>
            </a:pPr>
            <a:r>
              <a:rPr lang="en-US" altLang="ja-JP" sz="1200" dirty="0" err="1">
                <a:latin typeface="メイリオ" panose="020B0604030504040204" pitchFamily="50" charset="-128"/>
                <a:ea typeface="メイリオ" panose="020B0604030504040204" pitchFamily="50" charset="-128"/>
              </a:rPr>
              <a:t>Nch</a:t>
            </a:r>
            <a:r>
              <a:rPr lang="en-US" altLang="ja-JP" sz="1200" dirty="0">
                <a:latin typeface="メイリオ" panose="020B0604030504040204" pitchFamily="50" charset="-128"/>
                <a:ea typeface="メイリオ" panose="020B0604030504040204" pitchFamily="50" charset="-128"/>
              </a:rPr>
              <a:t> MOSFET (2SK4017)</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リード抵抗 </a:t>
            </a:r>
            <a:r>
              <a:rPr lang="en-US" altLang="ja-JP" sz="1200" dirty="0">
                <a:latin typeface="メイリオ" panose="020B0604030504040204" pitchFamily="50" charset="-128"/>
                <a:ea typeface="メイリオ" panose="020B0604030504040204" pitchFamily="50" charset="-128"/>
              </a:rPr>
              <a:t>(1KΩ) x 1</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リード抵抗 </a:t>
            </a:r>
            <a:r>
              <a:rPr lang="en-US" altLang="ja-JP" sz="1200" dirty="0">
                <a:latin typeface="メイリオ" panose="020B0604030504040204" pitchFamily="50" charset="-128"/>
                <a:ea typeface="メイリオ" panose="020B0604030504040204" pitchFamily="50" charset="-128"/>
              </a:rPr>
              <a:t>(10KΩ) x 1</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ちびギアモータ </a:t>
            </a:r>
            <a:r>
              <a:rPr lang="en-US" altLang="ja-JP" sz="1200" dirty="0">
                <a:latin typeface="メイリオ" panose="020B0604030504040204" pitchFamily="50" charset="-128"/>
                <a:ea typeface="メイリオ" panose="020B0604030504040204" pitchFamily="50" charset="-128"/>
              </a:rPr>
              <a:t>x 1</a:t>
            </a:r>
            <a:endParaRPr lang="ja-JP" altLang="en-US" sz="120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6F68379B-8713-4A41-9BAB-F4AE76478504}"/>
              </a:ext>
            </a:extLst>
          </p:cNvPr>
          <p:cNvSpPr/>
          <p:nvPr/>
        </p:nvSpPr>
        <p:spPr>
          <a:xfrm>
            <a:off x="332508" y="2584429"/>
            <a:ext cx="8448540"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rPr>
              <a:t>このチュートリアル全体で必要になるハードウエア・部品は下記の通りです。</a:t>
            </a:r>
          </a:p>
        </p:txBody>
      </p:sp>
      <p:pic>
        <p:nvPicPr>
          <p:cNvPr id="2052" name="Picture 4" descr="部品一覧">
            <a:extLst>
              <a:ext uri="{FF2B5EF4-FFF2-40B4-BE49-F238E27FC236}">
                <a16:creationId xmlns:a16="http://schemas.microsoft.com/office/drawing/2014/main" id="{88F57B6F-1824-4A5E-9753-29246CF63A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4" b="5486"/>
          <a:stretch/>
        </p:blipFill>
        <p:spPr bwMode="auto">
          <a:xfrm>
            <a:off x="347730" y="4925827"/>
            <a:ext cx="2296779" cy="17225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追加する部品">
            <a:extLst>
              <a:ext uri="{FF2B5EF4-FFF2-40B4-BE49-F238E27FC236}">
                <a16:creationId xmlns:a16="http://schemas.microsoft.com/office/drawing/2014/main" id="{620A3F92-A9FB-49A9-BAB0-979AB7C33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543" y="4925827"/>
            <a:ext cx="2257754" cy="16933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接続方法">
            <a:extLst>
              <a:ext uri="{FF2B5EF4-FFF2-40B4-BE49-F238E27FC236}">
                <a16:creationId xmlns:a16="http://schemas.microsoft.com/office/drawing/2014/main" id="{BBF793FF-5B89-4266-AA9F-58FA3A5F1F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730" y="3048873"/>
            <a:ext cx="2296779" cy="17225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部品一覧">
            <a:extLst>
              <a:ext uri="{FF2B5EF4-FFF2-40B4-BE49-F238E27FC236}">
                <a16:creationId xmlns:a16="http://schemas.microsoft.com/office/drawing/2014/main" id="{DABA018D-97C7-4AD4-9D32-8531BF9F5F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5543" y="3048873"/>
            <a:ext cx="2225444" cy="1669083"/>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4B2AFA43-C93C-4F9F-8191-2AEC664221C6}"/>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22</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107813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マウスクリックで </a:t>
            </a:r>
            <a:r>
              <a:rPr lang="en-US" altLang="ja-JP" u="sng" dirty="0">
                <a:latin typeface="メイリオ" panose="020B0604030504040204" pitchFamily="50" charset="-128"/>
                <a:ea typeface="メイリオ" panose="020B0604030504040204" pitchFamily="50" charset="-128"/>
              </a:rPr>
              <a:t>LED </a:t>
            </a:r>
            <a:r>
              <a:rPr lang="ja-JP" altLang="en-US" u="sng" dirty="0">
                <a:latin typeface="メイリオ" panose="020B0604030504040204" pitchFamily="50" charset="-128"/>
                <a:ea typeface="メイリオ" panose="020B0604030504040204" pitchFamily="50" charset="-128"/>
              </a:rPr>
              <a:t>の </a:t>
            </a:r>
            <a:r>
              <a:rPr lang="en-US" altLang="ja-JP" u="sng" dirty="0">
                <a:latin typeface="メイリオ" panose="020B0604030504040204" pitchFamily="50" charset="-128"/>
                <a:ea typeface="メイリオ" panose="020B0604030504040204" pitchFamily="50" charset="-128"/>
              </a:rPr>
              <a:t>ON/OFF </a:t>
            </a:r>
            <a:r>
              <a:rPr lang="ja-JP" altLang="en-US" u="sng" dirty="0">
                <a:latin typeface="メイリオ" panose="020B0604030504040204" pitchFamily="50" charset="-128"/>
                <a:ea typeface="メイリオ" panose="020B0604030504040204" pitchFamily="50" charset="-128"/>
              </a:rPr>
              <a:t>を制御してみる</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455341"/>
            <a:ext cx="8448540"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rPr>
              <a:t>L </a:t>
            </a:r>
            <a:r>
              <a:rPr lang="ja-JP" altLang="en-US" dirty="0">
                <a:latin typeface="メイリオ" panose="020B0604030504040204" pitchFamily="50" charset="-128"/>
                <a:ea typeface="メイリオ" panose="020B0604030504040204" pitchFamily="50" charset="-128"/>
              </a:rPr>
              <a:t>チカしてみよう では、</a:t>
            </a:r>
            <a:r>
              <a:rPr lang="en-US" altLang="ja-JP" b="1" dirty="0">
                <a:latin typeface="メイリオ" panose="020B0604030504040204" pitchFamily="50" charset="-128"/>
                <a:ea typeface="メイリオ" panose="020B0604030504040204" pitchFamily="50" charset="-128"/>
              </a:rPr>
              <a:t>JS Bin</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を使って </a:t>
            </a:r>
            <a:r>
              <a:rPr lang="en-US" altLang="ja-JP" dirty="0">
                <a:latin typeface="メイリオ" panose="020B0604030504040204" pitchFamily="50" charset="-128"/>
                <a:ea typeface="メイリオ" panose="020B0604030504040204" pitchFamily="50" charset="-128"/>
              </a:rPr>
              <a:t>L </a:t>
            </a:r>
            <a:r>
              <a:rPr lang="ja-JP" altLang="en-US" dirty="0">
                <a:latin typeface="メイリオ" panose="020B0604030504040204" pitchFamily="50" charset="-128"/>
                <a:ea typeface="メイリオ" panose="020B0604030504040204" pitchFamily="50" charset="-128"/>
              </a:rPr>
              <a:t>チカの </a:t>
            </a:r>
            <a:r>
              <a:rPr lang="en-US" altLang="ja-JP" dirty="0">
                <a:latin typeface="メイリオ" panose="020B0604030504040204" pitchFamily="50" charset="-128"/>
                <a:ea typeface="メイリオ" panose="020B0604030504040204" pitchFamily="50" charset="-128"/>
              </a:rPr>
              <a:t>example </a:t>
            </a:r>
            <a:r>
              <a:rPr lang="ja-JP" altLang="en-US" dirty="0">
                <a:latin typeface="メイリオ" panose="020B0604030504040204" pitchFamily="50" charset="-128"/>
                <a:ea typeface="メイリオ" panose="020B0604030504040204" pitchFamily="50" charset="-128"/>
              </a:rPr>
              <a:t>コードを少し触ってみるだけでしたが、今度は最初から書いてみます。</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今回は他のオンラインエディタ </a:t>
            </a:r>
            <a:r>
              <a:rPr lang="en-US" altLang="ja-JP" dirty="0" err="1">
                <a:latin typeface="メイリオ" panose="020B0604030504040204" pitchFamily="50" charset="-128"/>
                <a:ea typeface="メイリオ" panose="020B0604030504040204" pitchFamily="50" charset="-128"/>
                <a:hlinkClick r:id="rId3"/>
              </a:rPr>
              <a:t>JSFiddle</a:t>
            </a:r>
            <a:r>
              <a:rPr lang="ja-JP" altLang="en-US" dirty="0">
                <a:latin typeface="メイリオ" panose="020B0604030504040204" pitchFamily="50" charset="-128"/>
                <a:ea typeface="メイリオ" panose="020B0604030504040204" pitchFamily="50" charset="-128"/>
              </a:rPr>
              <a:t> を使ってみましょう。</a:t>
            </a:r>
          </a:p>
        </p:txBody>
      </p:sp>
      <p:sp>
        <p:nvSpPr>
          <p:cNvPr id="10" name="正方形/長方形 9">
            <a:extLst>
              <a:ext uri="{FF2B5EF4-FFF2-40B4-BE49-F238E27FC236}">
                <a16:creationId xmlns:a16="http://schemas.microsoft.com/office/drawing/2014/main" id="{F874B798-C1F2-4575-8A23-59B750E8B9F0}"/>
              </a:ext>
            </a:extLst>
          </p:cNvPr>
          <p:cNvSpPr/>
          <p:nvPr/>
        </p:nvSpPr>
        <p:spPr>
          <a:xfrm>
            <a:off x="332508" y="2514294"/>
            <a:ext cx="844854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a:solidFill>
                  <a:schemeClr val="bg1">
                    <a:lumMod val="50000"/>
                  </a:schemeClr>
                </a:solidFill>
                <a:latin typeface="メイリオ" panose="020B0604030504040204" pitchFamily="50" charset="-128"/>
                <a:ea typeface="メイリオ" panose="020B0604030504040204" pitchFamily="50" charset="-128"/>
              </a:rPr>
              <a:t>Web </a:t>
            </a:r>
            <a:r>
              <a:rPr lang="ja-JP" altLang="en-US" sz="1200" dirty="0">
                <a:solidFill>
                  <a:schemeClr val="bg1">
                    <a:lumMod val="50000"/>
                  </a:schemeClr>
                </a:solidFill>
                <a:latin typeface="メイリオ" panose="020B0604030504040204" pitchFamily="50" charset="-128"/>
                <a:ea typeface="メイリオ" panose="020B0604030504040204" pitchFamily="50" charset="-128"/>
              </a:rPr>
              <a:t>上のオンラインサービスは便利ですが、メンテナンスや障害、サービス停止などで利用できなくなることがあります。 ローカルでの編集も含め、いくつかのサービスを使いこなせるようにしておくと安心です。</a:t>
            </a:r>
          </a:p>
          <a:p>
            <a:endParaRPr lang="ja-JP" altLang="en-US" sz="1200" dirty="0">
              <a:solidFill>
                <a:schemeClr val="bg1">
                  <a:lumMod val="50000"/>
                </a:schemeClr>
              </a:solidFill>
              <a:latin typeface="メイリオ" panose="020B0604030504040204" pitchFamily="50" charset="-128"/>
              <a:ea typeface="メイリオ" panose="020B0604030504040204" pitchFamily="50" charset="-128"/>
            </a:endParaRPr>
          </a:p>
          <a:p>
            <a:r>
              <a:rPr lang="ja-JP" altLang="en-US" sz="1200" dirty="0">
                <a:solidFill>
                  <a:schemeClr val="bg1">
                    <a:lumMod val="50000"/>
                  </a:schemeClr>
                </a:solidFill>
                <a:latin typeface="メイリオ" panose="020B0604030504040204" pitchFamily="50" charset="-128"/>
                <a:ea typeface="メイリオ" panose="020B0604030504040204" pitchFamily="50" charset="-128"/>
              </a:rPr>
              <a:t>各サービスにはそれぞれ一長一短がありますので、利用シーンに応じて使い分けると良いかもしれません。</a:t>
            </a:r>
          </a:p>
        </p:txBody>
      </p:sp>
      <p:sp>
        <p:nvSpPr>
          <p:cNvPr id="13" name="正方形/長方形 12">
            <a:extLst>
              <a:ext uri="{FF2B5EF4-FFF2-40B4-BE49-F238E27FC236}">
                <a16:creationId xmlns:a16="http://schemas.microsoft.com/office/drawing/2014/main" id="{73AEF9D3-43B3-43D5-9AA1-71568ED0A47A}"/>
              </a:ext>
            </a:extLst>
          </p:cNvPr>
          <p:cNvSpPr/>
          <p:nvPr/>
        </p:nvSpPr>
        <p:spPr>
          <a:xfrm>
            <a:off x="332508" y="3566040"/>
            <a:ext cx="8448540" cy="923330"/>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このパートでは「</a:t>
            </a:r>
            <a:r>
              <a:rPr lang="en-US" altLang="ja-JP" dirty="0">
                <a:latin typeface="メイリオ" panose="020B0604030504040204" pitchFamily="50" charset="-128"/>
                <a:ea typeface="メイリオ" panose="020B0604030504040204" pitchFamily="50" charset="-128"/>
              </a:rPr>
              <a:t>L </a:t>
            </a:r>
            <a:r>
              <a:rPr lang="ja-JP" altLang="en-US" dirty="0">
                <a:latin typeface="メイリオ" panose="020B0604030504040204" pitchFamily="50" charset="-128"/>
                <a:ea typeface="メイリオ" panose="020B0604030504040204" pitchFamily="50" charset="-128"/>
              </a:rPr>
              <a:t>チカしてみよう」で実施した </a:t>
            </a:r>
            <a:r>
              <a:rPr lang="en-US" altLang="ja-JP" dirty="0">
                <a:latin typeface="メイリオ" panose="020B0604030504040204" pitchFamily="50" charset="-128"/>
                <a:ea typeface="メイリオ" panose="020B0604030504040204" pitchFamily="50" charset="-128"/>
              </a:rPr>
              <a:t>L </a:t>
            </a:r>
            <a:r>
              <a:rPr lang="ja-JP" altLang="en-US" dirty="0">
                <a:latin typeface="メイリオ" panose="020B0604030504040204" pitchFamily="50" charset="-128"/>
                <a:ea typeface="メイリオ" panose="020B0604030504040204" pitchFamily="50" charset="-128"/>
              </a:rPr>
              <a:t>チカの配線をそのまま利用します。必要な部品も同じです。</a:t>
            </a:r>
          </a:p>
          <a:p>
            <a:r>
              <a:rPr lang="en-US" altLang="ja-JP" dirty="0">
                <a:latin typeface="メイリオ" panose="020B0604030504040204" pitchFamily="50" charset="-128"/>
                <a:ea typeface="メイリオ" panose="020B0604030504040204" pitchFamily="50" charset="-128"/>
              </a:rPr>
              <a:t>LED </a:t>
            </a:r>
            <a:r>
              <a:rPr lang="ja-JP" altLang="en-US" dirty="0">
                <a:latin typeface="メイリオ" panose="020B0604030504040204" pitchFamily="50" charset="-128"/>
                <a:ea typeface="メイリオ" panose="020B0604030504040204" pitchFamily="50" charset="-128"/>
              </a:rPr>
              <a:t>は、</a:t>
            </a:r>
            <a:r>
              <a:rPr lang="en-US" altLang="ja-JP" b="1" dirty="0">
                <a:latin typeface="メイリオ" panose="020B0604030504040204" pitchFamily="50" charset="-128"/>
                <a:ea typeface="メイリオ" panose="020B0604030504040204" pitchFamily="50" charset="-128"/>
              </a:rPr>
              <a:t>26 </a:t>
            </a:r>
            <a:r>
              <a:rPr lang="ja-JP" altLang="en-US" b="1" dirty="0">
                <a:latin typeface="メイリオ" panose="020B0604030504040204" pitchFamily="50" charset="-128"/>
                <a:ea typeface="メイリオ" panose="020B0604030504040204" pitchFamily="50" charset="-128"/>
              </a:rPr>
              <a:t>番ポート</a:t>
            </a:r>
            <a:r>
              <a:rPr lang="ja-JP" altLang="en-US" dirty="0">
                <a:latin typeface="メイリオ" panose="020B0604030504040204" pitchFamily="50" charset="-128"/>
                <a:ea typeface="メイリオ" panose="020B0604030504040204" pitchFamily="50" charset="-128"/>
              </a:rPr>
              <a:t>に接続しておいてください。</a:t>
            </a:r>
          </a:p>
        </p:txBody>
      </p:sp>
      <p:pic>
        <p:nvPicPr>
          <p:cNvPr id="14" name="Picture 2" descr="部品一覧">
            <a:extLst>
              <a:ext uri="{FF2B5EF4-FFF2-40B4-BE49-F238E27FC236}">
                <a16:creationId xmlns:a16="http://schemas.microsoft.com/office/drawing/2014/main" id="{912F824C-05D0-4BF5-BD09-D198F254D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773" y="4530314"/>
            <a:ext cx="2845848" cy="21343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回路図">
            <a:extLst>
              <a:ext uri="{FF2B5EF4-FFF2-40B4-BE49-F238E27FC236}">
                <a16:creationId xmlns:a16="http://schemas.microsoft.com/office/drawing/2014/main" id="{B3651B65-B744-4CA0-AE89-AED4358EF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2885" y="4530314"/>
            <a:ext cx="3623360" cy="213438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0A83F0E-D05B-4838-B862-04B130C139E9}"/>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23</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3922182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dirty="0" err="1">
                <a:latin typeface="メイリオ" panose="020B0604030504040204" pitchFamily="50" charset="-128"/>
                <a:ea typeface="メイリオ" panose="020B0604030504040204" pitchFamily="50" charset="-128"/>
                <a:hlinkClick r:id="rId2"/>
              </a:rPr>
              <a:t>JSFiddle</a:t>
            </a:r>
            <a:r>
              <a:rPr lang="en-US" altLang="ja-JP" u="sng" dirty="0">
                <a:latin typeface="メイリオ" panose="020B0604030504040204" pitchFamily="50" charset="-128"/>
                <a:ea typeface="メイリオ" panose="020B0604030504040204" pitchFamily="50" charset="-128"/>
              </a:rPr>
              <a:t> </a:t>
            </a:r>
            <a:r>
              <a:rPr lang="ja-JP" altLang="en-US" u="sng" dirty="0">
                <a:latin typeface="メイリオ" panose="020B0604030504040204" pitchFamily="50" charset="-128"/>
                <a:ea typeface="メイリオ" panose="020B0604030504040204" pitchFamily="50" charset="-128"/>
              </a:rPr>
              <a:t>の 画面構成</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13" name="正方形/長方形 12">
            <a:extLst>
              <a:ext uri="{FF2B5EF4-FFF2-40B4-BE49-F238E27FC236}">
                <a16:creationId xmlns:a16="http://schemas.microsoft.com/office/drawing/2014/main" id="{9D391123-25AA-4A44-B339-E64E43AD9AB7}"/>
              </a:ext>
            </a:extLst>
          </p:cNvPr>
          <p:cNvSpPr/>
          <p:nvPr/>
        </p:nvSpPr>
        <p:spPr>
          <a:xfrm>
            <a:off x="347730" y="1543105"/>
            <a:ext cx="8264007" cy="523220"/>
          </a:xfrm>
          <a:prstGeom prst="rect">
            <a:avLst/>
          </a:prstGeom>
        </p:spPr>
        <p:txBody>
          <a:bodyPr wrap="square">
            <a:spAutoFit/>
          </a:bodyPr>
          <a:lstStyle/>
          <a:p>
            <a:r>
              <a:rPr lang="en-US" altLang="ja-JP" sz="1400" dirty="0" err="1">
                <a:latin typeface="メイリオ" panose="020B0604030504040204" pitchFamily="50" charset="-128"/>
                <a:ea typeface="メイリオ" panose="020B0604030504040204" pitchFamily="50" charset="-128"/>
                <a:hlinkClick r:id="rId2"/>
              </a:rPr>
              <a:t>JSFiddle</a:t>
            </a:r>
            <a:r>
              <a:rPr lang="ja-JP" altLang="en-US" sz="1400" dirty="0">
                <a:solidFill>
                  <a:srgbClr val="353C48"/>
                </a:solidFill>
                <a:latin typeface="メイリオ" panose="020B0604030504040204" pitchFamily="50" charset="-128"/>
                <a:ea typeface="メイリオ" panose="020B0604030504040204" pitchFamily="50" charset="-128"/>
              </a:rPr>
              <a:t>とは、ブラウザ上で</a:t>
            </a:r>
            <a:r>
              <a:rPr lang="en-US" altLang="ja-JP" sz="1400" dirty="0">
                <a:solidFill>
                  <a:srgbClr val="353C48"/>
                </a:solidFill>
                <a:latin typeface="メイリオ" panose="020B0604030504040204" pitchFamily="50" charset="-128"/>
                <a:ea typeface="メイリオ" panose="020B0604030504040204" pitchFamily="50" charset="-128"/>
              </a:rPr>
              <a:t>JavaScript</a:t>
            </a:r>
            <a:r>
              <a:rPr lang="ja-JP" altLang="en-US" sz="1400" dirty="0">
                <a:solidFill>
                  <a:srgbClr val="353C48"/>
                </a:solidFill>
                <a:latin typeface="メイリオ" panose="020B0604030504040204" pitchFamily="50" charset="-128"/>
                <a:ea typeface="メイリオ" panose="020B0604030504040204" pitchFamily="50" charset="-128"/>
              </a:rPr>
              <a:t>を動作させる事が出来るサービスです。いくつかのフレームワークにも対応しています。前に使用した </a:t>
            </a:r>
            <a:r>
              <a:rPr lang="en-US" altLang="ja-JP" sz="1400" dirty="0">
                <a:solidFill>
                  <a:srgbClr val="353C48"/>
                </a:solidFill>
                <a:latin typeface="メイリオ" panose="020B0604030504040204" pitchFamily="50" charset="-128"/>
                <a:ea typeface="メイリオ" panose="020B0604030504040204" pitchFamily="50" charset="-128"/>
              </a:rPr>
              <a:t>JS</a:t>
            </a:r>
            <a:r>
              <a:rPr lang="ja-JP" altLang="en-US" sz="1400" dirty="0">
                <a:solidFill>
                  <a:srgbClr val="353C48"/>
                </a:solidFill>
                <a:latin typeface="メイリオ" panose="020B0604030504040204" pitchFamily="50" charset="-128"/>
                <a:ea typeface="メイリオ" panose="020B0604030504040204" pitchFamily="50" charset="-128"/>
              </a:rPr>
              <a:t> </a:t>
            </a:r>
            <a:r>
              <a:rPr lang="en-US" altLang="ja-JP" sz="1400" dirty="0">
                <a:solidFill>
                  <a:srgbClr val="353C48"/>
                </a:solidFill>
                <a:latin typeface="メイリオ" panose="020B0604030504040204" pitchFamily="50" charset="-128"/>
                <a:ea typeface="メイリオ" panose="020B0604030504040204" pitchFamily="50" charset="-128"/>
              </a:rPr>
              <a:t>BIN</a:t>
            </a:r>
            <a:r>
              <a:rPr lang="ja-JP" altLang="en-US" sz="1400" dirty="0">
                <a:solidFill>
                  <a:srgbClr val="353C48"/>
                </a:solidFill>
                <a:latin typeface="メイリオ" panose="020B0604030504040204" pitchFamily="50" charset="-128"/>
                <a:ea typeface="メイリオ" panose="020B0604030504040204" pitchFamily="50" charset="-128"/>
              </a:rPr>
              <a:t> も類似のサービスになります。</a:t>
            </a:r>
            <a:endParaRPr lang="ja-JP" altLang="en-US" sz="1400" dirty="0">
              <a:latin typeface="メイリオ" panose="020B0604030504040204" pitchFamily="50" charset="-128"/>
              <a:ea typeface="メイリオ" panose="020B0604030504040204" pitchFamily="50" charset="-128"/>
            </a:endParaRPr>
          </a:p>
        </p:txBody>
      </p:sp>
      <p:sp>
        <p:nvSpPr>
          <p:cNvPr id="5" name="Rectangle 1">
            <a:extLst>
              <a:ext uri="{FF2B5EF4-FFF2-40B4-BE49-F238E27FC236}">
                <a16:creationId xmlns:a16="http://schemas.microsoft.com/office/drawing/2014/main" id="{7EA85E2F-5893-4AD9-B7C3-F75F6610E425}"/>
              </a:ext>
            </a:extLst>
          </p:cNvPr>
          <p:cNvSpPr>
            <a:spLocks noChangeArrowheads="1"/>
          </p:cNvSpPr>
          <p:nvPr/>
        </p:nvSpPr>
        <p:spPr bwMode="auto">
          <a:xfrm>
            <a:off x="347729" y="5272911"/>
            <a:ext cx="8149157" cy="1554272"/>
          </a:xfrm>
          <a:prstGeom prst="rect">
            <a:avLst/>
          </a:prstGeom>
          <a:noFill/>
          <a:ln>
            <a:noFill/>
          </a:ln>
          <a:effectLst/>
        </p:spPr>
        <p:txBody>
          <a:bodyPr vert="horz" wrap="square" lIns="91440" tIns="0" rIns="91440" bIns="45720" numCol="1" anchor="ctr" anchorCtr="0" compatLnSpc="1">
            <a:prstTxWarp prst="textNoShape">
              <a:avLst/>
            </a:prstTxWarp>
            <a:spAutoFit/>
          </a:bodyPr>
          <a:lstStyle/>
          <a:p>
            <a:pPr lvl="0" defTabSz="914400" eaLnBrk="0" fontAlgn="base" hangingPunct="0">
              <a:spcBef>
                <a:spcPct val="0"/>
              </a:spcBef>
              <a:spcAft>
                <a:spcPct val="0"/>
              </a:spcAft>
            </a:pPr>
            <a:r>
              <a:rPr lang="ja-JP" altLang="en-US" sz="1200" dirty="0">
                <a:solidFill>
                  <a:srgbClr val="353C48"/>
                </a:solidFill>
                <a:latin typeface="メイリオ" panose="020B0604030504040204" pitchFamily="50" charset="-128"/>
                <a:ea typeface="メイリオ" panose="020B0604030504040204" pitchFamily="50" charset="-128"/>
              </a:rPr>
              <a:t>注意</a:t>
            </a:r>
            <a:r>
              <a:rPr lang="en-US" altLang="ja-JP" sz="1200" dirty="0">
                <a:solidFill>
                  <a:srgbClr val="353C48"/>
                </a:solidFill>
                <a:latin typeface="メイリオ" panose="020B0604030504040204" pitchFamily="50" charset="-128"/>
                <a:ea typeface="メイリオ" panose="020B0604030504040204" pitchFamily="50" charset="-128"/>
              </a:rPr>
              <a:t>: </a:t>
            </a:r>
            <a:r>
              <a:rPr lang="en-US" altLang="ja-JP" sz="1200" dirty="0" err="1">
                <a:solidFill>
                  <a:srgbClr val="353C48"/>
                </a:solidFill>
                <a:latin typeface="メイリオ" panose="020B0604030504040204" pitchFamily="50" charset="-128"/>
                <a:ea typeface="メイリオ" panose="020B0604030504040204" pitchFamily="50" charset="-128"/>
              </a:rPr>
              <a:t>JSFiddle</a:t>
            </a:r>
            <a:r>
              <a:rPr lang="en-US" altLang="ja-JP" sz="1200" dirty="0">
                <a:solidFill>
                  <a:srgbClr val="353C48"/>
                </a:solidFill>
                <a:latin typeface="メイリオ" panose="020B0604030504040204" pitchFamily="50" charset="-128"/>
                <a:ea typeface="メイリオ" panose="020B0604030504040204" pitchFamily="50" charset="-128"/>
              </a:rPr>
              <a:t> </a:t>
            </a:r>
            <a:r>
              <a:rPr lang="ja-JP" altLang="en-US" sz="1200" dirty="0">
                <a:solidFill>
                  <a:srgbClr val="353C48"/>
                </a:solidFill>
                <a:latin typeface="メイリオ" panose="020B0604030504040204" pitchFamily="50" charset="-128"/>
                <a:ea typeface="メイリオ" panose="020B0604030504040204" pitchFamily="50" charset="-128"/>
              </a:rPr>
              <a:t>利用時にはいずれかの対応をしてください </a:t>
            </a:r>
            <a:r>
              <a:rPr lang="en-US" altLang="ja-JP" sz="1200" dirty="0">
                <a:solidFill>
                  <a:srgbClr val="353C48"/>
                </a:solidFill>
                <a:latin typeface="メイリオ" panose="020B0604030504040204" pitchFamily="50" charset="-128"/>
                <a:ea typeface="メイリオ" panose="020B0604030504040204" pitchFamily="50" charset="-128"/>
              </a:rPr>
              <a:t>(</a:t>
            </a:r>
            <a:r>
              <a:rPr lang="ja-JP" altLang="en-US" sz="1200" dirty="0">
                <a:solidFill>
                  <a:srgbClr val="353C48"/>
                </a:solidFill>
                <a:latin typeface="メイリオ" panose="020B0604030504040204" pitchFamily="50" charset="-128"/>
                <a:ea typeface="メイリオ" panose="020B0604030504040204" pitchFamily="50" charset="-128"/>
              </a:rPr>
              <a:t>ローカルファイル編集時や </a:t>
            </a:r>
            <a:r>
              <a:rPr lang="en-US" altLang="ja-JP" sz="1200" dirty="0">
                <a:solidFill>
                  <a:srgbClr val="353C48"/>
                </a:solidFill>
                <a:latin typeface="メイリオ" panose="020B0604030504040204" pitchFamily="50" charset="-128"/>
                <a:ea typeface="メイリオ" panose="020B0604030504040204" pitchFamily="50" charset="-128"/>
              </a:rPr>
              <a:t>JS Bin </a:t>
            </a:r>
            <a:r>
              <a:rPr lang="ja-JP" altLang="en-US" sz="1200" dirty="0">
                <a:solidFill>
                  <a:srgbClr val="353C48"/>
                </a:solidFill>
                <a:latin typeface="メイリオ" panose="020B0604030504040204" pitchFamily="50" charset="-128"/>
                <a:ea typeface="メイリオ" panose="020B0604030504040204" pitchFamily="50" charset="-128"/>
              </a:rPr>
              <a:t>では不要</a:t>
            </a:r>
            <a:r>
              <a:rPr lang="en-US" altLang="ja-JP" sz="1200" dirty="0">
                <a:solidFill>
                  <a:srgbClr val="353C48"/>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endParaRPr lang="en-US" altLang="ja-JP" sz="600" dirty="0">
              <a:solidFill>
                <a:srgbClr val="353C48"/>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r>
              <a:rPr lang="ja-JP" altLang="en-US" sz="1200" dirty="0">
                <a:solidFill>
                  <a:srgbClr val="353C48"/>
                </a:solidFill>
                <a:latin typeface="メイリオ" panose="020B0604030504040204" pitchFamily="50" charset="-128"/>
                <a:ea typeface="メイリオ" panose="020B0604030504040204" pitchFamily="50" charset="-128"/>
              </a:rPr>
              <a:t>・</a:t>
            </a:r>
            <a:r>
              <a:rPr lang="en-US" altLang="ja-JP" sz="1200" dirty="0">
                <a:solidFill>
                  <a:srgbClr val="353C48"/>
                </a:solidFill>
                <a:latin typeface="メイリオ" panose="020B0604030504040204" pitchFamily="50" charset="-128"/>
                <a:ea typeface="メイリオ" panose="020B0604030504040204" pitchFamily="50" charset="-128"/>
              </a:rPr>
              <a:t>LOAD TYPE </a:t>
            </a:r>
            <a:r>
              <a:rPr lang="ja-JP" altLang="en-US" sz="1200" dirty="0">
                <a:solidFill>
                  <a:srgbClr val="353C48"/>
                </a:solidFill>
                <a:latin typeface="メイリオ" panose="020B0604030504040204" pitchFamily="50" charset="-128"/>
                <a:ea typeface="メイリオ" panose="020B0604030504040204" pitchFamily="50" charset="-128"/>
              </a:rPr>
              <a:t>の設定変更 </a:t>
            </a:r>
            <a:r>
              <a:rPr lang="en-US" altLang="ja-JP" sz="1200" dirty="0">
                <a:solidFill>
                  <a:srgbClr val="353C48"/>
                </a:solidFill>
                <a:latin typeface="メイリオ" panose="020B0604030504040204" pitchFamily="50" charset="-128"/>
                <a:ea typeface="メイリオ" panose="020B0604030504040204" pitchFamily="50" charset="-128"/>
              </a:rPr>
              <a:t>(</a:t>
            </a:r>
            <a:r>
              <a:rPr lang="ja-JP" altLang="en-US" sz="1200" dirty="0">
                <a:solidFill>
                  <a:srgbClr val="353C48"/>
                </a:solidFill>
                <a:latin typeface="メイリオ" panose="020B0604030504040204" pitchFamily="50" charset="-128"/>
                <a:ea typeface="メイリオ" panose="020B0604030504040204" pitchFamily="50" charset="-128"/>
              </a:rPr>
              <a:t>推奨</a:t>
            </a:r>
            <a:r>
              <a:rPr lang="en-US" altLang="ja-JP" sz="1200" dirty="0">
                <a:solidFill>
                  <a:srgbClr val="353C48"/>
                </a:solidFill>
                <a:latin typeface="メイリオ" panose="020B0604030504040204" pitchFamily="50" charset="-128"/>
                <a:ea typeface="メイリオ" panose="020B0604030504040204" pitchFamily="50" charset="-128"/>
              </a:rPr>
              <a:t>)</a:t>
            </a:r>
          </a:p>
          <a:p>
            <a:pPr marL="266700" lvl="0" defTabSz="914400" eaLnBrk="0" fontAlgn="base" hangingPunct="0">
              <a:spcBef>
                <a:spcPct val="0"/>
              </a:spcBef>
              <a:spcAft>
                <a:spcPct val="0"/>
              </a:spcAft>
            </a:pPr>
            <a:r>
              <a:rPr lang="en-US" altLang="ja-JP" sz="1200" dirty="0">
                <a:solidFill>
                  <a:srgbClr val="353C48"/>
                </a:solidFill>
                <a:latin typeface="メイリオ" panose="020B0604030504040204" pitchFamily="50" charset="-128"/>
                <a:ea typeface="メイリオ" panose="020B0604030504040204" pitchFamily="50" charset="-128"/>
              </a:rPr>
              <a:t>JavaScript + No-Library (pure JS) </a:t>
            </a:r>
            <a:r>
              <a:rPr lang="ja-JP" altLang="en-US" sz="1200" dirty="0">
                <a:solidFill>
                  <a:srgbClr val="353C48"/>
                </a:solidFill>
                <a:latin typeface="メイリオ" panose="020B0604030504040204" pitchFamily="50" charset="-128"/>
                <a:ea typeface="メイリオ" panose="020B0604030504040204" pitchFamily="50" charset="-128"/>
              </a:rPr>
              <a:t>と書かれているところをクリックし </a:t>
            </a:r>
            <a:r>
              <a:rPr lang="en-US" altLang="ja-JP" sz="1200" dirty="0">
                <a:solidFill>
                  <a:srgbClr val="353C48"/>
                </a:solidFill>
                <a:latin typeface="メイリオ" panose="020B0604030504040204" pitchFamily="50" charset="-128"/>
                <a:ea typeface="メイリオ" panose="020B0604030504040204" pitchFamily="50" charset="-128"/>
              </a:rPr>
              <a:t>LOAD TYPE </a:t>
            </a:r>
            <a:r>
              <a:rPr lang="ja-JP" altLang="en-US" sz="1200" dirty="0">
                <a:solidFill>
                  <a:srgbClr val="353C48"/>
                </a:solidFill>
                <a:latin typeface="メイリオ" panose="020B0604030504040204" pitchFamily="50" charset="-128"/>
                <a:ea typeface="メイリオ" panose="020B0604030504040204" pitchFamily="50" charset="-128"/>
              </a:rPr>
              <a:t>の設定を </a:t>
            </a:r>
            <a:r>
              <a:rPr lang="en-US" altLang="ja-JP" sz="1200" b="1" dirty="0">
                <a:solidFill>
                  <a:srgbClr val="353C48"/>
                </a:solidFill>
                <a:latin typeface="メイリオ" panose="020B0604030504040204" pitchFamily="50" charset="-128"/>
                <a:ea typeface="メイリオ" panose="020B0604030504040204" pitchFamily="50" charset="-128"/>
              </a:rPr>
              <a:t>On Load </a:t>
            </a:r>
            <a:r>
              <a:rPr lang="ja-JP" altLang="en-US" sz="1200" dirty="0">
                <a:solidFill>
                  <a:srgbClr val="353C48"/>
                </a:solidFill>
                <a:latin typeface="メイリオ" panose="020B0604030504040204" pitchFamily="50" charset="-128"/>
                <a:ea typeface="メイリオ" panose="020B0604030504040204" pitchFamily="50" charset="-128"/>
              </a:rPr>
              <a:t>以外 </a:t>
            </a:r>
            <a:r>
              <a:rPr lang="en-US" altLang="ja-JP" sz="1200" dirty="0">
                <a:solidFill>
                  <a:srgbClr val="353C48"/>
                </a:solidFill>
                <a:latin typeface="メイリオ" panose="020B0604030504040204" pitchFamily="50" charset="-128"/>
                <a:ea typeface="メイリオ" panose="020B0604030504040204" pitchFamily="50" charset="-128"/>
              </a:rPr>
              <a:t>(</a:t>
            </a:r>
            <a:r>
              <a:rPr lang="en-US" altLang="ja-JP" sz="1200" b="1" dirty="0">
                <a:solidFill>
                  <a:srgbClr val="353C48"/>
                </a:solidFill>
                <a:latin typeface="メイリオ" panose="020B0604030504040204" pitchFamily="50" charset="-128"/>
                <a:ea typeface="メイリオ" panose="020B0604030504040204" pitchFamily="50" charset="-128"/>
              </a:rPr>
              <a:t>No wrap - bottom of &lt;head&gt; </a:t>
            </a:r>
            <a:r>
              <a:rPr lang="ja-JP" altLang="en-US" sz="1200" dirty="0">
                <a:solidFill>
                  <a:srgbClr val="353C48"/>
                </a:solidFill>
                <a:latin typeface="メイリオ" panose="020B0604030504040204" pitchFamily="50" charset="-128"/>
                <a:ea typeface="メイリオ" panose="020B0604030504040204" pitchFamily="50" charset="-128"/>
              </a:rPr>
              <a:t>など</a:t>
            </a:r>
            <a:r>
              <a:rPr lang="en-US" altLang="ja-JP" sz="1200" dirty="0">
                <a:solidFill>
                  <a:srgbClr val="353C48"/>
                </a:solidFill>
                <a:latin typeface="メイリオ" panose="020B0604030504040204" pitchFamily="50" charset="-128"/>
                <a:ea typeface="メイリオ" panose="020B0604030504040204" pitchFamily="50" charset="-128"/>
              </a:rPr>
              <a:t>) </a:t>
            </a:r>
            <a:r>
              <a:rPr lang="ja-JP" altLang="en-US" sz="1200" dirty="0">
                <a:solidFill>
                  <a:srgbClr val="353C48"/>
                </a:solidFill>
                <a:latin typeface="メイリオ" panose="020B0604030504040204" pitchFamily="50" charset="-128"/>
                <a:ea typeface="メイリオ" panose="020B0604030504040204" pitchFamily="50" charset="-128"/>
              </a:rPr>
              <a:t>に変更する</a:t>
            </a:r>
            <a:endParaRPr lang="en-US" altLang="ja-JP" sz="1200" dirty="0">
              <a:solidFill>
                <a:srgbClr val="353C48"/>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endParaRPr lang="ja-JP" altLang="en-US" sz="700" dirty="0">
              <a:solidFill>
                <a:srgbClr val="353C48"/>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r>
              <a:rPr lang="ja-JP" altLang="en-US" sz="1200" dirty="0">
                <a:solidFill>
                  <a:srgbClr val="353C48"/>
                </a:solidFill>
                <a:latin typeface="メイリオ" panose="020B0604030504040204" pitchFamily="50" charset="-128"/>
                <a:ea typeface="メイリオ" panose="020B0604030504040204" pitchFamily="50" charset="-128"/>
              </a:rPr>
              <a:t>・</a:t>
            </a:r>
            <a:r>
              <a:rPr lang="en-US" altLang="ja-JP" sz="1200" dirty="0" err="1">
                <a:solidFill>
                  <a:srgbClr val="353C48"/>
                </a:solidFill>
                <a:latin typeface="メイリオ" panose="020B0604030504040204" pitchFamily="50" charset="-128"/>
                <a:ea typeface="メイリオ" panose="020B0604030504040204" pitchFamily="50" charset="-128"/>
              </a:rPr>
              <a:t>mainFunction</a:t>
            </a:r>
            <a:r>
              <a:rPr lang="en-US" altLang="ja-JP" sz="1200" dirty="0">
                <a:solidFill>
                  <a:srgbClr val="353C48"/>
                </a:solidFill>
                <a:latin typeface="メイリオ" panose="020B0604030504040204" pitchFamily="50" charset="-128"/>
                <a:ea typeface="メイリオ" panose="020B0604030504040204" pitchFamily="50" charset="-128"/>
              </a:rPr>
              <a:t> </a:t>
            </a:r>
            <a:r>
              <a:rPr lang="ja-JP" altLang="en-US" sz="1200" dirty="0">
                <a:solidFill>
                  <a:srgbClr val="353C48"/>
                </a:solidFill>
                <a:latin typeface="メイリオ" panose="020B0604030504040204" pitchFamily="50" charset="-128"/>
                <a:ea typeface="メイリオ" panose="020B0604030504040204" pitchFamily="50" charset="-128"/>
              </a:rPr>
              <a:t>を自分で呼び出す</a:t>
            </a:r>
          </a:p>
          <a:p>
            <a:pPr marL="266700" lvl="0" defTabSz="914400" eaLnBrk="0" fontAlgn="base" hangingPunct="0">
              <a:spcBef>
                <a:spcPct val="0"/>
              </a:spcBef>
              <a:spcAft>
                <a:spcPct val="0"/>
              </a:spcAft>
            </a:pPr>
            <a:r>
              <a:rPr lang="en-US" altLang="ja-JP" sz="1200" dirty="0">
                <a:solidFill>
                  <a:srgbClr val="353C48"/>
                </a:solidFill>
                <a:latin typeface="メイリオ" panose="020B0604030504040204" pitchFamily="50" charset="-128"/>
                <a:ea typeface="メイリオ" panose="020B0604030504040204" pitchFamily="50" charset="-128"/>
              </a:rPr>
              <a:t>onload </a:t>
            </a:r>
            <a:r>
              <a:rPr lang="ja-JP" altLang="en-US" sz="1200" dirty="0">
                <a:solidFill>
                  <a:srgbClr val="353C48"/>
                </a:solidFill>
                <a:latin typeface="メイリオ" panose="020B0604030504040204" pitchFamily="50" charset="-128"/>
                <a:ea typeface="メイリオ" panose="020B0604030504040204" pitchFamily="50" charset="-128"/>
              </a:rPr>
              <a:t>に関数を登録せず </a:t>
            </a:r>
            <a:r>
              <a:rPr lang="en-US" altLang="ja-JP" sz="1200" dirty="0" err="1">
                <a:solidFill>
                  <a:srgbClr val="353C48"/>
                </a:solidFill>
                <a:latin typeface="メイリオ" panose="020B0604030504040204" pitchFamily="50" charset="-128"/>
                <a:ea typeface="メイリオ" panose="020B0604030504040204" pitchFamily="50" charset="-128"/>
              </a:rPr>
              <a:t>mainFunction</a:t>
            </a:r>
            <a:r>
              <a:rPr lang="en-US" altLang="ja-JP" sz="1200" dirty="0">
                <a:solidFill>
                  <a:srgbClr val="353C48"/>
                </a:solidFill>
                <a:latin typeface="メイリオ" panose="020B0604030504040204" pitchFamily="50" charset="-128"/>
                <a:ea typeface="メイリオ" panose="020B0604030504040204" pitchFamily="50" charset="-128"/>
              </a:rPr>
              <a:t> </a:t>
            </a:r>
            <a:r>
              <a:rPr lang="ja-JP" altLang="en-US" sz="1200" dirty="0">
                <a:solidFill>
                  <a:srgbClr val="353C48"/>
                </a:solidFill>
                <a:latin typeface="メイリオ" panose="020B0604030504040204" pitchFamily="50" charset="-128"/>
                <a:ea typeface="メイリオ" panose="020B0604030504040204" pitchFamily="50" charset="-128"/>
              </a:rPr>
              <a:t>を定義後に自分で呼び出す。</a:t>
            </a:r>
            <a:r>
              <a:rPr lang="en-US" altLang="ja-JP" sz="1200" dirty="0">
                <a:solidFill>
                  <a:srgbClr val="353C48"/>
                </a:solidFill>
                <a:latin typeface="メイリオ" panose="020B0604030504040204" pitchFamily="50" charset="-128"/>
                <a:ea typeface="メイリオ" panose="020B0604030504040204" pitchFamily="50" charset="-128"/>
              </a:rPr>
              <a:t>(</a:t>
            </a:r>
            <a:r>
              <a:rPr lang="ja-JP" altLang="en-US" sz="1200" dirty="0">
                <a:solidFill>
                  <a:srgbClr val="353C48"/>
                </a:solidFill>
                <a:latin typeface="メイリオ" panose="020B0604030504040204" pitchFamily="50" charset="-128"/>
                <a:ea typeface="メイリオ" panose="020B0604030504040204" pitchFamily="50" charset="-128"/>
              </a:rPr>
              <a:t>最初の </a:t>
            </a:r>
            <a:r>
              <a:rPr lang="en-US" altLang="ja-JP" sz="1200" dirty="0" err="1">
                <a:solidFill>
                  <a:srgbClr val="353C48"/>
                </a:solidFill>
                <a:latin typeface="メイリオ" panose="020B0604030504040204" pitchFamily="50" charset="-128"/>
                <a:ea typeface="メイリオ" panose="020B0604030504040204" pitchFamily="50" charset="-128"/>
              </a:rPr>
              <a:t>window.onload</a:t>
            </a:r>
            <a:r>
              <a:rPr lang="en-US" altLang="ja-JP" sz="1200" dirty="0">
                <a:solidFill>
                  <a:srgbClr val="353C48"/>
                </a:solidFill>
                <a:latin typeface="メイリオ" panose="020B0604030504040204" pitchFamily="50" charset="-128"/>
                <a:ea typeface="メイリオ" panose="020B0604030504040204" pitchFamily="50" charset="-128"/>
              </a:rPr>
              <a:t> = </a:t>
            </a:r>
            <a:r>
              <a:rPr lang="ja-JP" altLang="en-US" sz="1200" dirty="0">
                <a:solidFill>
                  <a:srgbClr val="353C48"/>
                </a:solidFill>
                <a:latin typeface="メイリオ" panose="020B0604030504040204" pitchFamily="50" charset="-128"/>
                <a:ea typeface="メイリオ" panose="020B0604030504040204" pitchFamily="50" charset="-128"/>
              </a:rPr>
              <a:t>を削除して最後に </a:t>
            </a:r>
            <a:r>
              <a:rPr lang="en-US" altLang="ja-JP" sz="1200" dirty="0" err="1">
                <a:solidFill>
                  <a:srgbClr val="353C48"/>
                </a:solidFill>
                <a:latin typeface="メイリオ" panose="020B0604030504040204" pitchFamily="50" charset="-128"/>
                <a:ea typeface="メイリオ" panose="020B0604030504040204" pitchFamily="50" charset="-128"/>
              </a:rPr>
              <a:t>mainFunction</a:t>
            </a:r>
            <a:r>
              <a:rPr lang="en-US" altLang="ja-JP" sz="1200" dirty="0">
                <a:solidFill>
                  <a:srgbClr val="353C48"/>
                </a:solidFill>
                <a:latin typeface="メイリオ" panose="020B0604030504040204" pitchFamily="50" charset="-128"/>
                <a:ea typeface="メイリオ" panose="020B0604030504040204" pitchFamily="50" charset="-128"/>
              </a:rPr>
              <a:t>(); </a:t>
            </a:r>
            <a:r>
              <a:rPr lang="ja-JP" altLang="en-US" sz="1200" dirty="0">
                <a:solidFill>
                  <a:srgbClr val="353C48"/>
                </a:solidFill>
                <a:latin typeface="メイリオ" panose="020B0604030504040204" pitchFamily="50" charset="-128"/>
                <a:ea typeface="メイリオ" panose="020B0604030504040204" pitchFamily="50" charset="-128"/>
              </a:rPr>
              <a:t>を追加する</a:t>
            </a:r>
            <a:r>
              <a:rPr lang="en-US" altLang="ja-JP" sz="1200" dirty="0">
                <a:solidFill>
                  <a:srgbClr val="353C48"/>
                </a:solidFill>
                <a:latin typeface="メイリオ" panose="020B0604030504040204" pitchFamily="50" charset="-128"/>
                <a:ea typeface="メイリオ" panose="020B0604030504040204" pitchFamily="50" charset="-128"/>
              </a:rPr>
              <a:t>)</a:t>
            </a:r>
            <a:endParaRPr kumimoji="0" lang="ja-JP" altLang="ja-JP" sz="180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0FE4EF46-79AB-4439-A0DB-0E9C6266D921}"/>
              </a:ext>
            </a:extLst>
          </p:cNvPr>
          <p:cNvPicPr>
            <a:picLocks noChangeAspect="1"/>
          </p:cNvPicPr>
          <p:nvPr/>
        </p:nvPicPr>
        <p:blipFill>
          <a:blip r:embed="rId4"/>
          <a:stretch>
            <a:fillRect/>
          </a:stretch>
        </p:blipFill>
        <p:spPr>
          <a:xfrm>
            <a:off x="668480" y="2108366"/>
            <a:ext cx="5190654" cy="3122504"/>
          </a:xfrm>
          <a:prstGeom prst="rect">
            <a:avLst/>
          </a:prstGeom>
        </p:spPr>
      </p:pic>
      <p:sp>
        <p:nvSpPr>
          <p:cNvPr id="12" name="正方形/長方形 11">
            <a:extLst>
              <a:ext uri="{FF2B5EF4-FFF2-40B4-BE49-F238E27FC236}">
                <a16:creationId xmlns:a16="http://schemas.microsoft.com/office/drawing/2014/main" id="{D8E16B02-D3DB-4C8D-9EE7-848C11A6B8D6}"/>
              </a:ext>
            </a:extLst>
          </p:cNvPr>
          <p:cNvSpPr/>
          <p:nvPr/>
        </p:nvSpPr>
        <p:spPr>
          <a:xfrm>
            <a:off x="1922482" y="3275111"/>
            <a:ext cx="1317297" cy="307777"/>
          </a:xfrm>
          <a:prstGeom prst="rect">
            <a:avLst/>
          </a:prstGeom>
        </p:spPr>
        <p:txBody>
          <a:bodyPr wrap="square">
            <a:spAutoFit/>
          </a:bodyPr>
          <a:lstStyle/>
          <a:p>
            <a:r>
              <a:rPr lang="en-US" altLang="ja-JP" sz="1400" dirty="0">
                <a:solidFill>
                  <a:srgbClr val="0070C0"/>
                </a:solidFill>
                <a:latin typeface="メイリオ" panose="020B0604030504040204" pitchFamily="50" charset="-128"/>
                <a:ea typeface="メイリオ" panose="020B0604030504040204" pitchFamily="50" charset="-128"/>
              </a:rPr>
              <a:t>HTML</a:t>
            </a:r>
            <a:r>
              <a:rPr lang="ja-JP" altLang="en-US" sz="1400" dirty="0">
                <a:solidFill>
                  <a:srgbClr val="0070C0"/>
                </a:solidFill>
                <a:latin typeface="メイリオ" panose="020B0604030504040204" pitchFamily="50" charset="-128"/>
                <a:ea typeface="メイリオ" panose="020B0604030504040204" pitchFamily="50" charset="-128"/>
              </a:rPr>
              <a:t> ペイン</a:t>
            </a:r>
          </a:p>
        </p:txBody>
      </p:sp>
      <p:sp>
        <p:nvSpPr>
          <p:cNvPr id="14" name="正方形/長方形 13">
            <a:extLst>
              <a:ext uri="{FF2B5EF4-FFF2-40B4-BE49-F238E27FC236}">
                <a16:creationId xmlns:a16="http://schemas.microsoft.com/office/drawing/2014/main" id="{062A8FD4-9D58-49E3-A0A6-0DC24E36EF65}"/>
              </a:ext>
            </a:extLst>
          </p:cNvPr>
          <p:cNvSpPr/>
          <p:nvPr/>
        </p:nvSpPr>
        <p:spPr>
          <a:xfrm>
            <a:off x="4188010" y="3275111"/>
            <a:ext cx="1317297" cy="307777"/>
          </a:xfrm>
          <a:prstGeom prst="rect">
            <a:avLst/>
          </a:prstGeom>
        </p:spPr>
        <p:txBody>
          <a:bodyPr wrap="square">
            <a:spAutoFit/>
          </a:bodyPr>
          <a:lstStyle/>
          <a:p>
            <a:r>
              <a:rPr lang="en-US" altLang="ja-JP" sz="1400" dirty="0">
                <a:solidFill>
                  <a:srgbClr val="0070C0"/>
                </a:solidFill>
                <a:latin typeface="メイリオ" panose="020B0604030504040204" pitchFamily="50" charset="-128"/>
                <a:ea typeface="メイリオ" panose="020B0604030504040204" pitchFamily="50" charset="-128"/>
              </a:rPr>
              <a:t>CSS</a:t>
            </a:r>
            <a:r>
              <a:rPr lang="ja-JP" altLang="en-US" sz="1400" dirty="0">
                <a:solidFill>
                  <a:srgbClr val="0070C0"/>
                </a:solidFill>
                <a:latin typeface="メイリオ" panose="020B0604030504040204" pitchFamily="50" charset="-128"/>
                <a:ea typeface="メイリオ" panose="020B0604030504040204" pitchFamily="50" charset="-128"/>
              </a:rPr>
              <a:t> ペイン</a:t>
            </a:r>
          </a:p>
        </p:txBody>
      </p:sp>
      <p:sp>
        <p:nvSpPr>
          <p:cNvPr id="15" name="正方形/長方形 14">
            <a:extLst>
              <a:ext uri="{FF2B5EF4-FFF2-40B4-BE49-F238E27FC236}">
                <a16:creationId xmlns:a16="http://schemas.microsoft.com/office/drawing/2014/main" id="{3442C8B8-3B08-4ECA-8892-2EEFD917E222}"/>
              </a:ext>
            </a:extLst>
          </p:cNvPr>
          <p:cNvSpPr/>
          <p:nvPr/>
        </p:nvSpPr>
        <p:spPr>
          <a:xfrm>
            <a:off x="1807973" y="4434685"/>
            <a:ext cx="2101178" cy="307777"/>
          </a:xfrm>
          <a:prstGeom prst="rect">
            <a:avLst/>
          </a:prstGeom>
        </p:spPr>
        <p:txBody>
          <a:bodyPr wrap="square">
            <a:spAutoFit/>
          </a:bodyPr>
          <a:lstStyle/>
          <a:p>
            <a:r>
              <a:rPr lang="en-US" altLang="ja-JP" sz="1400" dirty="0">
                <a:solidFill>
                  <a:srgbClr val="0070C0"/>
                </a:solidFill>
                <a:latin typeface="メイリオ" panose="020B0604030504040204" pitchFamily="50" charset="-128"/>
                <a:ea typeface="メイリオ" panose="020B0604030504040204" pitchFamily="50" charset="-128"/>
              </a:rPr>
              <a:t>JavaScript</a:t>
            </a:r>
            <a:r>
              <a:rPr lang="ja-JP" altLang="en-US" sz="1400" dirty="0">
                <a:solidFill>
                  <a:srgbClr val="0070C0"/>
                </a:solidFill>
                <a:latin typeface="メイリオ" panose="020B0604030504040204" pitchFamily="50" charset="-128"/>
                <a:ea typeface="メイリオ" panose="020B0604030504040204" pitchFamily="50" charset="-128"/>
              </a:rPr>
              <a:t> ペイン</a:t>
            </a:r>
          </a:p>
        </p:txBody>
      </p:sp>
      <p:sp>
        <p:nvSpPr>
          <p:cNvPr id="16" name="正方形/長方形 15">
            <a:extLst>
              <a:ext uri="{FF2B5EF4-FFF2-40B4-BE49-F238E27FC236}">
                <a16:creationId xmlns:a16="http://schemas.microsoft.com/office/drawing/2014/main" id="{1880B3DB-BA7F-4370-9FEB-D891D2608651}"/>
              </a:ext>
            </a:extLst>
          </p:cNvPr>
          <p:cNvSpPr/>
          <p:nvPr/>
        </p:nvSpPr>
        <p:spPr>
          <a:xfrm>
            <a:off x="4454718" y="4434684"/>
            <a:ext cx="2101178" cy="307777"/>
          </a:xfrm>
          <a:prstGeom prst="rect">
            <a:avLst/>
          </a:prstGeom>
        </p:spPr>
        <p:txBody>
          <a:bodyPr wrap="square">
            <a:spAutoFit/>
          </a:bodyPr>
          <a:lstStyle/>
          <a:p>
            <a:r>
              <a:rPr lang="ja-JP" altLang="en-US" sz="1400" dirty="0">
                <a:solidFill>
                  <a:srgbClr val="0070C0"/>
                </a:solidFill>
                <a:latin typeface="メイリオ" panose="020B0604030504040204" pitchFamily="50" charset="-128"/>
                <a:ea typeface="メイリオ" panose="020B0604030504040204" pitchFamily="50" charset="-128"/>
              </a:rPr>
              <a:t>実行</a:t>
            </a:r>
          </a:p>
        </p:txBody>
      </p:sp>
      <p:pic>
        <p:nvPicPr>
          <p:cNvPr id="8" name="図 7">
            <a:extLst>
              <a:ext uri="{FF2B5EF4-FFF2-40B4-BE49-F238E27FC236}">
                <a16:creationId xmlns:a16="http://schemas.microsoft.com/office/drawing/2014/main" id="{BFC6A2AA-5A3B-41A0-ADA1-BCA0A48FB7D0}"/>
              </a:ext>
            </a:extLst>
          </p:cNvPr>
          <p:cNvPicPr>
            <a:picLocks noChangeAspect="1"/>
          </p:cNvPicPr>
          <p:nvPr/>
        </p:nvPicPr>
        <p:blipFill rotWithShape="1">
          <a:blip r:embed="rId5"/>
          <a:srcRect l="6724" t="46571" r="55075" b="5755"/>
          <a:stretch/>
        </p:blipFill>
        <p:spPr>
          <a:xfrm>
            <a:off x="6085554" y="2596775"/>
            <a:ext cx="2705507" cy="2110224"/>
          </a:xfrm>
          <a:prstGeom prst="rect">
            <a:avLst/>
          </a:prstGeom>
        </p:spPr>
      </p:pic>
      <p:sp>
        <p:nvSpPr>
          <p:cNvPr id="9" name="正方形/長方形 8">
            <a:extLst>
              <a:ext uri="{FF2B5EF4-FFF2-40B4-BE49-F238E27FC236}">
                <a16:creationId xmlns:a16="http://schemas.microsoft.com/office/drawing/2014/main" id="{94C148F6-43F3-4248-9582-22FC78B2F78E}"/>
              </a:ext>
            </a:extLst>
          </p:cNvPr>
          <p:cNvSpPr/>
          <p:nvPr/>
        </p:nvSpPr>
        <p:spPr>
          <a:xfrm>
            <a:off x="1471090" y="3946277"/>
            <a:ext cx="2199122" cy="128459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A0256F0-1AE5-4574-8ACA-26F5226FEE7F}"/>
              </a:ext>
            </a:extLst>
          </p:cNvPr>
          <p:cNvSpPr txBox="1"/>
          <p:nvPr/>
        </p:nvSpPr>
        <p:spPr>
          <a:xfrm>
            <a:off x="7354729" y="2651322"/>
            <a:ext cx="899605" cy="369332"/>
          </a:xfrm>
          <a:prstGeom prst="rect">
            <a:avLst/>
          </a:prstGeom>
          <a:noFill/>
        </p:spPr>
        <p:txBody>
          <a:bodyPr wrap="none" rtlCol="0">
            <a:spAutoFit/>
          </a:bodyPr>
          <a:lstStyle/>
          <a:p>
            <a:r>
              <a:rPr kumimoji="1" lang="ja-JP" altLang="en-US" dirty="0">
                <a:solidFill>
                  <a:srgbClr val="FF0000"/>
                </a:solidFill>
              </a:rPr>
              <a:t>↓</a:t>
            </a:r>
            <a:r>
              <a:rPr kumimoji="1" lang="en-US" altLang="ja-JP" dirty="0">
                <a:solidFill>
                  <a:srgbClr val="FF0000"/>
                </a:solidFill>
              </a:rPr>
              <a:t>Click!</a:t>
            </a:r>
            <a:endParaRPr kumimoji="1" lang="ja-JP" altLang="en-US" dirty="0">
              <a:solidFill>
                <a:srgbClr val="FF0000"/>
              </a:solidFill>
            </a:endParaRPr>
          </a:p>
        </p:txBody>
      </p:sp>
      <p:cxnSp>
        <p:nvCxnSpPr>
          <p:cNvPr id="18" name="直線コネクタ 17">
            <a:extLst>
              <a:ext uri="{FF2B5EF4-FFF2-40B4-BE49-F238E27FC236}">
                <a16:creationId xmlns:a16="http://schemas.microsoft.com/office/drawing/2014/main" id="{1DA6C8FC-E749-4750-ACD2-036035F85006}"/>
              </a:ext>
            </a:extLst>
          </p:cNvPr>
          <p:cNvCxnSpPr/>
          <p:nvPr/>
        </p:nvCxnSpPr>
        <p:spPr>
          <a:xfrm>
            <a:off x="6598195" y="4387988"/>
            <a:ext cx="1105468" cy="0"/>
          </a:xfrm>
          <a:prstGeom prst="line">
            <a:avLst/>
          </a:prstGeom>
        </p:spPr>
        <p:style>
          <a:lnRef idx="2">
            <a:schemeClr val="accent2"/>
          </a:lnRef>
          <a:fillRef idx="0">
            <a:schemeClr val="accent2"/>
          </a:fillRef>
          <a:effectRef idx="1">
            <a:schemeClr val="accent2"/>
          </a:effectRef>
          <a:fontRef idx="minor">
            <a:schemeClr val="tx1"/>
          </a:fontRef>
        </p:style>
      </p:cxnSp>
      <p:sp>
        <p:nvSpPr>
          <p:cNvPr id="23" name="正方形/長方形 22">
            <a:extLst>
              <a:ext uri="{FF2B5EF4-FFF2-40B4-BE49-F238E27FC236}">
                <a16:creationId xmlns:a16="http://schemas.microsoft.com/office/drawing/2014/main" id="{0D09B092-2B50-44E9-82CE-8D5750399E1F}"/>
              </a:ext>
            </a:extLst>
          </p:cNvPr>
          <p:cNvSpPr/>
          <p:nvPr/>
        </p:nvSpPr>
        <p:spPr>
          <a:xfrm>
            <a:off x="6704226" y="3050220"/>
            <a:ext cx="1286041" cy="22209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9EDFE542-0B93-465B-8B5D-F827B8C3A348}"/>
              </a:ext>
            </a:extLst>
          </p:cNvPr>
          <p:cNvSpPr/>
          <p:nvPr/>
        </p:nvSpPr>
        <p:spPr>
          <a:xfrm>
            <a:off x="6085553" y="2584180"/>
            <a:ext cx="2705508" cy="21228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E8868E0-334F-4D2C-BF99-00B7BC7C0F64}"/>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24</a:t>
            </a:fld>
            <a:endParaRPr kumimoji="1" lang="ja-JP" altLang="en-US" dirty="0">
              <a:solidFill>
                <a:schemeClr val="bg1">
                  <a:lumMod val="50000"/>
                </a:schemeClr>
              </a:solidFill>
            </a:endParaRPr>
          </a:p>
        </p:txBody>
      </p:sp>
      <p:sp>
        <p:nvSpPr>
          <p:cNvPr id="24" name="タイトル 1">
            <a:extLst>
              <a:ext uri="{FF2B5EF4-FFF2-40B4-BE49-F238E27FC236}">
                <a16:creationId xmlns:a16="http://schemas.microsoft.com/office/drawing/2014/main" id="{19CBC808-EF24-469A-A5A1-C0F125D51F4A}"/>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Tree>
    <p:extLst>
      <p:ext uri="{BB962C8B-B14F-4D97-AF65-F5344CB8AC3E}">
        <p14:creationId xmlns:p14="http://schemas.microsoft.com/office/powerpoint/2010/main" val="1020732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b="1" u="sng" dirty="0">
                <a:solidFill>
                  <a:schemeClr val="accent6"/>
                </a:solidFill>
                <a:latin typeface="メイリオ" panose="020B0604030504040204" pitchFamily="50" charset="-128"/>
                <a:ea typeface="メイリオ" panose="020B0604030504040204" pitchFamily="50" charset="-128"/>
              </a:rPr>
              <a:t>HTML/CSS </a:t>
            </a:r>
            <a:r>
              <a:rPr lang="ja-JP" altLang="en-US" u="sng" dirty="0">
                <a:latin typeface="メイリオ" panose="020B0604030504040204" pitchFamily="50" charset="-128"/>
                <a:ea typeface="メイリオ" panose="020B0604030504040204" pitchFamily="50" charset="-128"/>
              </a:rPr>
              <a:t>を記載する</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455341"/>
            <a:ext cx="8448540" cy="1815882"/>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さて、今回はボタンと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の状態インジケータを画面上に作ってみましょう。 </a:t>
            </a:r>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HTML </a:t>
            </a:r>
            <a:r>
              <a:rPr lang="ja-JP" altLang="en-US" sz="1400" dirty="0">
                <a:latin typeface="メイリオ" panose="020B0604030504040204" pitchFamily="50" charset="-128"/>
                <a:ea typeface="メイリオ" panose="020B0604030504040204" pitchFamily="50" charset="-128"/>
              </a:rPr>
              <a:t>に </a:t>
            </a:r>
            <a:r>
              <a:rPr lang="en-US" altLang="ja-JP" sz="1400" dirty="0">
                <a:latin typeface="メイリオ" panose="020B0604030504040204" pitchFamily="50" charset="-128"/>
                <a:ea typeface="メイリオ" panose="020B0604030504040204" pitchFamily="50" charset="-128"/>
              </a:rPr>
              <a:t>&lt;button&gt; </a:t>
            </a:r>
            <a:r>
              <a:rPr lang="ja-JP" altLang="en-US" sz="1400" dirty="0">
                <a:latin typeface="メイリオ" panose="020B0604030504040204" pitchFamily="50" charset="-128"/>
                <a:ea typeface="メイリオ" panose="020B0604030504040204" pitchFamily="50" charset="-128"/>
              </a:rPr>
              <a:t>と </a:t>
            </a:r>
            <a:r>
              <a:rPr lang="en-US" altLang="ja-JP" sz="1400" dirty="0">
                <a:latin typeface="メイリオ" panose="020B0604030504040204" pitchFamily="50" charset="-128"/>
                <a:ea typeface="メイリオ" panose="020B0604030504040204" pitchFamily="50" charset="-128"/>
              </a:rPr>
              <a:t>&lt;div&gt; </a:t>
            </a:r>
            <a:r>
              <a:rPr lang="ja-JP" altLang="en-US" sz="1400" dirty="0">
                <a:latin typeface="メイリオ" panose="020B0604030504040204" pitchFamily="50" charset="-128"/>
                <a:ea typeface="メイリオ" panose="020B0604030504040204" pitchFamily="50" charset="-128"/>
              </a:rPr>
              <a:t>要素を </a:t>
            </a:r>
            <a:r>
              <a:rPr lang="en-US" altLang="ja-JP" sz="1400" dirty="0">
                <a:latin typeface="メイリオ" panose="020B0604030504040204" pitchFamily="50" charset="-128"/>
                <a:ea typeface="メイリオ" panose="020B0604030504040204" pitchFamily="50" charset="-128"/>
              </a:rPr>
              <a:t>1 </a:t>
            </a:r>
            <a:r>
              <a:rPr lang="ja-JP" altLang="en-US" sz="1400" dirty="0">
                <a:latin typeface="メイリオ" panose="020B0604030504040204" pitchFamily="50" charset="-128"/>
                <a:ea typeface="メイリオ" panose="020B0604030504040204" pitchFamily="50" charset="-128"/>
              </a:rPr>
              <a:t>つづつ作ります。</a:t>
            </a:r>
          </a:p>
          <a:p>
            <a:endParaRPr lang="ja-JP" altLang="en-US" sz="1400" dirty="0">
              <a:latin typeface="メイリオ" panose="020B0604030504040204" pitchFamily="50" charset="-128"/>
              <a:ea typeface="メイリオ" panose="020B0604030504040204" pitchFamily="50" charset="-128"/>
            </a:endParaRPr>
          </a:p>
          <a:p>
            <a:r>
              <a:rPr lang="en-US" altLang="ja-JP" sz="1400" dirty="0" err="1">
                <a:latin typeface="メイリオ" panose="020B0604030504040204" pitchFamily="50" charset="-128"/>
                <a:ea typeface="メイリオ" panose="020B0604030504040204" pitchFamily="50" charset="-128"/>
              </a:rPr>
              <a:t>JSFiddle</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にアクセスすると、初期状態でコード編集を始めることができます。 </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この画面の </a:t>
            </a:r>
            <a:r>
              <a:rPr lang="en-US" altLang="ja-JP" sz="1400" b="1" dirty="0">
                <a:latin typeface="メイリオ" panose="020B0604030504040204" pitchFamily="50" charset="-128"/>
                <a:ea typeface="メイリオ" panose="020B0604030504040204" pitchFamily="50" charset="-128"/>
              </a:rPr>
              <a:t>HTML </a:t>
            </a:r>
            <a:r>
              <a:rPr lang="ja-JP" altLang="en-US" sz="1400" b="1" dirty="0">
                <a:latin typeface="メイリオ" panose="020B0604030504040204" pitchFamily="50" charset="-128"/>
                <a:ea typeface="メイリオ" panose="020B0604030504040204" pitchFamily="50" charset="-128"/>
              </a:rPr>
              <a:t>ペイン</a:t>
            </a:r>
            <a:r>
              <a:rPr lang="ja-JP" altLang="en-US" sz="1400" dirty="0">
                <a:latin typeface="メイリオ" panose="020B0604030504040204" pitchFamily="50" charset="-128"/>
                <a:ea typeface="メイリオ" panose="020B0604030504040204" pitchFamily="50" charset="-128"/>
              </a:rPr>
              <a:t>に下記コードを挿入します。</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en-US" altLang="ja-JP" sz="1400" dirty="0" err="1">
                <a:latin typeface="メイリオ" panose="020B0604030504040204" pitchFamily="50" charset="-128"/>
                <a:ea typeface="メイリオ" panose="020B0604030504040204" pitchFamily="50" charset="-128"/>
              </a:rPr>
              <a:t>ledView</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のすぐ下に下記 </a:t>
            </a:r>
            <a:r>
              <a:rPr lang="en-US" altLang="ja-JP" sz="1400" dirty="0">
                <a:latin typeface="メイリオ" panose="020B0604030504040204" pitchFamily="50" charset="-128"/>
                <a:ea typeface="メイリオ" panose="020B0604030504040204" pitchFamily="50" charset="-128"/>
              </a:rPr>
              <a:t>&lt;script&gt; </a:t>
            </a:r>
            <a:r>
              <a:rPr lang="ja-JP" altLang="en-US" sz="1400" dirty="0">
                <a:latin typeface="メイリオ" panose="020B0604030504040204" pitchFamily="50" charset="-128"/>
                <a:ea typeface="メイリオ" panose="020B0604030504040204" pitchFamily="50" charset="-128"/>
              </a:rPr>
              <a:t>タグを記載し、</a:t>
            </a:r>
            <a:r>
              <a:rPr lang="en-US" altLang="ja-JP" sz="1400" dirty="0">
                <a:latin typeface="メイリオ" panose="020B0604030504040204" pitchFamily="50" charset="-128"/>
                <a:ea typeface="メイリオ" panose="020B0604030504040204" pitchFamily="50" charset="-128"/>
              </a:rPr>
              <a:t> Web GPIO API </a:t>
            </a:r>
            <a:r>
              <a:rPr lang="ja-JP" altLang="en-US" sz="1400" dirty="0">
                <a:latin typeface="メイリオ" panose="020B0604030504040204" pitchFamily="50" charset="-128"/>
                <a:ea typeface="メイリオ" panose="020B0604030504040204" pitchFamily="50" charset="-128"/>
              </a:rPr>
              <a:t>を利用可能にする</a:t>
            </a:r>
            <a:r>
              <a:rPr lang="en-US" altLang="ja-JP" sz="1400" dirty="0" err="1">
                <a:latin typeface="メイリオ" panose="020B0604030504040204" pitchFamily="50" charset="-128"/>
                <a:ea typeface="メイリオ" panose="020B0604030504040204" pitchFamily="50" charset="-128"/>
              </a:rPr>
              <a:t>Polyfill</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を読み込ませましょう。</a:t>
            </a:r>
          </a:p>
        </p:txBody>
      </p:sp>
      <p:sp>
        <p:nvSpPr>
          <p:cNvPr id="8" name="Rectangle 2">
            <a:extLst>
              <a:ext uri="{FF2B5EF4-FFF2-40B4-BE49-F238E27FC236}">
                <a16:creationId xmlns:a16="http://schemas.microsoft.com/office/drawing/2014/main" id="{F4966BCD-888A-4E6D-A6B1-57F8A765234B}"/>
              </a:ext>
            </a:extLst>
          </p:cNvPr>
          <p:cNvSpPr>
            <a:spLocks noChangeArrowheads="1"/>
          </p:cNvSpPr>
          <p:nvPr/>
        </p:nvSpPr>
        <p:spPr bwMode="auto">
          <a:xfrm>
            <a:off x="347730" y="3284110"/>
            <a:ext cx="6298730" cy="688770"/>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rPr>
              <a:t>&lt;button</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8080"/>
                </a:solidFill>
                <a:effectLst/>
                <a:latin typeface="メイリオ" panose="020B0604030504040204" pitchFamily="50" charset="-128"/>
                <a:ea typeface="メイリオ" panose="020B0604030504040204" pitchFamily="50" charset="-128"/>
                <a:cs typeface="Arial" panose="020B0604020202020204" pitchFamily="34" charset="0"/>
              </a:rPr>
              <a:t>id=</a:t>
            </a:r>
            <a:r>
              <a:rPr kumimoji="0" lang="ja-JP" altLang="ja-JP" sz="1000" b="0" i="0" u="none" strike="noStrike" cap="none" normalizeH="0" baseline="0" dirty="0">
                <a:ln>
                  <a:noFill/>
                </a:ln>
                <a:solidFill>
                  <a:srgbClr val="DD1144"/>
                </a:solidFill>
                <a:effectLst/>
                <a:latin typeface="メイリオ" panose="020B0604030504040204" pitchFamily="50" charset="-128"/>
                <a:ea typeface="メイリオ" panose="020B0604030504040204" pitchFamily="50" charset="-128"/>
                <a:cs typeface="Arial" panose="020B0604020202020204" pitchFamily="34" charset="0"/>
              </a:rPr>
              <a:t>"onoff"</a:t>
            </a:r>
            <a:r>
              <a:rPr kumimoji="0" lang="ja-JP"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rPr>
              <a:t>&gt;</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LED ON/OFF</a:t>
            </a:r>
            <a:r>
              <a:rPr kumimoji="0" lang="ja-JP"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rPr>
              <a:t>&lt;/button&gt;</a:t>
            </a:r>
            <a:endParaRPr kumimoji="0" lang="en-US"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defTabSz="914400" eaLnBrk="0" fontAlgn="base" hangingPunct="0">
              <a:spcBef>
                <a:spcPct val="0"/>
              </a:spcBef>
              <a:spcAft>
                <a:spcPct val="0"/>
              </a:spcAft>
            </a:pPr>
            <a:r>
              <a:rPr kumimoji="0" lang="ja-JP"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rPr>
              <a:t>&lt;div</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8080"/>
                </a:solidFill>
                <a:effectLst/>
                <a:latin typeface="メイリオ" panose="020B0604030504040204" pitchFamily="50" charset="-128"/>
                <a:ea typeface="メイリオ" panose="020B0604030504040204" pitchFamily="50" charset="-128"/>
                <a:cs typeface="Arial" panose="020B0604020202020204" pitchFamily="34" charset="0"/>
              </a:rPr>
              <a:t>id=</a:t>
            </a:r>
            <a:r>
              <a:rPr kumimoji="0" lang="ja-JP" altLang="ja-JP" sz="1000" b="0" i="0" u="none" strike="noStrike" cap="none" normalizeH="0" baseline="0" dirty="0">
                <a:ln>
                  <a:noFill/>
                </a:ln>
                <a:solidFill>
                  <a:srgbClr val="DD1144"/>
                </a:solidFill>
                <a:effectLst/>
                <a:latin typeface="メイリオ" panose="020B0604030504040204" pitchFamily="50" charset="-128"/>
                <a:ea typeface="メイリオ" panose="020B0604030504040204" pitchFamily="50" charset="-128"/>
                <a:cs typeface="Arial" panose="020B0604020202020204" pitchFamily="34" charset="0"/>
              </a:rPr>
              <a:t>"ledView"</a:t>
            </a:r>
            <a:r>
              <a:rPr kumimoji="0" lang="ja-JP"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rPr>
              <a:t>&gt;&lt;/div&gt;</a:t>
            </a:r>
            <a:r>
              <a:rPr kumimoji="0" lang="ja-JP" altLang="ja-JP"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Arial" panose="020B0604020202020204" pitchFamily="34" charset="0"/>
              </a:rPr>
              <a:t> </a:t>
            </a:r>
            <a:r>
              <a:rPr lang="ja-JP" altLang="ja-JP" sz="1000" dirty="0">
                <a:solidFill>
                  <a:srgbClr val="000080"/>
                </a:solidFill>
                <a:latin typeface="メイリオ" panose="020B0604030504040204" pitchFamily="50" charset="-128"/>
                <a:ea typeface="メイリオ" panose="020B0604030504040204" pitchFamily="50" charset="-128"/>
                <a:cs typeface="Arial" panose="020B0604020202020204" pitchFamily="34" charset="0"/>
              </a:rPr>
              <a:t>&lt;script </a:t>
            </a:r>
            <a:r>
              <a:rPr lang="ja-JP" altLang="ja-JP" sz="1000" dirty="0">
                <a:solidFill>
                  <a:srgbClr val="008080"/>
                </a:solidFill>
                <a:latin typeface="メイリオ" panose="020B0604030504040204" pitchFamily="50" charset="-128"/>
                <a:ea typeface="メイリオ" panose="020B0604030504040204" pitchFamily="50" charset="-128"/>
                <a:cs typeface="Arial" panose="020B0604020202020204" pitchFamily="34" charset="0"/>
              </a:rPr>
              <a:t>src=</a:t>
            </a:r>
            <a:r>
              <a:rPr lang="ja-JP" altLang="ja-JP" sz="1000" dirty="0">
                <a:solidFill>
                  <a:srgbClr val="DD1144"/>
                </a:solidFill>
                <a:latin typeface="メイリオ" panose="020B0604030504040204" pitchFamily="50" charset="-128"/>
                <a:ea typeface="メイリオ" panose="020B0604030504040204" pitchFamily="50" charset="-128"/>
                <a:cs typeface="Arial" panose="020B0604020202020204" pitchFamily="34" charset="0"/>
              </a:rPr>
              <a:t>"https://r.chirimen.org/polyfill.js"</a:t>
            </a:r>
            <a:r>
              <a:rPr lang="ja-JP" altLang="ja-JP" sz="1000" dirty="0">
                <a:solidFill>
                  <a:srgbClr val="000080"/>
                </a:solidFill>
                <a:latin typeface="メイリオ" panose="020B0604030504040204" pitchFamily="50" charset="-128"/>
                <a:ea typeface="メイリオ" panose="020B0604030504040204" pitchFamily="50" charset="-128"/>
                <a:cs typeface="Arial" panose="020B0604020202020204" pitchFamily="34" charset="0"/>
              </a:rPr>
              <a:t>&gt;&lt;/script&gt;</a:t>
            </a:r>
            <a:r>
              <a:rPr lang="ja-JP"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marR="0" lvl="0" algn="l" defTabSz="914400" rtl="0" eaLnBrk="0" fontAlgn="base" latinLnBrk="0" hangingPunct="0">
              <a:lnSpc>
                <a:spcPct val="100000"/>
              </a:lnSpc>
              <a:spcBef>
                <a:spcPct val="0"/>
              </a:spcBef>
              <a:spcAft>
                <a:spcPct val="0"/>
              </a:spcAft>
              <a:buClrTx/>
              <a:buSzTx/>
              <a:buFontTx/>
              <a:buNone/>
              <a:tabLst/>
            </a:pPr>
            <a:endParaRPr kumimoji="0" lang="en-US" altLang="ja-JP"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lvl="0" defTabSz="914400" eaLnBrk="0" fontAlgn="base" hangingPunct="0">
              <a:spcBef>
                <a:spcPct val="0"/>
              </a:spcBef>
              <a:spcAft>
                <a:spcPct val="0"/>
              </a:spcAft>
            </a:pPr>
            <a:r>
              <a:rPr lang="ja-JP" altLang="ja-JP" sz="1000" dirty="0">
                <a:solidFill>
                  <a:srgbClr val="000080"/>
                </a:solidFill>
                <a:latin typeface="メイリオ" panose="020B0604030504040204" pitchFamily="50" charset="-128"/>
                <a:ea typeface="メイリオ" panose="020B0604030504040204" pitchFamily="50" charset="-128"/>
                <a:cs typeface="Arial" panose="020B0604020202020204" pitchFamily="34" charset="0"/>
              </a:rPr>
              <a:t>&lt;script </a:t>
            </a:r>
            <a:r>
              <a:rPr lang="ja-JP" altLang="ja-JP" sz="1000" dirty="0">
                <a:solidFill>
                  <a:srgbClr val="008080"/>
                </a:solidFill>
                <a:latin typeface="メイリオ" panose="020B0604030504040204" pitchFamily="50" charset="-128"/>
                <a:ea typeface="メイリオ" panose="020B0604030504040204" pitchFamily="50" charset="-128"/>
                <a:cs typeface="Arial" panose="020B0604020202020204" pitchFamily="34" charset="0"/>
              </a:rPr>
              <a:t>src=</a:t>
            </a:r>
            <a:r>
              <a:rPr lang="ja-JP" altLang="ja-JP" sz="1000" dirty="0">
                <a:solidFill>
                  <a:srgbClr val="DD1144"/>
                </a:solidFill>
                <a:latin typeface="メイリオ" panose="020B0604030504040204" pitchFamily="50" charset="-128"/>
                <a:ea typeface="メイリオ" panose="020B0604030504040204" pitchFamily="50" charset="-128"/>
                <a:cs typeface="Arial" panose="020B0604020202020204" pitchFamily="34" charset="0"/>
              </a:rPr>
              <a:t>"https://r.chirimen.org/polyfill.js"</a:t>
            </a:r>
            <a:r>
              <a:rPr lang="ja-JP" altLang="ja-JP" sz="1000" dirty="0">
                <a:solidFill>
                  <a:srgbClr val="000080"/>
                </a:solidFill>
                <a:latin typeface="メイリオ" panose="020B0604030504040204" pitchFamily="50" charset="-128"/>
                <a:ea typeface="メイリオ" panose="020B0604030504040204" pitchFamily="50" charset="-128"/>
                <a:cs typeface="Arial" panose="020B0604020202020204" pitchFamily="34" charset="0"/>
              </a:rPr>
              <a:t>&gt;&lt;/script&gt;</a:t>
            </a:r>
            <a:r>
              <a:rPr lang="ja-JP" altLang="ja-JP" sz="1000" dirty="0">
                <a:solidFill>
                  <a:prstClr val="black"/>
                </a:solidFill>
                <a:latin typeface="メイリオ" panose="020B0604030504040204" pitchFamily="50" charset="-128"/>
                <a:ea typeface="メイリオ" panose="020B0604030504040204" pitchFamily="50" charset="-128"/>
                <a:cs typeface="Arial" panose="020B0604020202020204" pitchFamily="34" charset="0"/>
              </a:rPr>
              <a:t> </a:t>
            </a:r>
            <a:endParaRPr kumimoji="0" lang="ja-JP" altLang="ja-JP"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8485107D-4C49-4C44-838F-2FEC3685AB64}"/>
              </a:ext>
            </a:extLst>
          </p:cNvPr>
          <p:cNvSpPr/>
          <p:nvPr/>
        </p:nvSpPr>
        <p:spPr>
          <a:xfrm>
            <a:off x="332508" y="4661610"/>
            <a:ext cx="8448540" cy="523220"/>
          </a:xfrm>
          <a:prstGeom prst="rect">
            <a:avLst/>
          </a:prstGeom>
        </p:spPr>
        <p:txBody>
          <a:bodyPr wrap="square">
            <a:spAutoFit/>
          </a:bodyPr>
          <a:lstStyle/>
          <a:p>
            <a:r>
              <a:rPr lang="en-US" altLang="ja-JP" sz="1400" dirty="0" err="1">
                <a:latin typeface="メイリオ" panose="020B0604030504040204" pitchFamily="50" charset="-128"/>
                <a:ea typeface="メイリオ" panose="020B0604030504040204" pitchFamily="50" charset="-128"/>
              </a:rPr>
              <a:t>ledView</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要素には下記のようなスタイルを付けて黒い丸として表示させましょう。</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こちらは </a:t>
            </a:r>
            <a:r>
              <a:rPr lang="en-US" altLang="ja-JP" sz="1400" b="1" dirty="0">
                <a:latin typeface="メイリオ" panose="020B0604030504040204" pitchFamily="50" charset="-128"/>
                <a:ea typeface="メイリオ" panose="020B0604030504040204" pitchFamily="50" charset="-128"/>
              </a:rPr>
              <a:t>CSS </a:t>
            </a:r>
            <a:r>
              <a:rPr lang="ja-JP" altLang="en-US" sz="1400" b="1" dirty="0">
                <a:latin typeface="メイリオ" panose="020B0604030504040204" pitchFamily="50" charset="-128"/>
                <a:ea typeface="メイリオ" panose="020B0604030504040204" pitchFamily="50" charset="-128"/>
              </a:rPr>
              <a:t>ペイン</a:t>
            </a:r>
            <a:r>
              <a:rPr lang="ja-JP" altLang="en-US" sz="1400" dirty="0">
                <a:latin typeface="メイリオ" panose="020B0604030504040204" pitchFamily="50" charset="-128"/>
                <a:ea typeface="メイリオ" panose="020B0604030504040204" pitchFamily="50" charset="-128"/>
              </a:rPr>
              <a:t>に記載します。</a:t>
            </a:r>
          </a:p>
        </p:txBody>
      </p:sp>
      <p:sp>
        <p:nvSpPr>
          <p:cNvPr id="19" name="Rectangle 5">
            <a:extLst>
              <a:ext uri="{FF2B5EF4-FFF2-40B4-BE49-F238E27FC236}">
                <a16:creationId xmlns:a16="http://schemas.microsoft.com/office/drawing/2014/main" id="{44CB1FEE-D849-447B-BB44-1D1A099FECD9}"/>
              </a:ext>
            </a:extLst>
          </p:cNvPr>
          <p:cNvSpPr>
            <a:spLocks noChangeArrowheads="1"/>
          </p:cNvSpPr>
          <p:nvPr/>
        </p:nvSpPr>
        <p:spPr bwMode="auto">
          <a:xfrm>
            <a:off x="347730" y="5354414"/>
            <a:ext cx="6298730" cy="1180246"/>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dirty="0">
                <a:ln>
                  <a:noFill/>
                </a:ln>
                <a:solidFill>
                  <a:srgbClr val="990000"/>
                </a:solidFill>
                <a:effectLst/>
                <a:latin typeface="メイリオ" panose="020B0604030504040204" pitchFamily="50" charset="-128"/>
                <a:ea typeface="メイリオ" panose="020B0604030504040204" pitchFamily="50" charset="-128"/>
                <a:cs typeface="Arial" panose="020B0604020202020204" pitchFamily="34" charset="0"/>
              </a:rPr>
              <a:t>#ledView</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endParaRPr kumimoji="0" lang="en-US"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1" i="0" u="none" strike="noStrike" cap="none" normalizeH="0" baseline="0" dirty="0">
                <a:ln>
                  <a:noFill/>
                </a:ln>
                <a:solidFill>
                  <a:srgbClr val="990000"/>
                </a:solidFill>
                <a:effectLst/>
                <a:latin typeface="メイリオ" panose="020B0604030504040204" pitchFamily="50" charset="-128"/>
                <a:ea typeface="メイリオ" panose="020B0604030504040204" pitchFamily="50" charset="-128"/>
                <a:cs typeface="Arial" panose="020B0604020202020204" pitchFamily="34" charset="0"/>
              </a:rPr>
              <a:t>width</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9999"/>
                </a:solidFill>
                <a:effectLst/>
                <a:latin typeface="メイリオ" panose="020B0604030504040204" pitchFamily="50" charset="-128"/>
                <a:ea typeface="メイリオ" panose="020B0604030504040204" pitchFamily="50" charset="-128"/>
                <a:cs typeface="Arial" panose="020B0604020202020204" pitchFamily="34" charset="0"/>
              </a:rPr>
              <a:t>60px</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a:t>
            </a:r>
            <a:endParaRPr kumimoji="0" lang="en-US"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1" i="0" u="none" strike="noStrike" cap="none" normalizeH="0" baseline="0" dirty="0">
                <a:ln>
                  <a:noFill/>
                </a:ln>
                <a:solidFill>
                  <a:srgbClr val="990000"/>
                </a:solidFill>
                <a:effectLst/>
                <a:latin typeface="メイリオ" panose="020B0604030504040204" pitchFamily="50" charset="-128"/>
                <a:ea typeface="メイリオ" panose="020B0604030504040204" pitchFamily="50" charset="-128"/>
                <a:cs typeface="Arial" panose="020B0604020202020204" pitchFamily="34" charset="0"/>
              </a:rPr>
              <a:t>height</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9999"/>
                </a:solidFill>
                <a:effectLst/>
                <a:latin typeface="メイリオ" panose="020B0604030504040204" pitchFamily="50" charset="-128"/>
                <a:ea typeface="メイリオ" panose="020B0604030504040204" pitchFamily="50" charset="-128"/>
                <a:cs typeface="Arial" panose="020B0604020202020204" pitchFamily="34" charset="0"/>
              </a:rPr>
              <a:t>60px</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a:t>
            </a:r>
            <a:endParaRPr kumimoji="0" lang="en-US"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1" i="0" u="none" strike="noStrike" cap="none" normalizeH="0" baseline="0" dirty="0">
                <a:ln>
                  <a:noFill/>
                </a:ln>
                <a:solidFill>
                  <a:srgbClr val="990000"/>
                </a:solidFill>
                <a:effectLst/>
                <a:latin typeface="メイリオ" panose="020B0604030504040204" pitchFamily="50" charset="-128"/>
                <a:ea typeface="メイリオ" panose="020B0604030504040204" pitchFamily="50" charset="-128"/>
                <a:cs typeface="Arial" panose="020B0604020202020204" pitchFamily="34" charset="0"/>
              </a:rPr>
              <a:t>border-radius</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9999"/>
                </a:solidFill>
                <a:effectLst/>
                <a:latin typeface="メイリオ" panose="020B0604030504040204" pitchFamily="50" charset="-128"/>
                <a:ea typeface="メイリオ" panose="020B0604030504040204" pitchFamily="50" charset="-128"/>
                <a:cs typeface="Arial" panose="020B0604020202020204" pitchFamily="34" charset="0"/>
              </a:rPr>
              <a:t>30px</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a:t>
            </a:r>
            <a:endParaRPr kumimoji="0" lang="en-US"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1" i="0" u="none" strike="noStrike" cap="none" normalizeH="0" baseline="0" dirty="0">
                <a:ln>
                  <a:noFill/>
                </a:ln>
                <a:solidFill>
                  <a:srgbClr val="990000"/>
                </a:solidFill>
                <a:effectLst/>
                <a:latin typeface="メイリオ" panose="020B0604030504040204" pitchFamily="50" charset="-128"/>
                <a:ea typeface="メイリオ" panose="020B0604030504040204" pitchFamily="50" charset="-128"/>
                <a:cs typeface="Arial" panose="020B0604020202020204" pitchFamily="34" charset="0"/>
              </a:rPr>
              <a:t>background-color</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8080"/>
                </a:solidFill>
                <a:effectLst/>
                <a:latin typeface="メイリオ" panose="020B0604030504040204" pitchFamily="50" charset="-128"/>
                <a:ea typeface="メイリオ" panose="020B0604030504040204" pitchFamily="50" charset="-128"/>
                <a:cs typeface="Arial" panose="020B0604020202020204" pitchFamily="34" charset="0"/>
              </a:rPr>
              <a:t>black</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a:t>
            </a:r>
            <a:endParaRPr kumimoji="0" lang="en-US"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Arial" panose="020B0604020202020204" pitchFamily="34" charset="0"/>
              </a:rPr>
              <a:t> </a:t>
            </a:r>
          </a:p>
        </p:txBody>
      </p:sp>
      <p:sp>
        <p:nvSpPr>
          <p:cNvPr id="23" name="Rectangle 8">
            <a:extLst>
              <a:ext uri="{FF2B5EF4-FFF2-40B4-BE49-F238E27FC236}">
                <a16:creationId xmlns:a16="http://schemas.microsoft.com/office/drawing/2014/main" id="{D561335C-3308-49D6-AC89-FDA8959CD415}"/>
              </a:ext>
            </a:extLst>
          </p:cNvPr>
          <p:cNvSpPr>
            <a:spLocks noChangeArrowheads="1"/>
          </p:cNvSpPr>
          <p:nvPr/>
        </p:nvSpPr>
        <p:spPr bwMode="auto">
          <a:xfrm>
            <a:off x="328972" y="3824770"/>
            <a:ext cx="8126640" cy="825569"/>
          </a:xfrm>
          <a:prstGeom prst="rect">
            <a:avLst/>
          </a:prstGeom>
          <a:noFill/>
          <a:ln>
            <a:noFill/>
          </a:ln>
          <a:effectLst/>
        </p:spPr>
        <p:txBody>
          <a:bodyPr vert="horz" wrap="none" lIns="91440" tIns="0" rIns="91440" bIns="4572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chemeClr val="bg1">
                    <a:lumMod val="50000"/>
                  </a:schemeClr>
                </a:solidFill>
                <a:effectLst/>
                <a:latin typeface="メイリオ" panose="020B0604030504040204" pitchFamily="50" charset="-128"/>
                <a:ea typeface="メイリオ" panose="020B0604030504040204" pitchFamily="50" charset="-128"/>
              </a:rPr>
              <a:t>※JSFiddle の HTML ペインには HTML タグの全てを書く必要はなく、</a:t>
            </a:r>
            <a:r>
              <a:rPr kumimoji="0" lang="ja-JP" altLang="ja-JP" sz="900" b="0" i="0" u="none" strike="noStrike" cap="none" normalizeH="0" baseline="0" dirty="0">
                <a:ln>
                  <a:noFill/>
                </a:ln>
                <a:solidFill>
                  <a:schemeClr val="bg1">
                    <a:lumMod val="50000"/>
                  </a:schemeClr>
                </a:solidFill>
                <a:effectLst/>
                <a:latin typeface="メイリオ" panose="020B0604030504040204" pitchFamily="50" charset="-128"/>
                <a:ea typeface="メイリオ" panose="020B0604030504040204" pitchFamily="50" charset="-128"/>
              </a:rPr>
              <a:t>&lt;body&gt;</a:t>
            </a:r>
            <a:r>
              <a:rPr kumimoji="0" lang="ja-JP" altLang="ja-JP" sz="1100" b="0" i="0" u="none" strike="noStrike" cap="none" normalizeH="0" baseline="0" dirty="0">
                <a:ln>
                  <a:noFill/>
                </a:ln>
                <a:solidFill>
                  <a:schemeClr val="bg1">
                    <a:lumMod val="50000"/>
                  </a:schemeClr>
                </a:solidFill>
                <a:effectLst/>
                <a:latin typeface="メイリオ" panose="020B0604030504040204" pitchFamily="50" charset="-128"/>
                <a:ea typeface="メイリオ" panose="020B0604030504040204" pitchFamily="50" charset="-128"/>
              </a:rPr>
              <a:t> タグ内のみを書けばあとは補完してくれます。</a:t>
            </a:r>
            <a:r>
              <a:rPr kumimoji="0" lang="ja-JP" altLang="ja-JP" sz="800" b="0" i="0" u="none" strike="noStrike" cap="none" normalizeH="0" baseline="0" dirty="0">
                <a:ln>
                  <a:noFill/>
                </a:ln>
                <a:solidFill>
                  <a:schemeClr val="bg1">
                    <a:lumMod val="50000"/>
                  </a:schemeClr>
                </a:solidFill>
                <a:effectLst/>
                <a:latin typeface="メイリオ" panose="020B0604030504040204" pitchFamily="50" charset="-128"/>
                <a:ea typeface="メイリオ" panose="020B0604030504040204" pitchFamily="50" charset="-128"/>
              </a:rPr>
              <a:t> </a:t>
            </a:r>
            <a:endParaRPr kumimoji="0" lang="ja-JP" altLang="ja-JP" sz="1600" b="0" i="0" u="none" strike="noStrike" cap="none" normalizeH="0" baseline="0" dirty="0">
              <a:ln>
                <a:noFill/>
              </a:ln>
              <a:solidFill>
                <a:schemeClr val="bg1">
                  <a:lumMod val="50000"/>
                </a:schemeClr>
              </a:solidFill>
              <a:effectLst/>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C1E070EE-3B91-418C-BFB7-58DEDF436043}"/>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25</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943136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ボタンに反応する画面を作る</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455341"/>
            <a:ext cx="8448540" cy="523220"/>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を実際に使う前に、まずは「</a:t>
            </a:r>
            <a:r>
              <a:rPr lang="ja-JP" altLang="en-US" sz="1400" b="1" dirty="0">
                <a:latin typeface="メイリオ" panose="020B0604030504040204" pitchFamily="50" charset="-128"/>
                <a:ea typeface="メイリオ" panose="020B0604030504040204" pitchFamily="50" charset="-128"/>
              </a:rPr>
              <a:t>ボタンを押したら </a:t>
            </a:r>
            <a:r>
              <a:rPr lang="en-US" altLang="ja-JP" sz="1400" b="1" dirty="0">
                <a:latin typeface="メイリオ" panose="020B0604030504040204" pitchFamily="50" charset="-128"/>
                <a:ea typeface="メイリオ" panose="020B0604030504040204" pitchFamily="50" charset="-128"/>
              </a:rPr>
              <a:t>LED </a:t>
            </a:r>
            <a:r>
              <a:rPr lang="ja-JP" altLang="en-US" sz="1400" b="1" dirty="0">
                <a:latin typeface="メイリオ" panose="020B0604030504040204" pitchFamily="50" charset="-128"/>
                <a:ea typeface="メイリオ" panose="020B0604030504040204" pitchFamily="50" charset="-128"/>
              </a:rPr>
              <a:t>の </a:t>
            </a:r>
            <a:r>
              <a:rPr lang="en-US" altLang="ja-JP" sz="1400" b="1" dirty="0">
                <a:latin typeface="メイリオ" panose="020B0604030504040204" pitchFamily="50" charset="-128"/>
                <a:ea typeface="メイリオ" panose="020B0604030504040204" pitchFamily="50" charset="-128"/>
              </a:rPr>
              <a:t>ON/OFF </a:t>
            </a:r>
            <a:r>
              <a:rPr lang="ja-JP" altLang="en-US" sz="1400" b="1" dirty="0">
                <a:latin typeface="メイリオ" panose="020B0604030504040204" pitchFamily="50" charset="-128"/>
                <a:ea typeface="メイリオ" panose="020B0604030504040204" pitchFamily="50" charset="-128"/>
              </a:rPr>
              <a:t>状態を表示する画面を切り替える</a:t>
            </a:r>
            <a:r>
              <a:rPr lang="ja-JP" altLang="en-US" sz="1400" dirty="0">
                <a:latin typeface="メイリオ" panose="020B0604030504040204" pitchFamily="50" charset="-128"/>
                <a:ea typeface="メイリオ" panose="020B0604030504040204" pitchFamily="50" charset="-128"/>
              </a:rPr>
              <a:t>」部分を作ってみます。</a:t>
            </a:r>
          </a:p>
        </p:txBody>
      </p:sp>
      <p:sp>
        <p:nvSpPr>
          <p:cNvPr id="17" name="Rectangle 4">
            <a:extLst>
              <a:ext uri="{FF2B5EF4-FFF2-40B4-BE49-F238E27FC236}">
                <a16:creationId xmlns:a16="http://schemas.microsoft.com/office/drawing/2014/main" id="{03E8B1EE-F416-4158-99EA-5F77124229BB}"/>
              </a:ext>
            </a:extLst>
          </p:cNvPr>
          <p:cNvSpPr>
            <a:spLocks noChangeArrowheads="1"/>
          </p:cNvSpPr>
          <p:nvPr/>
        </p:nvSpPr>
        <p:spPr bwMode="auto">
          <a:xfrm>
            <a:off x="347729" y="2043116"/>
            <a:ext cx="6435207" cy="1614484"/>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window</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.onload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mainFunction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v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onoff.onclick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controlLed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v = v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v</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"red"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"black"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4" name="正方形/長方形 13">
            <a:extLst>
              <a:ext uri="{FF2B5EF4-FFF2-40B4-BE49-F238E27FC236}">
                <a16:creationId xmlns:a16="http://schemas.microsoft.com/office/drawing/2014/main" id="{3CC8A65E-0645-41D3-A9A2-CBBCDB07D337}"/>
              </a:ext>
            </a:extLst>
          </p:cNvPr>
          <p:cNvSpPr/>
          <p:nvPr/>
        </p:nvSpPr>
        <p:spPr>
          <a:xfrm>
            <a:off x="347730" y="3913223"/>
            <a:ext cx="8448540" cy="2585323"/>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このコードでは </a:t>
            </a:r>
            <a:r>
              <a:rPr lang="ja-JP" altLang="en-US" sz="1400" b="1" dirty="0">
                <a:latin typeface="メイリオ" panose="020B0604030504040204" pitchFamily="50" charset="-128"/>
                <a:ea typeface="メイリオ" panose="020B0604030504040204" pitchFamily="50" charset="-128"/>
              </a:rPr>
              <a:t>onoff</a:t>
            </a:r>
            <a:r>
              <a:rPr lang="ja-JP" altLang="en-US" sz="1400" dirty="0">
                <a:latin typeface="メイリオ" panose="020B0604030504040204" pitchFamily="50" charset="-128"/>
                <a:ea typeface="メイリオ" panose="020B0604030504040204" pitchFamily="50" charset="-128"/>
              </a:rPr>
              <a:t> 要素と </a:t>
            </a:r>
            <a:r>
              <a:rPr lang="ja-JP" altLang="en-US" sz="1400" b="1" dirty="0">
                <a:latin typeface="メイリオ" panose="020B0604030504040204" pitchFamily="50" charset="-128"/>
                <a:ea typeface="メイリオ" panose="020B0604030504040204" pitchFamily="50" charset="-128"/>
              </a:rPr>
              <a:t>ledView</a:t>
            </a:r>
            <a:r>
              <a:rPr lang="ja-JP" altLang="en-US" sz="1400" dirty="0">
                <a:latin typeface="メイリオ" panose="020B0604030504040204" pitchFamily="50" charset="-128"/>
                <a:ea typeface="メイリオ" panose="020B0604030504040204" pitchFamily="50" charset="-128"/>
              </a:rPr>
              <a:t> 要素を取得し、</a:t>
            </a:r>
            <a:r>
              <a:rPr lang="ja-JP" altLang="en-US" sz="1400" b="1" dirty="0">
                <a:latin typeface="メイリオ" panose="020B0604030504040204" pitchFamily="50" charset="-128"/>
                <a:ea typeface="メイリオ" panose="020B0604030504040204" pitchFamily="50" charset="-128"/>
              </a:rPr>
              <a:t>onoff</a:t>
            </a:r>
            <a:r>
              <a:rPr lang="ja-JP" altLang="en-US" sz="1400" dirty="0">
                <a:latin typeface="メイリオ" panose="020B0604030504040204" pitchFamily="50" charset="-128"/>
                <a:ea typeface="メイリオ" panose="020B0604030504040204" pitchFamily="50" charset="-128"/>
              </a:rPr>
              <a:t> ボタンのクリックイベント発生時に </a:t>
            </a:r>
            <a:r>
              <a:rPr lang="ja-JP" altLang="en-US" sz="1400" b="1" dirty="0">
                <a:latin typeface="メイリオ" panose="020B0604030504040204" pitchFamily="50" charset="-128"/>
                <a:ea typeface="メイリオ" panose="020B0604030504040204" pitchFamily="50" charset="-128"/>
              </a:rPr>
              <a:t>ledview</a:t>
            </a:r>
            <a:r>
              <a:rPr lang="ja-JP" altLang="en-US" sz="1400" dirty="0">
                <a:latin typeface="メイリオ" panose="020B0604030504040204" pitchFamily="50" charset="-128"/>
                <a:ea typeface="メイリオ" panose="020B0604030504040204" pitchFamily="50" charset="-128"/>
              </a:rPr>
              <a:t> の色を書き換えるイベントハンドラを登録しています。また、その処理は HTML 要素の読み込み後に実行するよう </a:t>
            </a:r>
            <a:r>
              <a:rPr lang="ja-JP" altLang="en-US" sz="1400" b="1" dirty="0">
                <a:latin typeface="メイリオ" panose="020B0604030504040204" pitchFamily="50" charset="-128"/>
                <a:ea typeface="メイリオ" panose="020B0604030504040204" pitchFamily="50" charset="-128"/>
              </a:rPr>
              <a:t>window.onload</a:t>
            </a:r>
            <a:r>
              <a:rPr lang="ja-JP" altLang="en-US" sz="1400" dirty="0">
                <a:latin typeface="メイリオ" panose="020B0604030504040204" pitchFamily="50" charset="-128"/>
                <a:ea typeface="メイリオ" panose="020B0604030504040204" pitchFamily="50" charset="-128"/>
              </a:rPr>
              <a:t> に設定する関数内に処理を書いています (HTML の読み込み前に処理すると </a:t>
            </a:r>
            <a:r>
              <a:rPr lang="ja-JP" altLang="en-US" sz="1400" b="1" dirty="0">
                <a:latin typeface="メイリオ" panose="020B0604030504040204" pitchFamily="50" charset="-128"/>
                <a:ea typeface="メイリオ" panose="020B0604030504040204" pitchFamily="50" charset="-128"/>
              </a:rPr>
              <a:t>getElementById()</a:t>
            </a:r>
            <a:r>
              <a:rPr lang="ja-JP" altLang="en-US" sz="1400" dirty="0">
                <a:latin typeface="メイリオ" panose="020B0604030504040204" pitchFamily="50" charset="-128"/>
                <a:ea typeface="メイリオ" panose="020B0604030504040204" pitchFamily="50" charset="-128"/>
              </a:rPr>
              <a:t> で要素が取得できません)。</a:t>
            </a:r>
          </a:p>
          <a:p>
            <a:endParaRPr lang="ja-JP" altLang="en-US" sz="1400" dirty="0">
              <a:latin typeface="メイリオ" panose="020B0604030504040204" pitchFamily="50" charset="-128"/>
              <a:ea typeface="メイリオ" panose="020B0604030504040204" pitchFamily="50" charset="-128"/>
            </a:endParaRPr>
          </a:p>
          <a:p>
            <a:r>
              <a:rPr lang="ja-JP" altLang="en-US" sz="1100" dirty="0">
                <a:solidFill>
                  <a:schemeClr val="bg1">
                    <a:lumMod val="50000"/>
                  </a:schemeClr>
                </a:solidFill>
                <a:latin typeface="メイリオ" panose="020B0604030504040204" pitchFamily="50" charset="-128"/>
                <a:ea typeface="メイリオ" panose="020B0604030504040204" pitchFamily="50" charset="-128"/>
              </a:rPr>
              <a:t>実行タイミングを考えてコードを書くことは重要ですが、HTML の読み込み後に処理させることが多いので、実は JSFiddle では JavaScript は onload 後に実行する初期設定となっています。しかしこのままでは「読み込み完了時の処理を読み込み完了後に登録する」ことになってしまい、折角書いたコードが実行されません。</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ここまでできたら JSFiddle の JavaScript の ▷ </a:t>
            </a:r>
            <a:r>
              <a:rPr lang="ja-JP" altLang="en-US" sz="1400" b="1" dirty="0">
                <a:latin typeface="メイリオ" panose="020B0604030504040204" pitchFamily="50" charset="-128"/>
                <a:ea typeface="メイリオ" panose="020B0604030504040204" pitchFamily="50" charset="-128"/>
              </a:rPr>
              <a:t>Run</a:t>
            </a:r>
            <a:r>
              <a:rPr lang="ja-JP" altLang="en-US" sz="1400" dirty="0">
                <a:latin typeface="メイリオ" panose="020B0604030504040204" pitchFamily="50" charset="-128"/>
                <a:ea typeface="メイリオ" panose="020B0604030504040204" pitchFamily="50" charset="-128"/>
              </a:rPr>
              <a:t> をクリックして実行してみましょう。</a:t>
            </a:r>
            <a:endParaRPr lang="en-US" altLang="ja-JP" sz="1400" dirty="0">
              <a:latin typeface="メイリオ" panose="020B0604030504040204" pitchFamily="50" charset="-128"/>
              <a:ea typeface="メイリオ" panose="020B0604030504040204" pitchFamily="50" charset="-128"/>
            </a:endParaRPr>
          </a:p>
          <a:p>
            <a:r>
              <a:rPr lang="ja-JP" altLang="en-US" sz="1400" b="1" dirty="0">
                <a:latin typeface="メイリオ" panose="020B0604030504040204" pitchFamily="50" charset="-128"/>
                <a:ea typeface="メイリオ" panose="020B0604030504040204" pitchFamily="50" charset="-128"/>
              </a:rPr>
              <a:t>LED ON/OFF</a:t>
            </a:r>
            <a:r>
              <a:rPr lang="ja-JP" altLang="en-US" sz="1400" dirty="0">
                <a:latin typeface="メイリオ" panose="020B0604030504040204" pitchFamily="50" charset="-128"/>
                <a:ea typeface="メイリオ" panose="020B0604030504040204" pitchFamily="50" charset="-128"/>
              </a:rPr>
              <a:t> ボタンが表示されたら、ボタンをクリックしてみてください。ディスプレイの丸が、</a:t>
            </a:r>
            <a:endParaRPr lang="en-US" altLang="ja-JP" sz="1400" dirty="0">
              <a:latin typeface="メイリオ" panose="020B0604030504040204" pitchFamily="50" charset="-128"/>
              <a:ea typeface="メイリオ" panose="020B0604030504040204" pitchFamily="50" charset="-128"/>
            </a:endParaRPr>
          </a:p>
          <a:p>
            <a:r>
              <a:rPr lang="ja-JP" altLang="en-US" sz="1400" b="1" dirty="0">
                <a:solidFill>
                  <a:srgbClr val="C00000"/>
                </a:solidFill>
                <a:latin typeface="メイリオ" panose="020B0604030504040204" pitchFamily="50" charset="-128"/>
                <a:ea typeface="メイリオ" panose="020B0604030504040204" pitchFamily="50" charset="-128"/>
              </a:rPr>
              <a:t>赤</a:t>
            </a:r>
            <a:r>
              <a:rPr lang="ja-JP" altLang="en-US" sz="1400" dirty="0">
                <a:latin typeface="メイリオ" panose="020B0604030504040204" pitchFamily="50" charset="-128"/>
                <a:ea typeface="メイリオ" panose="020B0604030504040204" pitchFamily="50" charset="-128"/>
              </a:rPr>
              <a:t> → </a:t>
            </a:r>
            <a:r>
              <a:rPr lang="ja-JP" altLang="en-US" sz="1400" b="1" dirty="0">
                <a:latin typeface="メイリオ" panose="020B0604030504040204" pitchFamily="50" charset="-128"/>
                <a:ea typeface="メイリオ" panose="020B0604030504040204" pitchFamily="50" charset="-128"/>
              </a:rPr>
              <a:t>黒</a:t>
            </a:r>
            <a:r>
              <a:rPr lang="ja-JP" altLang="en-US" sz="1400" dirty="0">
                <a:latin typeface="メイリオ" panose="020B0604030504040204" pitchFamily="50" charset="-128"/>
                <a:ea typeface="メイリオ" panose="020B0604030504040204" pitchFamily="50" charset="-128"/>
              </a:rPr>
              <a:t> → </a:t>
            </a:r>
            <a:r>
              <a:rPr lang="ja-JP" altLang="en-US" sz="1400" b="1" dirty="0">
                <a:solidFill>
                  <a:srgbClr val="C00000"/>
                </a:solidFill>
                <a:latin typeface="メイリオ" panose="020B0604030504040204" pitchFamily="50" charset="-128"/>
                <a:ea typeface="メイリオ" panose="020B0604030504040204" pitchFamily="50" charset="-128"/>
              </a:rPr>
              <a:t>赤</a:t>
            </a:r>
            <a:r>
              <a:rPr lang="ja-JP" altLang="en-US" sz="1400" dirty="0">
                <a:latin typeface="メイリオ" panose="020B0604030504040204" pitchFamily="50" charset="-128"/>
                <a:ea typeface="メイリオ" panose="020B0604030504040204" pitchFamily="50" charset="-128"/>
              </a:rPr>
              <a:t> → </a:t>
            </a:r>
            <a:r>
              <a:rPr lang="ja-JP" altLang="en-US" sz="1400" b="1" dirty="0">
                <a:latin typeface="メイリオ" panose="020B0604030504040204" pitchFamily="50" charset="-128"/>
                <a:ea typeface="メイリオ" panose="020B0604030504040204" pitchFamily="50" charset="-128"/>
              </a:rPr>
              <a:t>黒</a:t>
            </a:r>
            <a:r>
              <a:rPr lang="ja-JP" altLang="en-US" sz="1400" dirty="0">
                <a:latin typeface="メイリオ" panose="020B0604030504040204" pitchFamily="50" charset="-128"/>
                <a:ea typeface="メイリオ" panose="020B0604030504040204" pitchFamily="50" charset="-128"/>
              </a:rPr>
              <a:t> → </a:t>
            </a:r>
            <a:r>
              <a:rPr lang="ja-JP" altLang="en-US" sz="1400" b="1" dirty="0">
                <a:solidFill>
                  <a:srgbClr val="C00000"/>
                </a:solidFill>
                <a:latin typeface="メイリオ" panose="020B0604030504040204" pitchFamily="50" charset="-128"/>
                <a:ea typeface="メイリオ" panose="020B0604030504040204" pitchFamily="50" charset="-128"/>
              </a:rPr>
              <a:t>赤</a:t>
            </a:r>
            <a:r>
              <a:rPr lang="ja-JP" altLang="en-US" sz="1400" dirty="0">
                <a:latin typeface="メイリオ" panose="020B0604030504040204" pitchFamily="50" charset="-128"/>
                <a:ea typeface="メイリオ" panose="020B0604030504040204" pitchFamily="50" charset="-128"/>
              </a:rPr>
              <a:t> → </a:t>
            </a:r>
            <a:r>
              <a:rPr lang="ja-JP" altLang="en-US" sz="1400" b="1" dirty="0">
                <a:latin typeface="メイリオ" panose="020B0604030504040204" pitchFamily="50" charset="-128"/>
                <a:ea typeface="メイリオ" panose="020B0604030504040204" pitchFamily="50" charset="-128"/>
              </a:rPr>
              <a:t>黒</a:t>
            </a:r>
            <a:r>
              <a:rPr lang="ja-JP" altLang="en-US" sz="1400" dirty="0">
                <a:latin typeface="メイリオ" panose="020B0604030504040204" pitchFamily="50" charset="-128"/>
                <a:ea typeface="メイリオ" panose="020B0604030504040204" pitchFamily="50" charset="-128"/>
              </a:rPr>
              <a:t> → とクリックする都度切り替えできるようになったら成功です。</a:t>
            </a:r>
          </a:p>
        </p:txBody>
      </p:sp>
      <p:sp>
        <p:nvSpPr>
          <p:cNvPr id="12" name="テキスト ボックス 11">
            <a:extLst>
              <a:ext uri="{FF2B5EF4-FFF2-40B4-BE49-F238E27FC236}">
                <a16:creationId xmlns:a16="http://schemas.microsoft.com/office/drawing/2014/main" id="{83691A6B-89A4-4CC5-938F-7F7F0CFB1BF6}"/>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26</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857738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ボタンに </a:t>
            </a:r>
            <a:r>
              <a:rPr lang="en-US" altLang="ja-JP" u="sng" dirty="0">
                <a:latin typeface="メイリオ" panose="020B0604030504040204" pitchFamily="50" charset="-128"/>
                <a:ea typeface="メイリオ" panose="020B0604030504040204" pitchFamily="50" charset="-128"/>
              </a:rPr>
              <a:t>LED </a:t>
            </a:r>
            <a:r>
              <a:rPr lang="ja-JP" altLang="en-US" u="sng" dirty="0">
                <a:latin typeface="メイリオ" panose="020B0604030504040204" pitchFamily="50" charset="-128"/>
                <a:ea typeface="メイリオ" panose="020B0604030504040204" pitchFamily="50" charset="-128"/>
              </a:rPr>
              <a:t>を反応させる</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455341"/>
            <a:ext cx="8448540" cy="523220"/>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画面ができたので、いよいよ </a:t>
            </a:r>
            <a:r>
              <a:rPr lang="en-US" altLang="ja-JP" sz="1400" dirty="0">
                <a:latin typeface="メイリオ" panose="020B0604030504040204" pitchFamily="50" charset="-128"/>
                <a:ea typeface="メイリオ" panose="020B0604030504040204" pitchFamily="50" charset="-128"/>
              </a:rPr>
              <a:t>Web GPIO </a:t>
            </a:r>
            <a:r>
              <a:rPr lang="ja-JP" altLang="en-US" sz="1400" dirty="0">
                <a:latin typeface="メイリオ" panose="020B0604030504040204" pitchFamily="50" charset="-128"/>
                <a:ea typeface="メイリオ" panose="020B0604030504040204" pitchFamily="50" charset="-128"/>
              </a:rPr>
              <a:t>を使った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制御コードを書きます。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まずは書き換えてみましょう。</a:t>
            </a:r>
          </a:p>
        </p:txBody>
      </p:sp>
      <p:sp>
        <p:nvSpPr>
          <p:cNvPr id="17" name="Rectangle 4">
            <a:extLst>
              <a:ext uri="{FF2B5EF4-FFF2-40B4-BE49-F238E27FC236}">
                <a16:creationId xmlns:a16="http://schemas.microsoft.com/office/drawing/2014/main" id="{03E8B1EE-F416-4158-99EA-5F77124229BB}"/>
              </a:ext>
            </a:extLst>
          </p:cNvPr>
          <p:cNvSpPr>
            <a:spLocks noChangeArrowheads="1"/>
          </p:cNvSpPr>
          <p:nvPr/>
        </p:nvSpPr>
        <p:spPr bwMode="auto">
          <a:xfrm>
            <a:off x="347730" y="2043115"/>
            <a:ext cx="4224270" cy="2133099"/>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dirty="0" err="1">
                <a:solidFill>
                  <a:srgbClr val="0070C0"/>
                </a:solidFill>
                <a:latin typeface="メイリオ" panose="020B0604030504040204" pitchFamily="50" charset="-128"/>
                <a:ea typeface="メイリオ" panose="020B0604030504040204" pitchFamily="50" charset="-128"/>
              </a:rPr>
              <a:t>window</a:t>
            </a:r>
            <a:r>
              <a:rPr lang="en-US" altLang="ja-JP" sz="1000" dirty="0" err="1">
                <a:latin typeface="メイリオ" panose="020B0604030504040204" pitchFamily="50" charset="-128"/>
                <a:ea typeface="メイリオ" panose="020B0604030504040204" pitchFamily="50" charset="-128"/>
              </a:rPr>
              <a:t>.onload</a:t>
            </a:r>
            <a:r>
              <a:rPr lang="en-US" altLang="ja-JP" sz="1000" dirty="0">
                <a:latin typeface="メイリオ" panose="020B0604030504040204" pitchFamily="50" charset="-128"/>
                <a:ea typeface="メイリオ" panose="020B0604030504040204" pitchFamily="50" charset="-128"/>
              </a:rPr>
              <a:t> = </a:t>
            </a:r>
            <a:r>
              <a:rPr lang="en-US" altLang="ja-JP" sz="1000" b="1" dirty="0">
                <a:latin typeface="メイリオ" panose="020B0604030504040204" pitchFamily="50" charset="-128"/>
                <a:ea typeface="メイリオ" panose="020B0604030504040204" pitchFamily="50" charset="-128"/>
              </a:rPr>
              <a:t>async function</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mainFunction</a:t>
            </a:r>
            <a:r>
              <a:rPr lang="en-US" altLang="ja-JP" sz="1000" dirty="0">
                <a:latin typeface="メイリオ" panose="020B0604030504040204" pitchFamily="50" charset="-128"/>
                <a:ea typeface="メイリオ" panose="020B0604030504040204" pitchFamily="50" charset="-128"/>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var</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onoff</a:t>
            </a:r>
            <a:r>
              <a:rPr lang="en-US" altLang="ja-JP" sz="1000" dirty="0">
                <a:latin typeface="メイリオ" panose="020B0604030504040204" pitchFamily="50" charset="-128"/>
                <a:ea typeface="メイリオ" panose="020B0604030504040204" pitchFamily="50" charset="-128"/>
              </a:rPr>
              <a:t> = </a:t>
            </a:r>
            <a:r>
              <a:rPr lang="en-US" altLang="ja-JP" sz="1000" dirty="0" err="1">
                <a:solidFill>
                  <a:srgbClr val="0070C0"/>
                </a:solidFill>
                <a:latin typeface="メイリオ" panose="020B0604030504040204" pitchFamily="50" charset="-128"/>
                <a:ea typeface="メイリオ" panose="020B0604030504040204" pitchFamily="50" charset="-128"/>
              </a:rPr>
              <a:t>document</a:t>
            </a:r>
            <a:r>
              <a:rPr lang="en-US" altLang="ja-JP" sz="1000" dirty="0" err="1">
                <a:latin typeface="メイリオ" panose="020B0604030504040204" pitchFamily="50" charset="-128"/>
                <a:ea typeface="メイリオ" panose="020B0604030504040204" pitchFamily="50" charset="-128"/>
              </a:rPr>
              <a:t>.getElementById</a:t>
            </a:r>
            <a:r>
              <a:rPr lang="en-US" altLang="ja-JP" sz="1000" dirty="0">
                <a:latin typeface="メイリオ" panose="020B0604030504040204" pitchFamily="50" charset="-128"/>
                <a:ea typeface="メイリオ" panose="020B0604030504040204" pitchFamily="50" charset="-128"/>
              </a:rPr>
              <a:t>(</a:t>
            </a:r>
            <a:r>
              <a:rPr lang="en-US" altLang="ja-JP" sz="1000" dirty="0">
                <a:solidFill>
                  <a:srgbClr val="C00000"/>
                </a:solidFill>
                <a:latin typeface="メイリオ" panose="020B0604030504040204" pitchFamily="50" charset="-128"/>
                <a:ea typeface="メイリオ" panose="020B0604030504040204" pitchFamily="50" charset="-128"/>
              </a:rPr>
              <a:t>"</a:t>
            </a:r>
            <a:r>
              <a:rPr lang="en-US" altLang="ja-JP" sz="1000" dirty="0" err="1">
                <a:solidFill>
                  <a:srgbClr val="C00000"/>
                </a:solidFill>
                <a:latin typeface="メイリオ" panose="020B0604030504040204" pitchFamily="50" charset="-128"/>
                <a:ea typeface="メイリオ" panose="020B0604030504040204" pitchFamily="50" charset="-128"/>
              </a:rPr>
              <a:t>onoff</a:t>
            </a:r>
            <a:r>
              <a:rPr lang="en-US" altLang="ja-JP" sz="1000" dirty="0">
                <a:solidFill>
                  <a:srgbClr val="C00000"/>
                </a:solidFill>
                <a:latin typeface="メイリオ" panose="020B0604030504040204" pitchFamily="50" charset="-128"/>
                <a:ea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var</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ledView</a:t>
            </a:r>
            <a:r>
              <a:rPr lang="en-US" altLang="ja-JP" sz="1000" dirty="0">
                <a:latin typeface="メイリオ" panose="020B0604030504040204" pitchFamily="50" charset="-128"/>
                <a:ea typeface="メイリオ" panose="020B0604030504040204" pitchFamily="50" charset="-128"/>
              </a:rPr>
              <a:t> = </a:t>
            </a:r>
            <a:r>
              <a:rPr lang="en-US" altLang="ja-JP" sz="1000" dirty="0" err="1">
                <a:solidFill>
                  <a:srgbClr val="0070C0"/>
                </a:solidFill>
                <a:latin typeface="メイリオ" panose="020B0604030504040204" pitchFamily="50" charset="-128"/>
                <a:ea typeface="メイリオ" panose="020B0604030504040204" pitchFamily="50" charset="-128"/>
              </a:rPr>
              <a:t>document</a:t>
            </a:r>
            <a:r>
              <a:rPr lang="en-US" altLang="ja-JP" sz="1000" dirty="0" err="1">
                <a:latin typeface="メイリオ" panose="020B0604030504040204" pitchFamily="50" charset="-128"/>
                <a:ea typeface="メイリオ" panose="020B0604030504040204" pitchFamily="50" charset="-128"/>
              </a:rPr>
              <a:t>.getElementById</a:t>
            </a:r>
            <a:r>
              <a:rPr lang="en-US" altLang="ja-JP" sz="1000" dirty="0">
                <a:latin typeface="メイリオ" panose="020B0604030504040204" pitchFamily="50" charset="-128"/>
                <a:ea typeface="メイリオ" panose="020B0604030504040204" pitchFamily="50" charset="-128"/>
              </a:rPr>
              <a:t>(</a:t>
            </a:r>
            <a:r>
              <a:rPr lang="en-US" altLang="ja-JP" sz="1000" dirty="0">
                <a:solidFill>
                  <a:srgbClr val="C00000"/>
                </a:solidFill>
                <a:latin typeface="メイリオ" panose="020B0604030504040204" pitchFamily="50" charset="-128"/>
                <a:ea typeface="メイリオ" panose="020B0604030504040204" pitchFamily="50" charset="-128"/>
              </a:rPr>
              <a:t>"</a:t>
            </a:r>
            <a:r>
              <a:rPr lang="en-US" altLang="ja-JP" sz="1000" dirty="0" err="1">
                <a:solidFill>
                  <a:srgbClr val="C00000"/>
                </a:solidFill>
                <a:latin typeface="メイリオ" panose="020B0604030504040204" pitchFamily="50" charset="-128"/>
                <a:ea typeface="メイリオ" panose="020B0604030504040204" pitchFamily="50" charset="-128"/>
              </a:rPr>
              <a:t>ledView</a:t>
            </a:r>
            <a:r>
              <a:rPr lang="en-US" altLang="ja-JP" sz="1000" dirty="0">
                <a:solidFill>
                  <a:srgbClr val="C00000"/>
                </a:solidFill>
                <a:latin typeface="メイリオ" panose="020B0604030504040204" pitchFamily="50" charset="-128"/>
                <a:ea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var</a:t>
            </a:r>
            <a:r>
              <a:rPr lang="en-US" altLang="ja-JP" sz="1000" dirty="0">
                <a:latin typeface="メイリオ" panose="020B0604030504040204" pitchFamily="50" charset="-128"/>
                <a:ea typeface="メイリオ" panose="020B0604030504040204" pitchFamily="50" charset="-128"/>
              </a:rPr>
              <a:t> v = </a:t>
            </a:r>
            <a:r>
              <a:rPr lang="en-US" altLang="ja-JP" sz="1000" dirty="0">
                <a:solidFill>
                  <a:srgbClr val="0070C0"/>
                </a:solidFill>
                <a:latin typeface="メイリオ" panose="020B0604030504040204" pitchFamily="50" charset="-128"/>
                <a:ea typeface="メイリオ" panose="020B0604030504040204" pitchFamily="50" charset="-128"/>
              </a:rPr>
              <a:t>0</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var</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gpioAccess</a:t>
            </a:r>
            <a:r>
              <a:rPr lang="en-US" altLang="ja-JP" sz="1000" dirty="0">
                <a:latin typeface="メイリオ" panose="020B0604030504040204" pitchFamily="50" charset="-128"/>
                <a:ea typeface="メイリオ" panose="020B0604030504040204" pitchFamily="50" charset="-128"/>
              </a:rPr>
              <a:t> = </a:t>
            </a:r>
            <a:r>
              <a:rPr lang="en-US" altLang="ja-JP" sz="1000" b="1" dirty="0">
                <a:latin typeface="メイリオ" panose="020B0604030504040204" pitchFamily="50" charset="-128"/>
                <a:ea typeface="メイリオ" panose="020B0604030504040204" pitchFamily="50" charset="-128"/>
              </a:rPr>
              <a:t>await</a:t>
            </a:r>
            <a:r>
              <a:rPr lang="en-US" altLang="ja-JP" sz="1000" dirty="0">
                <a:latin typeface="メイリオ" panose="020B0604030504040204" pitchFamily="50" charset="-128"/>
                <a:ea typeface="メイリオ" panose="020B0604030504040204" pitchFamily="50" charset="-128"/>
              </a:rPr>
              <a:t> </a:t>
            </a:r>
            <a:r>
              <a:rPr lang="en-US" altLang="ja-JP" sz="1000" dirty="0" err="1">
                <a:solidFill>
                  <a:srgbClr val="0070C0"/>
                </a:solidFill>
                <a:latin typeface="メイリオ" panose="020B0604030504040204" pitchFamily="50" charset="-128"/>
                <a:ea typeface="メイリオ" panose="020B0604030504040204" pitchFamily="50" charset="-128"/>
              </a:rPr>
              <a:t>navigator</a:t>
            </a:r>
            <a:r>
              <a:rPr lang="en-US" altLang="ja-JP" sz="1000" dirty="0" err="1">
                <a:latin typeface="メイリオ" panose="020B0604030504040204" pitchFamily="50" charset="-128"/>
                <a:ea typeface="メイリオ" panose="020B0604030504040204" pitchFamily="50" charset="-128"/>
              </a:rPr>
              <a:t>.requestGPIOAccess</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var</a:t>
            </a:r>
            <a:r>
              <a:rPr lang="en-US" altLang="ja-JP" sz="1000" dirty="0">
                <a:latin typeface="メイリオ" panose="020B0604030504040204" pitchFamily="50" charset="-128"/>
                <a:ea typeface="メイリオ" panose="020B0604030504040204" pitchFamily="50" charset="-128"/>
              </a:rPr>
              <a:t> port = </a:t>
            </a:r>
            <a:r>
              <a:rPr lang="en-US" altLang="ja-JP" sz="1000" dirty="0" err="1">
                <a:latin typeface="メイリオ" panose="020B0604030504040204" pitchFamily="50" charset="-128"/>
                <a:ea typeface="メイリオ" panose="020B0604030504040204" pitchFamily="50" charset="-128"/>
              </a:rPr>
              <a:t>gpioAccess.ports.</a:t>
            </a:r>
            <a:r>
              <a:rPr lang="en-US" altLang="ja-JP" sz="1000" b="1" dirty="0" err="1">
                <a:latin typeface="メイリオ" panose="020B0604030504040204" pitchFamily="50" charset="-128"/>
                <a:ea typeface="メイリオ" panose="020B0604030504040204" pitchFamily="50" charset="-128"/>
              </a:rPr>
              <a:t>get</a:t>
            </a:r>
            <a:r>
              <a:rPr lang="en-US" altLang="ja-JP" sz="1000" dirty="0">
                <a:latin typeface="メイリオ" panose="020B0604030504040204" pitchFamily="50" charset="-128"/>
                <a:ea typeface="メイリオ" panose="020B0604030504040204" pitchFamily="50" charset="-128"/>
              </a:rPr>
              <a:t>(</a:t>
            </a:r>
            <a:r>
              <a:rPr lang="en-US" altLang="ja-JP" sz="1000" dirty="0">
                <a:solidFill>
                  <a:srgbClr val="0070C0"/>
                </a:solidFill>
                <a:latin typeface="メイリオ" panose="020B0604030504040204" pitchFamily="50" charset="-128"/>
                <a:ea typeface="メイリオ" panose="020B0604030504040204" pitchFamily="50" charset="-128"/>
              </a:rPr>
              <a:t>26</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await</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port.</a:t>
            </a:r>
            <a:r>
              <a:rPr lang="en-US" altLang="ja-JP" sz="1000" b="1" dirty="0" err="1">
                <a:latin typeface="メイリオ" panose="020B0604030504040204" pitchFamily="50" charset="-128"/>
                <a:ea typeface="メイリオ" panose="020B0604030504040204" pitchFamily="50" charset="-128"/>
              </a:rPr>
              <a:t>export</a:t>
            </a:r>
            <a:r>
              <a:rPr lang="en-US" altLang="ja-JP" sz="1000" dirty="0">
                <a:latin typeface="メイリオ" panose="020B0604030504040204" pitchFamily="50" charset="-128"/>
                <a:ea typeface="メイリオ" panose="020B0604030504040204" pitchFamily="50" charset="-128"/>
              </a:rPr>
              <a:t>(</a:t>
            </a:r>
            <a:r>
              <a:rPr lang="en-US" altLang="ja-JP" sz="1000" dirty="0">
                <a:solidFill>
                  <a:srgbClr val="C00000"/>
                </a:solidFill>
                <a:latin typeface="メイリオ" panose="020B0604030504040204" pitchFamily="50" charset="-128"/>
                <a:ea typeface="メイリオ" panose="020B0604030504040204" pitchFamily="50" charset="-128"/>
              </a:rPr>
              <a:t>"out"</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onoff.onclick</a:t>
            </a:r>
            <a:r>
              <a:rPr lang="en-US" altLang="ja-JP" sz="1000" dirty="0">
                <a:latin typeface="メイリオ" panose="020B0604030504040204" pitchFamily="50" charset="-128"/>
                <a:ea typeface="メイリオ" panose="020B0604030504040204" pitchFamily="50" charset="-128"/>
              </a:rPr>
              <a:t> = function </a:t>
            </a:r>
            <a:r>
              <a:rPr lang="en-US" altLang="ja-JP" sz="1000" dirty="0" err="1">
                <a:latin typeface="メイリオ" panose="020B0604030504040204" pitchFamily="50" charset="-128"/>
                <a:ea typeface="メイリオ" panose="020B0604030504040204" pitchFamily="50" charset="-128"/>
              </a:rPr>
              <a:t>controlLed</a:t>
            </a:r>
            <a:r>
              <a:rPr lang="en-US" altLang="ja-JP" sz="1000" dirty="0">
                <a:latin typeface="メイリオ" panose="020B0604030504040204" pitchFamily="50" charset="-128"/>
                <a:ea typeface="メイリオ" panose="020B0604030504040204" pitchFamily="50" charset="-128"/>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v = v === </a:t>
            </a:r>
            <a:r>
              <a:rPr lang="en-US" altLang="ja-JP" sz="1000" dirty="0">
                <a:solidFill>
                  <a:srgbClr val="0070C0"/>
                </a:solidFill>
                <a:latin typeface="メイリオ" panose="020B0604030504040204" pitchFamily="50" charset="-128"/>
                <a:ea typeface="メイリオ" panose="020B0604030504040204" pitchFamily="50" charset="-128"/>
              </a:rPr>
              <a:t>0</a:t>
            </a:r>
            <a:r>
              <a:rPr lang="en-US" altLang="ja-JP" sz="1000" dirty="0">
                <a:latin typeface="メイリオ" panose="020B0604030504040204" pitchFamily="50" charset="-128"/>
                <a:ea typeface="メイリオ" panose="020B0604030504040204" pitchFamily="50" charset="-128"/>
              </a:rPr>
              <a:t> ? </a:t>
            </a:r>
            <a:r>
              <a:rPr lang="en-US" altLang="ja-JP" sz="1000" dirty="0">
                <a:solidFill>
                  <a:srgbClr val="0070C0"/>
                </a:solidFill>
                <a:latin typeface="メイリオ" panose="020B0604030504040204" pitchFamily="50" charset="-128"/>
                <a:ea typeface="メイリオ" panose="020B0604030504040204" pitchFamily="50" charset="-128"/>
              </a:rPr>
              <a:t>1</a:t>
            </a:r>
            <a:r>
              <a:rPr lang="en-US" altLang="ja-JP" sz="1000" dirty="0">
                <a:latin typeface="メイリオ" panose="020B0604030504040204" pitchFamily="50" charset="-128"/>
                <a:ea typeface="メイリオ" panose="020B0604030504040204" pitchFamily="50" charset="-128"/>
              </a:rPr>
              <a:t> : </a:t>
            </a:r>
            <a:r>
              <a:rPr lang="en-US" altLang="ja-JP" sz="1000" dirty="0">
                <a:solidFill>
                  <a:srgbClr val="0070C0"/>
                </a:solidFill>
                <a:latin typeface="メイリオ" panose="020B0604030504040204" pitchFamily="50" charset="-128"/>
                <a:ea typeface="メイリオ" panose="020B0604030504040204" pitchFamily="50" charset="-128"/>
              </a:rPr>
              <a:t>0</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port.write</a:t>
            </a:r>
            <a:r>
              <a:rPr lang="en-US" altLang="ja-JP" sz="1000" dirty="0">
                <a:latin typeface="メイリオ" panose="020B0604030504040204" pitchFamily="50" charset="-128"/>
                <a:ea typeface="メイリオ" panose="020B0604030504040204" pitchFamily="50" charset="-128"/>
              </a:rPr>
              <a:t>(v);</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ledView.style.backgroundColor</a:t>
            </a:r>
            <a:r>
              <a:rPr lang="en-US" altLang="ja-JP" sz="1000" dirty="0">
                <a:latin typeface="メイリオ" panose="020B0604030504040204" pitchFamily="50" charset="-128"/>
                <a:ea typeface="メイリオ" panose="020B0604030504040204" pitchFamily="50" charset="-128"/>
              </a:rPr>
              <a:t> = v ? </a:t>
            </a:r>
            <a:r>
              <a:rPr lang="en-US" altLang="ja-JP" sz="1000" dirty="0">
                <a:solidFill>
                  <a:srgbClr val="C00000"/>
                </a:solidFill>
                <a:latin typeface="メイリオ" panose="020B0604030504040204" pitchFamily="50" charset="-128"/>
                <a:ea typeface="メイリオ" panose="020B0604030504040204" pitchFamily="50" charset="-128"/>
              </a:rPr>
              <a:t>"red"</a:t>
            </a:r>
            <a:r>
              <a:rPr lang="en-US" altLang="ja-JP" sz="1000" dirty="0">
                <a:latin typeface="メイリオ" panose="020B0604030504040204" pitchFamily="50" charset="-128"/>
                <a:ea typeface="メイリオ" panose="020B0604030504040204" pitchFamily="50" charset="-128"/>
              </a:rPr>
              <a:t> : </a:t>
            </a:r>
            <a:r>
              <a:rPr lang="en-US" altLang="ja-JP" sz="1000" dirty="0">
                <a:solidFill>
                  <a:srgbClr val="C00000"/>
                </a:solidFill>
                <a:latin typeface="メイリオ" panose="020B0604030504040204" pitchFamily="50" charset="-128"/>
                <a:ea typeface="メイリオ" panose="020B0604030504040204" pitchFamily="50" charset="-128"/>
              </a:rPr>
              <a:t>"black"</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a:t>
            </a:r>
            <a:endParaRPr kumimoji="0" lang="ja-JP" altLang="ja-JP" sz="1000" b="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3CC8A65E-0645-41D3-A9A2-CBBCDB07D337}"/>
              </a:ext>
            </a:extLst>
          </p:cNvPr>
          <p:cNvSpPr/>
          <p:nvPr/>
        </p:nvSpPr>
        <p:spPr>
          <a:xfrm>
            <a:off x="347730" y="4794319"/>
            <a:ext cx="8448540"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これで、画面のボタンクリックに反応して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 </a:t>
            </a:r>
            <a:r>
              <a:rPr lang="en-US" altLang="ja-JP" sz="1400" dirty="0">
                <a:latin typeface="メイリオ" panose="020B0604030504040204" pitchFamily="50" charset="-128"/>
                <a:ea typeface="メイリオ" panose="020B0604030504040204" pitchFamily="50" charset="-128"/>
              </a:rPr>
              <a:t>ON/OFF </a:t>
            </a:r>
            <a:r>
              <a:rPr lang="ja-JP" altLang="en-US" sz="1400" dirty="0">
                <a:latin typeface="メイリオ" panose="020B0604030504040204" pitchFamily="50" charset="-128"/>
                <a:ea typeface="メイリオ" panose="020B0604030504040204" pitchFamily="50" charset="-128"/>
              </a:rPr>
              <a:t>ができたら成功です。</a:t>
            </a:r>
          </a:p>
        </p:txBody>
      </p:sp>
      <p:sp>
        <p:nvSpPr>
          <p:cNvPr id="12" name="正方形/長方形 11">
            <a:extLst>
              <a:ext uri="{FF2B5EF4-FFF2-40B4-BE49-F238E27FC236}">
                <a16:creationId xmlns:a16="http://schemas.microsoft.com/office/drawing/2014/main" id="{218E6279-D52F-4CB0-BEC5-9B3AF4E20C2A}"/>
              </a:ext>
            </a:extLst>
          </p:cNvPr>
          <p:cNvSpPr/>
          <p:nvPr/>
        </p:nvSpPr>
        <p:spPr>
          <a:xfrm>
            <a:off x="347730" y="4311620"/>
            <a:ext cx="8448540" cy="246221"/>
          </a:xfrm>
          <a:prstGeom prst="rect">
            <a:avLst/>
          </a:prstGeom>
        </p:spPr>
        <p:txBody>
          <a:bodyPr wrap="square">
            <a:spAutoFit/>
          </a:bodyPr>
          <a:lstStyle/>
          <a:p>
            <a:r>
              <a:rPr lang="ja-JP" altLang="en-US" sz="1000" b="1" dirty="0">
                <a:latin typeface="メイリオ" panose="020B0604030504040204" pitchFamily="50" charset="-128"/>
                <a:ea typeface="メイリオ" panose="020B0604030504040204" pitchFamily="50" charset="-128"/>
              </a:rPr>
              <a:t>注意</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JSFiddle</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利用時には </a:t>
            </a:r>
            <a:r>
              <a:rPr lang="en-US" altLang="ja-JP" sz="1000" dirty="0">
                <a:latin typeface="メイリオ" panose="020B0604030504040204" pitchFamily="50" charset="-128"/>
                <a:ea typeface="メイリオ" panose="020B0604030504040204" pitchFamily="50" charset="-128"/>
              </a:rPr>
              <a:t>LOAD TYPE </a:t>
            </a:r>
            <a:r>
              <a:rPr lang="ja-JP" altLang="en-US" sz="1000" dirty="0">
                <a:latin typeface="メイリオ" panose="020B0604030504040204" pitchFamily="50" charset="-128"/>
                <a:ea typeface="メイリオ" panose="020B0604030504040204" pitchFamily="50" charset="-128"/>
              </a:rPr>
              <a:t>を変更するか、</a:t>
            </a:r>
            <a:r>
              <a:rPr lang="en-US" altLang="ja-JP" sz="1000" dirty="0" err="1">
                <a:latin typeface="メイリオ" panose="020B0604030504040204" pitchFamily="50" charset="-128"/>
                <a:ea typeface="メイリオ" panose="020B0604030504040204" pitchFamily="50" charset="-128"/>
              </a:rPr>
              <a:t>mainFunction</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を自分で呼び出すようにするのを忘れずに。</a:t>
            </a:r>
          </a:p>
        </p:txBody>
      </p:sp>
      <p:pic>
        <p:nvPicPr>
          <p:cNvPr id="6146" name="Picture 2" descr="ここまでのJSFiddleの画面">
            <a:extLst>
              <a:ext uri="{FF2B5EF4-FFF2-40B4-BE49-F238E27FC236}">
                <a16:creationId xmlns:a16="http://schemas.microsoft.com/office/drawing/2014/main" id="{6887A731-2F71-4966-8CC9-E1FA6FD23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843" y="2043115"/>
            <a:ext cx="3997427" cy="2133099"/>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D9EAAB7B-422D-4472-8325-4353C9C29B4B}"/>
              </a:ext>
            </a:extLst>
          </p:cNvPr>
          <p:cNvSpPr/>
          <p:nvPr/>
        </p:nvSpPr>
        <p:spPr>
          <a:xfrm rot="10800000">
            <a:off x="4217158" y="3048305"/>
            <a:ext cx="709684" cy="491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855067E-08CA-403C-8B95-6D47303DBEC9}"/>
              </a:ext>
            </a:extLst>
          </p:cNvPr>
          <p:cNvSpPr/>
          <p:nvPr/>
        </p:nvSpPr>
        <p:spPr>
          <a:xfrm>
            <a:off x="4773161" y="2538483"/>
            <a:ext cx="2337323" cy="16377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1EE26C0-BDFC-4DA3-9133-DA16C67D9D2B}"/>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27</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4102427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画面のボタンをモーメンタリ動作に変えておく</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533218"/>
            <a:ext cx="8177621" cy="523220"/>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下記のように、現在は </a:t>
            </a:r>
            <a:r>
              <a:rPr lang="en-US" altLang="ja-JP" sz="1400" dirty="0">
                <a:latin typeface="メイリオ" panose="020B0604030504040204" pitchFamily="50" charset="-128"/>
                <a:ea typeface="メイリオ" panose="020B0604030504040204" pitchFamily="50" charset="-128"/>
              </a:rPr>
              <a:t>onclick </a:t>
            </a:r>
            <a:r>
              <a:rPr lang="ja-JP" altLang="en-US" sz="1400" dirty="0">
                <a:latin typeface="メイリオ" panose="020B0604030504040204" pitchFamily="50" charset="-128"/>
                <a:ea typeface="メイリオ" panose="020B0604030504040204" pitchFamily="50" charset="-128"/>
              </a:rPr>
              <a:t>イベントで切り替えています。クリックイベントは、「</a:t>
            </a:r>
            <a:r>
              <a:rPr lang="ja-JP" altLang="en-US" sz="1400" b="1" dirty="0">
                <a:latin typeface="メイリオ" panose="020B0604030504040204" pitchFamily="50" charset="-128"/>
                <a:ea typeface="メイリオ" panose="020B0604030504040204" pitchFamily="50" charset="-128"/>
              </a:rPr>
              <a:t>マウスのボタンを押して離す</a:t>
            </a:r>
            <a:r>
              <a:rPr lang="ja-JP" altLang="en-US" sz="1400" dirty="0">
                <a:latin typeface="メイリオ" panose="020B0604030504040204" pitchFamily="50" charset="-128"/>
                <a:ea typeface="メイリオ" panose="020B0604030504040204" pitchFamily="50" charset="-128"/>
              </a:rPr>
              <a:t>」ことで発生します。</a:t>
            </a:r>
          </a:p>
        </p:txBody>
      </p:sp>
      <p:sp>
        <p:nvSpPr>
          <p:cNvPr id="10" name="Rectangle 4">
            <a:extLst>
              <a:ext uri="{FF2B5EF4-FFF2-40B4-BE49-F238E27FC236}">
                <a16:creationId xmlns:a16="http://schemas.microsoft.com/office/drawing/2014/main" id="{946A5337-D844-4F45-AB9B-1B4511E34F53}"/>
              </a:ext>
            </a:extLst>
          </p:cNvPr>
          <p:cNvSpPr>
            <a:spLocks noChangeArrowheads="1"/>
          </p:cNvSpPr>
          <p:nvPr/>
        </p:nvSpPr>
        <p:spPr bwMode="auto">
          <a:xfrm>
            <a:off x="347730" y="2124678"/>
            <a:ext cx="4570634" cy="1259642"/>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onoff.onclick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controlLed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v = v === </a:t>
            </a:r>
            <a:r>
              <a:rPr lang="en-US" altLang="ja-JP" sz="1000" dirty="0">
                <a:solidFill>
                  <a:schemeClr val="accent5"/>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chemeClr val="accent5"/>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chemeClr val="accent5"/>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(v);</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v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"red"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"black"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1" name="正方形/長方形 10">
            <a:extLst>
              <a:ext uri="{FF2B5EF4-FFF2-40B4-BE49-F238E27FC236}">
                <a16:creationId xmlns:a16="http://schemas.microsoft.com/office/drawing/2014/main" id="{A408593C-3676-4DEA-8E50-BA7CF88B83F0}"/>
              </a:ext>
            </a:extLst>
          </p:cNvPr>
          <p:cNvSpPr/>
          <p:nvPr/>
        </p:nvSpPr>
        <p:spPr>
          <a:xfrm>
            <a:off x="347730" y="3493166"/>
            <a:ext cx="8177621" cy="523220"/>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これを、マウスボタンを</a:t>
            </a:r>
            <a:r>
              <a:rPr lang="ja-JP" altLang="en-US" sz="1400" b="1" dirty="0">
                <a:latin typeface="メイリオ" panose="020B0604030504040204" pitchFamily="50" charset="-128"/>
                <a:ea typeface="メイリオ" panose="020B0604030504040204" pitchFamily="50" charset="-128"/>
              </a:rPr>
              <a:t>押した時と離した時にそれぞれオンオフ</a:t>
            </a:r>
            <a:r>
              <a:rPr lang="ja-JP" altLang="en-US" sz="1400" dirty="0">
                <a:latin typeface="メイリオ" panose="020B0604030504040204" pitchFamily="50" charset="-128"/>
                <a:ea typeface="メイリオ" panose="020B0604030504040204" pitchFamily="50" charset="-128"/>
              </a:rPr>
              <a:t>させるように変えましょう。</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押している間だけオンになる「モーメンタリ」動作です。</a:t>
            </a:r>
          </a:p>
        </p:txBody>
      </p:sp>
      <p:sp>
        <p:nvSpPr>
          <p:cNvPr id="12" name="正方形/長方形 11">
            <a:extLst>
              <a:ext uri="{FF2B5EF4-FFF2-40B4-BE49-F238E27FC236}">
                <a16:creationId xmlns:a16="http://schemas.microsoft.com/office/drawing/2014/main" id="{F6934DEF-1B84-4032-B827-4C322A52806D}"/>
              </a:ext>
            </a:extLst>
          </p:cNvPr>
          <p:cNvSpPr/>
          <p:nvPr/>
        </p:nvSpPr>
        <p:spPr>
          <a:xfrm>
            <a:off x="347730" y="4045834"/>
            <a:ext cx="8177621" cy="523220"/>
          </a:xfrm>
          <a:prstGeom prst="rect">
            <a:avLst/>
          </a:prstGeom>
        </p:spPr>
        <p:txBody>
          <a:bodyPr wrap="square">
            <a:spAutoFit/>
          </a:bodyPr>
          <a:lstStyle/>
          <a:p>
            <a:pPr marL="285750" indent="-190500">
              <a:buFont typeface="Arial" panose="020B0604020202020204" pitchFamily="34" charset="0"/>
              <a:buChar char="•"/>
            </a:pPr>
            <a:r>
              <a:rPr lang="ja-JP" altLang="en-US" sz="1400" dirty="0">
                <a:solidFill>
                  <a:schemeClr val="accent2"/>
                </a:solidFill>
                <a:latin typeface="メイリオ" panose="020B0604030504040204" pitchFamily="50" charset="-128"/>
                <a:ea typeface="メイリオ" panose="020B0604030504040204" pitchFamily="50" charset="-128"/>
              </a:rPr>
              <a:t>マウスのボタンを押す → </a:t>
            </a:r>
            <a:r>
              <a:rPr lang="en-US" altLang="ja-JP" sz="1400" dirty="0">
                <a:solidFill>
                  <a:schemeClr val="accent2"/>
                </a:solidFill>
                <a:latin typeface="メイリオ" panose="020B0604030504040204" pitchFamily="50" charset="-128"/>
                <a:ea typeface="メイリオ" panose="020B0604030504040204" pitchFamily="50" charset="-128"/>
              </a:rPr>
              <a:t>LED </a:t>
            </a:r>
            <a:r>
              <a:rPr lang="ja-JP" altLang="en-US" sz="1400" dirty="0">
                <a:solidFill>
                  <a:schemeClr val="accent2"/>
                </a:solidFill>
                <a:latin typeface="メイリオ" panose="020B0604030504040204" pitchFamily="50" charset="-128"/>
                <a:ea typeface="メイリオ" panose="020B0604030504040204" pitchFamily="50" charset="-128"/>
              </a:rPr>
              <a:t>を </a:t>
            </a:r>
            <a:r>
              <a:rPr lang="en-US" altLang="ja-JP" sz="1400" dirty="0">
                <a:solidFill>
                  <a:schemeClr val="accent2"/>
                </a:solidFill>
                <a:latin typeface="メイリオ" panose="020B0604030504040204" pitchFamily="50" charset="-128"/>
                <a:ea typeface="メイリオ" panose="020B0604030504040204" pitchFamily="50" charset="-128"/>
              </a:rPr>
              <a:t>ON</a:t>
            </a:r>
          </a:p>
          <a:p>
            <a:pPr marL="285750" indent="-190500">
              <a:buFont typeface="Arial" panose="020B0604020202020204" pitchFamily="34" charset="0"/>
              <a:buChar char="•"/>
            </a:pPr>
            <a:r>
              <a:rPr lang="ja-JP" altLang="en-US" sz="1400" dirty="0">
                <a:solidFill>
                  <a:schemeClr val="accent5">
                    <a:lumMod val="75000"/>
                  </a:schemeClr>
                </a:solidFill>
                <a:latin typeface="メイリオ" panose="020B0604030504040204" pitchFamily="50" charset="-128"/>
                <a:ea typeface="メイリオ" panose="020B0604030504040204" pitchFamily="50" charset="-128"/>
              </a:rPr>
              <a:t>マウスのボタンを離す → </a:t>
            </a:r>
            <a:r>
              <a:rPr lang="en-US" altLang="ja-JP" sz="1400" dirty="0">
                <a:solidFill>
                  <a:schemeClr val="accent5">
                    <a:lumMod val="75000"/>
                  </a:schemeClr>
                </a:solidFill>
                <a:latin typeface="メイリオ" panose="020B0604030504040204" pitchFamily="50" charset="-128"/>
                <a:ea typeface="メイリオ" panose="020B0604030504040204" pitchFamily="50" charset="-128"/>
              </a:rPr>
              <a:t>LED </a:t>
            </a:r>
            <a:r>
              <a:rPr lang="ja-JP" altLang="en-US" sz="1400" dirty="0">
                <a:solidFill>
                  <a:schemeClr val="accent5">
                    <a:lumMod val="75000"/>
                  </a:schemeClr>
                </a:solidFill>
                <a:latin typeface="メイリオ" panose="020B0604030504040204" pitchFamily="50" charset="-128"/>
                <a:ea typeface="メイリオ" panose="020B0604030504040204" pitchFamily="50" charset="-128"/>
              </a:rPr>
              <a:t>を </a:t>
            </a:r>
            <a:r>
              <a:rPr lang="en-US" altLang="ja-JP" sz="1400" dirty="0">
                <a:solidFill>
                  <a:schemeClr val="accent5">
                    <a:lumMod val="75000"/>
                  </a:schemeClr>
                </a:solidFill>
                <a:latin typeface="メイリオ" panose="020B0604030504040204" pitchFamily="50" charset="-128"/>
                <a:ea typeface="メイリオ" panose="020B0604030504040204" pitchFamily="50" charset="-128"/>
              </a:rPr>
              <a:t>OFF</a:t>
            </a:r>
            <a:endParaRPr lang="ja-JP" altLang="en-US" sz="1400" dirty="0">
              <a:solidFill>
                <a:schemeClr val="accent5">
                  <a:lumMod val="75000"/>
                </a:schemeClr>
              </a:solidFill>
              <a:latin typeface="メイリオ" panose="020B0604030504040204" pitchFamily="50" charset="-128"/>
              <a:ea typeface="メイリオ" panose="020B0604030504040204" pitchFamily="50" charset="-128"/>
            </a:endParaRPr>
          </a:p>
        </p:txBody>
      </p:sp>
      <p:sp>
        <p:nvSpPr>
          <p:cNvPr id="13" name="Rectangle 4">
            <a:extLst>
              <a:ext uri="{FF2B5EF4-FFF2-40B4-BE49-F238E27FC236}">
                <a16:creationId xmlns:a16="http://schemas.microsoft.com/office/drawing/2014/main" id="{E999CE0F-1E54-46D1-8F2B-6C6B92D8A717}"/>
              </a:ext>
            </a:extLst>
          </p:cNvPr>
          <p:cNvSpPr>
            <a:spLocks noChangeArrowheads="1"/>
          </p:cNvSpPr>
          <p:nvPr/>
        </p:nvSpPr>
        <p:spPr bwMode="auto">
          <a:xfrm>
            <a:off x="347730" y="4684049"/>
            <a:ext cx="4570634" cy="1634863"/>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onoff.onmousedown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"red"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onoff.onmouseup</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offLed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"black"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4" name="正方形/長方形 13">
            <a:extLst>
              <a:ext uri="{FF2B5EF4-FFF2-40B4-BE49-F238E27FC236}">
                <a16:creationId xmlns:a16="http://schemas.microsoft.com/office/drawing/2014/main" id="{95C20BC6-4416-4F5E-8536-EF6422F5312D}"/>
              </a:ext>
            </a:extLst>
          </p:cNvPr>
          <p:cNvSpPr/>
          <p:nvPr/>
        </p:nvSpPr>
        <p:spPr>
          <a:xfrm>
            <a:off x="347730" y="6433386"/>
            <a:ext cx="8177621"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これでマウスもタクトスイッチも同じ挙動で揃いました。</a:t>
            </a:r>
          </a:p>
        </p:txBody>
      </p:sp>
      <p:sp>
        <p:nvSpPr>
          <p:cNvPr id="5" name="正方形/長方形 4">
            <a:extLst>
              <a:ext uri="{FF2B5EF4-FFF2-40B4-BE49-F238E27FC236}">
                <a16:creationId xmlns:a16="http://schemas.microsoft.com/office/drawing/2014/main" id="{40020166-2F8D-4624-86F9-526D14DFF68F}"/>
              </a:ext>
            </a:extLst>
          </p:cNvPr>
          <p:cNvSpPr/>
          <p:nvPr/>
        </p:nvSpPr>
        <p:spPr>
          <a:xfrm>
            <a:off x="542259" y="4879320"/>
            <a:ext cx="2782831" cy="64961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C5338FA-A996-4249-B5F2-A35EDFB8B668}"/>
              </a:ext>
            </a:extLst>
          </p:cNvPr>
          <p:cNvSpPr/>
          <p:nvPr/>
        </p:nvSpPr>
        <p:spPr>
          <a:xfrm>
            <a:off x="542259" y="5528930"/>
            <a:ext cx="2782831" cy="6496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AB18959-B2A1-4465-B7DF-1A2D6067C154}"/>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28</a:t>
            </a:fld>
            <a:endParaRPr kumimoji="1" lang="ja-JP" altLang="en-US" dirty="0">
              <a:solidFill>
                <a:schemeClr val="bg1">
                  <a:lumMod val="50000"/>
                </a:schemeClr>
              </a:solidFill>
            </a:endParaRPr>
          </a:p>
        </p:txBody>
      </p:sp>
      <p:sp>
        <p:nvSpPr>
          <p:cNvPr id="18" name="正方形/長方形 17">
            <a:extLst>
              <a:ext uri="{FF2B5EF4-FFF2-40B4-BE49-F238E27FC236}">
                <a16:creationId xmlns:a16="http://schemas.microsoft.com/office/drawing/2014/main" id="{8A217A23-D0B0-4ACD-B761-5ED4B25089F1}"/>
              </a:ext>
            </a:extLst>
          </p:cNvPr>
          <p:cNvSpPr/>
          <p:nvPr/>
        </p:nvSpPr>
        <p:spPr>
          <a:xfrm>
            <a:off x="5176870" y="4637612"/>
            <a:ext cx="3602387" cy="179279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r>
              <a:rPr lang="ja-JP" altLang="en-US" sz="1050" dirty="0">
                <a:solidFill>
                  <a:schemeClr val="accent6"/>
                </a:solidFill>
                <a:latin typeface="メイリオ" panose="020B0604030504040204" pitchFamily="50" charset="-128"/>
                <a:ea typeface="メイリオ" panose="020B0604030504040204" pitchFamily="50" charset="-128"/>
              </a:rPr>
              <a:t>スイッチの動作：オルタネートとモーメンタリ</a:t>
            </a:r>
            <a:endParaRPr lang="en-US" altLang="ja-JP" sz="1050" dirty="0">
              <a:solidFill>
                <a:schemeClr val="accent6"/>
              </a:solidFill>
              <a:latin typeface="メイリオ" panose="020B0604030504040204" pitchFamily="50" charset="-128"/>
              <a:ea typeface="メイリオ" panose="020B0604030504040204" pitchFamily="50" charset="-128"/>
            </a:endParaRPr>
          </a:p>
          <a:p>
            <a:endParaRPr lang="ja-JP" altLang="en-US" sz="1000" dirty="0">
              <a:latin typeface="メイリオ" panose="020B0604030504040204" pitchFamily="50" charset="-128"/>
              <a:ea typeface="メイリオ" panose="020B0604030504040204" pitchFamily="50" charset="-128"/>
            </a:endParaRPr>
          </a:p>
          <a:p>
            <a:pPr marL="900113" indent="-895350"/>
            <a:r>
              <a:rPr lang="ja-JP" altLang="en-US" sz="1000" b="1" dirty="0">
                <a:latin typeface="メイリオ" panose="020B0604030504040204" pitchFamily="50" charset="-128"/>
                <a:ea typeface="メイリオ" panose="020B0604030504040204" pitchFamily="50" charset="-128"/>
              </a:rPr>
              <a:t>オルタネート</a:t>
            </a:r>
            <a:r>
              <a:rPr lang="ja-JP" altLang="en-US" sz="1000" dirty="0">
                <a:latin typeface="メイリオ" panose="020B0604030504040204" pitchFamily="50" charset="-128"/>
                <a:ea typeface="メイリオ" panose="020B0604030504040204" pitchFamily="50" charset="-128"/>
              </a:rPr>
              <a:t> : 状態をトグル (切り替え) します。一度ボタンを押すと ON になりボタンから手を離しても OFF に変わりません。次にボタンを押すと OFF になります。ボタンから手を離しても ON に変わることはありません。</a:t>
            </a:r>
            <a:endParaRPr lang="en-US" altLang="ja-JP" sz="1000" dirty="0">
              <a:latin typeface="メイリオ" panose="020B0604030504040204" pitchFamily="50" charset="-128"/>
              <a:ea typeface="メイリオ" panose="020B0604030504040204" pitchFamily="50" charset="-128"/>
            </a:endParaRPr>
          </a:p>
          <a:p>
            <a:pPr marL="900113" indent="-895350"/>
            <a:endParaRPr lang="ja-JP" altLang="en-US" sz="1000" dirty="0">
              <a:latin typeface="メイリオ" panose="020B0604030504040204" pitchFamily="50" charset="-128"/>
              <a:ea typeface="メイリオ" panose="020B0604030504040204" pitchFamily="50" charset="-128"/>
            </a:endParaRPr>
          </a:p>
          <a:p>
            <a:pPr marL="900113" indent="-895350"/>
            <a:r>
              <a:rPr lang="ja-JP" altLang="en-US" sz="1000" b="1" dirty="0">
                <a:latin typeface="メイリオ" panose="020B0604030504040204" pitchFamily="50" charset="-128"/>
                <a:ea typeface="メイリオ" panose="020B0604030504040204" pitchFamily="50" charset="-128"/>
              </a:rPr>
              <a:t>モーメンタリ</a:t>
            </a:r>
            <a:r>
              <a:rPr lang="ja-JP" altLang="en-US" sz="1000" dirty="0">
                <a:latin typeface="メイリオ" panose="020B0604030504040204" pitchFamily="50" charset="-128"/>
                <a:ea typeface="メイリオ" panose="020B0604030504040204" pitchFamily="50" charset="-128"/>
              </a:rPr>
              <a:t> : 押している間だけ ON になります。スイッチから手を離すと OFF に戻ります (タクトスイッチはこちら)。</a:t>
            </a:r>
          </a:p>
        </p:txBody>
      </p:sp>
    </p:spTree>
    <p:extLst>
      <p:ext uri="{BB962C8B-B14F-4D97-AF65-F5344CB8AC3E}">
        <p14:creationId xmlns:p14="http://schemas.microsoft.com/office/powerpoint/2010/main" val="3231483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rmAutofit/>
          </a:bodyPr>
          <a:lstStyle/>
          <a:p>
            <a:pPr algn="l"/>
            <a:r>
              <a:rPr lang="ja-JP" altLang="en-US" sz="2400" b="1" dirty="0">
                <a:latin typeface="メイリオ" panose="020B0604030504040204" pitchFamily="50" charset="-128"/>
                <a:ea typeface="メイリオ" panose="020B0604030504040204" pitchFamily="50" charset="-128"/>
              </a:rPr>
              <a:t>はじめに</a:t>
            </a:r>
            <a:endParaRPr lang="ja-JP" altLang="en-US" sz="2100" b="1"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298965" cy="1200329"/>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CHIRIMEN for Raspberry Pi 3 </a:t>
            </a:r>
            <a:r>
              <a:rPr lang="ja-JP" altLang="en-US" dirty="0">
                <a:latin typeface="メイリオ" panose="020B0604030504040204" pitchFamily="50" charset="-128"/>
                <a:ea typeface="メイリオ" panose="020B0604030504040204" pitchFamily="50" charset="-128"/>
              </a:rPr>
              <a:t>は、</a:t>
            </a:r>
            <a:r>
              <a:rPr lang="en-US" altLang="ja-JP" dirty="0">
                <a:latin typeface="メイリオ" panose="020B0604030504040204" pitchFamily="50" charset="-128"/>
                <a:ea typeface="メイリオ" panose="020B0604030504040204" pitchFamily="50" charset="-128"/>
              </a:rPr>
              <a:t>Raspberry Pi 3 (</a:t>
            </a:r>
            <a:r>
              <a:rPr lang="ja-JP" altLang="en-US" dirty="0">
                <a:latin typeface="メイリオ" panose="020B0604030504040204" pitchFamily="50" charset="-128"/>
                <a:ea typeface="メイリオ" panose="020B0604030504040204" pitchFamily="50" charset="-128"/>
              </a:rPr>
              <a:t>以下 </a:t>
            </a:r>
            <a:r>
              <a:rPr lang="en-US" altLang="ja-JP" dirty="0" err="1">
                <a:latin typeface="メイリオ" panose="020B0604030504040204" pitchFamily="50" charset="-128"/>
                <a:ea typeface="メイリオ" panose="020B0604030504040204" pitchFamily="50" charset="-128"/>
              </a:rPr>
              <a:t>Raspi</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で動作する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プログラミング環境です。</a:t>
            </a:r>
            <a:r>
              <a:rPr lang="en-US" altLang="ja-JP" dirty="0">
                <a:latin typeface="メイリオ" panose="020B0604030504040204" pitchFamily="50" charset="-128"/>
                <a:ea typeface="メイリオ" panose="020B0604030504040204" pitchFamily="50" charset="-128"/>
                <a:hlinkClick r:id="rId2"/>
              </a:rPr>
              <a:t>Web GPIO API</a:t>
            </a:r>
            <a:r>
              <a:rPr lang="ja-JP" altLang="en-US" dirty="0">
                <a:latin typeface="メイリオ" panose="020B0604030504040204" pitchFamily="50" charset="-128"/>
                <a:ea typeface="メイリオ" panose="020B0604030504040204" pitchFamily="50" charset="-128"/>
              </a:rPr>
              <a:t> や </a:t>
            </a:r>
            <a:r>
              <a:rPr lang="en-US" altLang="ja-JP" dirty="0">
                <a:latin typeface="メイリオ" panose="020B0604030504040204" pitchFamily="50" charset="-128"/>
                <a:ea typeface="メイリオ" panose="020B0604030504040204" pitchFamily="50" charset="-128"/>
                <a:hlinkClick r:id="rId3"/>
              </a:rPr>
              <a:t>Web I2C API</a:t>
            </a:r>
            <a:r>
              <a:rPr lang="ja-JP" altLang="en-US" dirty="0">
                <a:latin typeface="メイリオ" panose="020B0604030504040204" pitchFamily="50" charset="-128"/>
                <a:ea typeface="メイリオ" panose="020B0604030504040204" pitchFamily="50" charset="-128"/>
              </a:rPr>
              <a:t> といった </a:t>
            </a:r>
            <a:r>
              <a:rPr lang="en-US" altLang="ja-JP" dirty="0">
                <a:latin typeface="メイリオ" panose="020B0604030504040204" pitchFamily="50" charset="-128"/>
                <a:ea typeface="メイリオ" panose="020B0604030504040204" pitchFamily="50" charset="-128"/>
              </a:rPr>
              <a:t>JavaScript </a:t>
            </a:r>
            <a:r>
              <a:rPr lang="ja-JP" altLang="en-US" dirty="0">
                <a:latin typeface="メイリオ" panose="020B0604030504040204" pitchFamily="50" charset="-128"/>
                <a:ea typeface="メイリオ" panose="020B0604030504040204" pitchFamily="50" charset="-128"/>
              </a:rPr>
              <a:t>でハードを制御する </a:t>
            </a:r>
            <a:r>
              <a:rPr lang="en-US" altLang="ja-JP" dirty="0">
                <a:latin typeface="メイリオ" panose="020B0604030504040204" pitchFamily="50" charset="-128"/>
                <a:ea typeface="メイリオ" panose="020B0604030504040204" pitchFamily="50" charset="-128"/>
              </a:rPr>
              <a:t>API </a:t>
            </a:r>
            <a:r>
              <a:rPr lang="ja-JP" altLang="en-US" dirty="0">
                <a:latin typeface="メイリオ" panose="020B0604030504040204" pitchFamily="50" charset="-128"/>
                <a:ea typeface="メイリオ" panose="020B0604030504040204" pitchFamily="50" charset="-128"/>
              </a:rPr>
              <a:t>を活用したプログラミングにより、</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アプリ上で </a:t>
            </a:r>
            <a:r>
              <a:rPr lang="en-US" altLang="ja-JP" dirty="0" err="1">
                <a:latin typeface="メイリオ" panose="020B0604030504040204" pitchFamily="50" charset="-128"/>
                <a:ea typeface="メイリオ" panose="020B0604030504040204" pitchFamily="50" charset="-128"/>
              </a:rPr>
              <a:t>Raspi</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に接続した電子パーツを直接制御できます。</a:t>
            </a:r>
          </a:p>
        </p:txBody>
      </p:sp>
      <p:pic>
        <p:nvPicPr>
          <p:cNvPr id="1026" name="Picture 2" descr="CHIRIMEN for Raspberry Pi 3 の活用イメージ">
            <a:extLst>
              <a:ext uri="{FF2B5EF4-FFF2-40B4-BE49-F238E27FC236}">
                <a16:creationId xmlns:a16="http://schemas.microsoft.com/office/drawing/2014/main" id="{1F09A5DC-1251-4DCE-B11A-8AA25CB44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83234"/>
            <a:ext cx="9144000" cy="46307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363311B3-E2AE-45B3-966F-A25B294F6D7F}"/>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a:t>
            </a:fld>
            <a:endParaRPr kumimoji="1" lang="ja-JP" altLang="en-US" dirty="0">
              <a:solidFill>
                <a:schemeClr val="bg1">
                  <a:lumMod val="50000"/>
                </a:schemeClr>
              </a:solidFill>
            </a:endParaRPr>
          </a:p>
        </p:txBody>
      </p:sp>
      <p:pic>
        <p:nvPicPr>
          <p:cNvPr id="12" name="図 11">
            <a:extLst>
              <a:ext uri="{FF2B5EF4-FFF2-40B4-BE49-F238E27FC236}">
                <a16:creationId xmlns:a16="http://schemas.microsoft.com/office/drawing/2014/main" id="{48CF8BB3-D1C3-4850-B5BE-F3A3F1BC22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Tree>
    <p:extLst>
      <p:ext uri="{BB962C8B-B14F-4D97-AF65-F5344CB8AC3E}">
        <p14:creationId xmlns:p14="http://schemas.microsoft.com/office/powerpoint/2010/main" val="73208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マウスクリックのかわりにタクトスイッチを使ってみる</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533218"/>
            <a:ext cx="8177621" cy="738664"/>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タクトスイッチから操作する時も同じ処理を呼ぶことになるので、ここで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 </a:t>
            </a:r>
            <a:r>
              <a:rPr lang="en-US" altLang="ja-JP" sz="1400" dirty="0">
                <a:latin typeface="メイリオ" panose="020B0604030504040204" pitchFamily="50" charset="-128"/>
                <a:ea typeface="メイリオ" panose="020B0604030504040204" pitchFamily="50" charset="-128"/>
              </a:rPr>
              <a:t>ON/OFF </a:t>
            </a:r>
            <a:r>
              <a:rPr lang="ja-JP" altLang="en-US" sz="1400" dirty="0">
                <a:latin typeface="メイリオ" panose="020B0604030504040204" pitchFamily="50" charset="-128"/>
                <a:ea typeface="メイリオ" panose="020B0604030504040204" pitchFamily="50" charset="-128"/>
              </a:rPr>
              <a:t>と </a:t>
            </a:r>
            <a:r>
              <a:rPr lang="en-US" altLang="ja-JP" sz="1400" dirty="0" err="1">
                <a:latin typeface="メイリオ" panose="020B0604030504040204" pitchFamily="50" charset="-128"/>
                <a:ea typeface="メイリオ" panose="020B0604030504040204" pitchFamily="50" charset="-128"/>
              </a:rPr>
              <a:t>ledView</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のスタイル切り替えをまとめて関数化しておきましょう。</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すると次のようなコードになります</a:t>
            </a:r>
            <a:r>
              <a:rPr lang="en-US" altLang="ja-JP" sz="1400" dirty="0">
                <a:latin typeface="メイリオ" panose="020B0604030504040204" pitchFamily="50" charset="-128"/>
                <a:ea typeface="メイリオ" panose="020B0604030504040204" pitchFamily="50" charset="-128"/>
              </a:rPr>
              <a:t>:</a:t>
            </a:r>
            <a:endParaRPr lang="ja-JP" altLang="en-US" sz="1400" dirty="0">
              <a:latin typeface="メイリオ" panose="020B0604030504040204" pitchFamily="50" charset="-128"/>
              <a:ea typeface="メイリオ" panose="020B0604030504040204" pitchFamily="50" charset="-128"/>
            </a:endParaRPr>
          </a:p>
        </p:txBody>
      </p:sp>
      <p:sp>
        <p:nvSpPr>
          <p:cNvPr id="10" name="Rectangle 4">
            <a:extLst>
              <a:ext uri="{FF2B5EF4-FFF2-40B4-BE49-F238E27FC236}">
                <a16:creationId xmlns:a16="http://schemas.microsoft.com/office/drawing/2014/main" id="{946A5337-D844-4F45-AB9B-1B4511E34F53}"/>
              </a:ext>
            </a:extLst>
          </p:cNvPr>
          <p:cNvSpPr>
            <a:spLocks noChangeArrowheads="1"/>
          </p:cNvSpPr>
          <p:nvPr/>
        </p:nvSpPr>
        <p:spPr bwMode="auto">
          <a:xfrm>
            <a:off x="347729" y="2414314"/>
            <a:ext cx="6435207" cy="4094327"/>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port;</a:t>
            </a:r>
          </a:p>
          <a:p>
            <a:pPr marL="177800" lvl="1" defTabSz="914400" eaLnBrk="0" fontAlgn="base" hangingPunct="0">
              <a:spcBef>
                <a:spcPct val="0"/>
              </a:spcBef>
              <a:spcAft>
                <a:spcPct val="0"/>
              </a:spcAft>
              <a:tabLst>
                <a:tab pos="177800" algn="l"/>
              </a:tabLst>
            </a:pPr>
            <a:endParaRPr lang="en-US" altLang="ja-JP"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(v)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if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(v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"black"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else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"red"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endParaRPr lang="en-US" altLang="ja-JP"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window</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.onload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async 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mainFunction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navigator</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.requestGPIOAccess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port =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gpioAccess.ports.</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get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26</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export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"out"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onoff.onmousedown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onoff.onmouseup</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offLed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5" name="右中かっこ 4">
            <a:extLst>
              <a:ext uri="{FF2B5EF4-FFF2-40B4-BE49-F238E27FC236}">
                <a16:creationId xmlns:a16="http://schemas.microsoft.com/office/drawing/2014/main" id="{54F55AAD-4020-4B23-BF64-C89B899E5CC3}"/>
              </a:ext>
            </a:extLst>
          </p:cNvPr>
          <p:cNvSpPr/>
          <p:nvPr/>
        </p:nvSpPr>
        <p:spPr>
          <a:xfrm>
            <a:off x="4084110" y="2838893"/>
            <a:ext cx="138223" cy="1520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01BAABE-5F93-433A-848C-75C117FBD6A8}"/>
              </a:ext>
            </a:extLst>
          </p:cNvPr>
          <p:cNvSpPr txBox="1"/>
          <p:nvPr/>
        </p:nvSpPr>
        <p:spPr>
          <a:xfrm>
            <a:off x="4572000" y="3423967"/>
            <a:ext cx="1667059" cy="307777"/>
          </a:xfrm>
          <a:prstGeom prst="rect">
            <a:avLst/>
          </a:prstGeom>
          <a:noFill/>
        </p:spPr>
        <p:txBody>
          <a:bodyPr wrap="none" rtlCol="0">
            <a:spAutoFit/>
          </a:bodyPr>
          <a:lstStyle/>
          <a:p>
            <a:r>
              <a:rPr kumimoji="1" lang="en-US" altLang="ja-JP" sz="1400" dirty="0" err="1">
                <a:solidFill>
                  <a:schemeClr val="accent6"/>
                </a:solidFill>
                <a:latin typeface="メイリオ" panose="020B0604030504040204" pitchFamily="50" charset="-128"/>
                <a:ea typeface="メイリオ" panose="020B0604030504040204" pitchFamily="50" charset="-128"/>
              </a:rPr>
              <a:t>ledOnOff</a:t>
            </a:r>
            <a:r>
              <a:rPr kumimoji="1" lang="ja-JP" altLang="en-US" sz="1400" dirty="0">
                <a:solidFill>
                  <a:schemeClr val="accent6"/>
                </a:solidFill>
                <a:latin typeface="メイリオ" panose="020B0604030504040204" pitchFamily="50" charset="-128"/>
                <a:ea typeface="メイリオ" panose="020B0604030504040204" pitchFamily="50" charset="-128"/>
              </a:rPr>
              <a:t>を関数化</a:t>
            </a:r>
          </a:p>
        </p:txBody>
      </p:sp>
      <p:cxnSp>
        <p:nvCxnSpPr>
          <p:cNvPr id="12" name="コネクタ: カギ線 11">
            <a:extLst>
              <a:ext uri="{FF2B5EF4-FFF2-40B4-BE49-F238E27FC236}">
                <a16:creationId xmlns:a16="http://schemas.microsoft.com/office/drawing/2014/main" id="{0AA6ACAA-1556-45D6-8198-B4E0FC0B861D}"/>
              </a:ext>
            </a:extLst>
          </p:cNvPr>
          <p:cNvCxnSpPr>
            <a:cxnSpLocks/>
          </p:cNvCxnSpPr>
          <p:nvPr/>
        </p:nvCxnSpPr>
        <p:spPr>
          <a:xfrm rot="10800000" flipV="1">
            <a:off x="1658682" y="3731742"/>
            <a:ext cx="3746849" cy="1807820"/>
          </a:xfrm>
          <a:prstGeom prst="bentConnector3">
            <a:avLst>
              <a:gd name="adj1" fmla="val 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57E26CFC-6847-42BE-AD51-0A384A79CE26}"/>
              </a:ext>
            </a:extLst>
          </p:cNvPr>
          <p:cNvCxnSpPr>
            <a:cxnSpLocks/>
            <a:stCxn id="9" idx="2"/>
          </p:cNvCxnSpPr>
          <p:nvPr/>
        </p:nvCxnSpPr>
        <p:spPr>
          <a:xfrm rot="5400000">
            <a:off x="2595453" y="3200215"/>
            <a:ext cx="2278548" cy="3341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ED7B2A19-6F9E-43AC-AF94-40AD79BCE766}"/>
              </a:ext>
            </a:extLst>
          </p:cNvPr>
          <p:cNvSpPr txBox="1"/>
          <p:nvPr/>
        </p:nvSpPr>
        <p:spPr>
          <a:xfrm>
            <a:off x="4436540" y="6152724"/>
            <a:ext cx="1492716" cy="261610"/>
          </a:xfrm>
          <a:prstGeom prst="rect">
            <a:avLst/>
          </a:prstGeom>
          <a:noFill/>
        </p:spPr>
        <p:txBody>
          <a:bodyPr wrap="none" rtlCol="0">
            <a:spAutoFit/>
          </a:bodyPr>
          <a:lstStyle/>
          <a:p>
            <a:r>
              <a:rPr kumimoji="1" lang="en-US" altLang="ja-JP" sz="1100" dirty="0">
                <a:solidFill>
                  <a:schemeClr val="accent6"/>
                </a:solidFill>
                <a:latin typeface="メイリオ" panose="020B0604030504040204" pitchFamily="50" charset="-128"/>
                <a:ea typeface="メイリオ" panose="020B0604030504040204" pitchFamily="50" charset="-128"/>
              </a:rPr>
              <a:t>Main</a:t>
            </a:r>
            <a:r>
              <a:rPr kumimoji="1" lang="ja-JP" altLang="en-US" sz="1100" dirty="0">
                <a:solidFill>
                  <a:schemeClr val="accent6"/>
                </a:solidFill>
                <a:latin typeface="メイリオ" panose="020B0604030504040204" pitchFamily="50" charset="-128"/>
                <a:ea typeface="メイリオ" panose="020B0604030504040204" pitchFamily="50" charset="-128"/>
              </a:rPr>
              <a:t>処理で呼び出し</a:t>
            </a:r>
          </a:p>
        </p:txBody>
      </p:sp>
      <p:sp>
        <p:nvSpPr>
          <p:cNvPr id="17" name="テキスト ボックス 16">
            <a:extLst>
              <a:ext uri="{FF2B5EF4-FFF2-40B4-BE49-F238E27FC236}">
                <a16:creationId xmlns:a16="http://schemas.microsoft.com/office/drawing/2014/main" id="{710B3B5C-66C5-4F4B-9D38-CEA0E88757E9}"/>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29</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486392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部品と配線について</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156954" y="1511668"/>
            <a:ext cx="4768607"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今回追加するのは下記部品です。</a:t>
            </a:r>
          </a:p>
        </p:txBody>
      </p:sp>
      <p:sp>
        <p:nvSpPr>
          <p:cNvPr id="9" name="正方形/長方形 8">
            <a:extLst>
              <a:ext uri="{FF2B5EF4-FFF2-40B4-BE49-F238E27FC236}">
                <a16:creationId xmlns:a16="http://schemas.microsoft.com/office/drawing/2014/main" id="{EA9B3E8E-46F8-4D68-A61A-BD0FFC641E25}"/>
              </a:ext>
            </a:extLst>
          </p:cNvPr>
          <p:cNvSpPr/>
          <p:nvPr/>
        </p:nvSpPr>
        <p:spPr>
          <a:xfrm>
            <a:off x="3141732" y="1886387"/>
            <a:ext cx="4783829" cy="523220"/>
          </a:xfrm>
          <a:prstGeom prst="rect">
            <a:avLst/>
          </a:prstGeom>
        </p:spPr>
        <p:txBody>
          <a:bodyPr wrap="square">
            <a:spAutoFit/>
          </a:bodyPr>
          <a:lstStyle/>
          <a:p>
            <a:pPr marL="285750" indent="-19050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前述のタクトスイッチ </a:t>
            </a:r>
            <a:r>
              <a:rPr lang="en-US" altLang="ja-JP" sz="1400" dirty="0">
                <a:latin typeface="メイリオ" panose="020B0604030504040204" pitchFamily="50" charset="-128"/>
                <a:ea typeface="メイリオ" panose="020B0604030504040204" pitchFamily="50" charset="-128"/>
              </a:rPr>
              <a:t>× 1</a:t>
            </a:r>
          </a:p>
          <a:p>
            <a:pPr marL="285750" indent="-19050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ジャンパーワイヤー（オスーメス）</a:t>
            </a:r>
            <a:r>
              <a:rPr lang="en-US" altLang="ja-JP" sz="1400" dirty="0">
                <a:latin typeface="メイリオ" panose="020B0604030504040204" pitchFamily="50" charset="-128"/>
                <a:ea typeface="メイリオ" panose="020B0604030504040204" pitchFamily="50" charset="-128"/>
              </a:rPr>
              <a:t>× 2</a:t>
            </a:r>
            <a:endParaRPr lang="ja-JP" altLang="en-US" sz="1400" dirty="0">
              <a:latin typeface="メイリオ" panose="020B0604030504040204" pitchFamily="50" charset="-128"/>
              <a:ea typeface="メイリオ" panose="020B0604030504040204" pitchFamily="50" charset="-128"/>
            </a:endParaRPr>
          </a:p>
        </p:txBody>
      </p:sp>
      <p:pic>
        <p:nvPicPr>
          <p:cNvPr id="3074" name="Picture 2" descr="追加する部品">
            <a:extLst>
              <a:ext uri="{FF2B5EF4-FFF2-40B4-BE49-F238E27FC236}">
                <a16:creationId xmlns:a16="http://schemas.microsoft.com/office/drawing/2014/main" id="{8EE61215-3247-4B4F-BF55-FD796A6B4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28" y="1444726"/>
            <a:ext cx="2354527" cy="1765895"/>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a:extLst>
              <a:ext uri="{FF2B5EF4-FFF2-40B4-BE49-F238E27FC236}">
                <a16:creationId xmlns:a16="http://schemas.microsoft.com/office/drawing/2014/main" id="{0C8DB344-BA0B-4EE0-86A1-63F85454592C}"/>
              </a:ext>
            </a:extLst>
          </p:cNvPr>
          <p:cNvSpPr/>
          <p:nvPr/>
        </p:nvSpPr>
        <p:spPr>
          <a:xfrm>
            <a:off x="347730" y="3388362"/>
            <a:ext cx="8177621"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下図のように、さきほどの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の配線にタクトスイッチを追加しましょう。</a:t>
            </a:r>
          </a:p>
        </p:txBody>
      </p:sp>
      <p:pic>
        <p:nvPicPr>
          <p:cNvPr id="3076" name="Picture 4" descr="スイッチを追加した配線">
            <a:extLst>
              <a:ext uri="{FF2B5EF4-FFF2-40B4-BE49-F238E27FC236}">
                <a16:creationId xmlns:a16="http://schemas.microsoft.com/office/drawing/2014/main" id="{65BDC280-6372-4299-93A3-04B481776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23" y="4044218"/>
            <a:ext cx="4251277" cy="25426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スイッチを追加した配線">
            <a:extLst>
              <a:ext uri="{FF2B5EF4-FFF2-40B4-BE49-F238E27FC236}">
                <a16:creationId xmlns:a16="http://schemas.microsoft.com/office/drawing/2014/main" id="{CADC37B3-9C49-4C6B-815A-CCBAABB803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656" b="23208"/>
          <a:stretch/>
        </p:blipFill>
        <p:spPr bwMode="auto">
          <a:xfrm>
            <a:off x="4793339" y="3817021"/>
            <a:ext cx="4002932" cy="299704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3177BB56-C76D-4E18-9AC0-4883DE86F62E}"/>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30</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3621877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今回のスイッチは「プルアップ」回路で接続</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494012"/>
            <a:ext cx="5425273" cy="2031325"/>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上記回路ではスイッチが下記のように接続されています。</a:t>
            </a:r>
          </a:p>
          <a:p>
            <a:endParaRPr lang="ja-JP" altLang="en-US" sz="1400" dirty="0">
              <a:latin typeface="メイリオ" panose="020B0604030504040204" pitchFamily="50" charset="-128"/>
              <a:ea typeface="メイリオ" panose="020B0604030504040204" pitchFamily="50" charset="-128"/>
            </a:endParaRPr>
          </a:p>
          <a:p>
            <a:pPr marL="285750" indent="-190500">
              <a:buFont typeface="Arial" panose="020B0604020202020204" pitchFamily="34" charset="0"/>
              <a:buChar char="•"/>
            </a:pPr>
            <a:r>
              <a:rPr lang="en-US" altLang="ja-JP" sz="1400" dirty="0">
                <a:latin typeface="メイリオ" panose="020B0604030504040204" pitchFamily="50" charset="-128"/>
                <a:ea typeface="メイリオ" panose="020B0604030504040204" pitchFamily="50" charset="-128"/>
              </a:rPr>
              <a:t>Port 5 </a:t>
            </a:r>
            <a:r>
              <a:rPr lang="ja-JP" altLang="en-US" sz="1400" dirty="0">
                <a:latin typeface="メイリオ" panose="020B0604030504040204" pitchFamily="50" charset="-128"/>
                <a:ea typeface="メイリオ" panose="020B0604030504040204" pitchFamily="50" charset="-128"/>
              </a:rPr>
              <a:t>にスイッチを接続</a:t>
            </a:r>
          </a:p>
          <a:p>
            <a:pPr marL="285750" indent="-190500">
              <a:buFont typeface="Arial" panose="020B0604020202020204" pitchFamily="34" charset="0"/>
              <a:buChar char="•"/>
            </a:pPr>
            <a:r>
              <a:rPr lang="en-US" altLang="ja-JP" sz="1400" dirty="0">
                <a:latin typeface="メイリオ" panose="020B0604030504040204" pitchFamily="50" charset="-128"/>
                <a:ea typeface="メイリオ" panose="020B0604030504040204" pitchFamily="50" charset="-128"/>
              </a:rPr>
              <a:t>GND </a:t>
            </a:r>
            <a:r>
              <a:rPr lang="ja-JP" altLang="en-US" sz="1400" dirty="0">
                <a:latin typeface="メイリオ" panose="020B0604030504040204" pitchFamily="50" charset="-128"/>
                <a:ea typeface="メイリオ" panose="020B0604030504040204" pitchFamily="50" charset="-128"/>
              </a:rPr>
              <a:t>にスイッチの反対側を接続</a:t>
            </a:r>
            <a:endParaRPr lang="en-US" altLang="ja-JP" sz="1400" dirty="0">
              <a:latin typeface="メイリオ" panose="020B0604030504040204" pitchFamily="50" charset="-128"/>
              <a:ea typeface="メイリオ" panose="020B0604030504040204" pitchFamily="50" charset="-128"/>
            </a:endParaRPr>
          </a:p>
          <a:p>
            <a:pPr marL="285750" indent="-190500">
              <a:buFont typeface="Arial" panose="020B0604020202020204" pitchFamily="34" charset="0"/>
              <a:buChar char="•"/>
            </a:pPr>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これでどのようになるかというと、下記のようになります。</a:t>
            </a:r>
          </a:p>
          <a:p>
            <a:endParaRPr lang="ja-JP" altLang="en-US" sz="1400" dirty="0">
              <a:latin typeface="メイリオ" panose="020B0604030504040204" pitchFamily="50" charset="-128"/>
              <a:ea typeface="メイリオ" panose="020B0604030504040204" pitchFamily="50" charset="-128"/>
            </a:endParaRPr>
          </a:p>
          <a:p>
            <a:pPr marL="285750" indent="-19050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スイッチを押す前は、</a:t>
            </a:r>
            <a:r>
              <a:rPr lang="en-US" altLang="ja-JP" sz="1400" dirty="0">
                <a:latin typeface="メイリオ" panose="020B0604030504040204" pitchFamily="50" charset="-128"/>
                <a:ea typeface="メイリオ" panose="020B0604030504040204" pitchFamily="50" charset="-128"/>
              </a:rPr>
              <a:t>Port 5 </a:t>
            </a:r>
            <a:r>
              <a:rPr lang="ja-JP" altLang="en-US" sz="1400" dirty="0">
                <a:latin typeface="メイリオ" panose="020B0604030504040204" pitchFamily="50" charset="-128"/>
                <a:ea typeface="メイリオ" panose="020B0604030504040204" pitchFamily="50" charset="-128"/>
              </a:rPr>
              <a:t>は </a:t>
            </a:r>
            <a:r>
              <a:rPr lang="en-US" altLang="ja-JP" sz="1400" dirty="0">
                <a:latin typeface="メイリオ" panose="020B0604030504040204" pitchFamily="50" charset="-128"/>
                <a:ea typeface="メイリオ" panose="020B0604030504040204" pitchFamily="50" charset="-128"/>
              </a:rPr>
              <a:t>HIGH (3.3V)</a:t>
            </a:r>
          </a:p>
          <a:p>
            <a:pPr marL="285750" indent="-19050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スイッチを押している間、</a:t>
            </a:r>
            <a:r>
              <a:rPr lang="en-US" altLang="ja-JP" sz="1400" dirty="0">
                <a:latin typeface="メイリオ" panose="020B0604030504040204" pitchFamily="50" charset="-128"/>
                <a:ea typeface="メイリオ" panose="020B0604030504040204" pitchFamily="50" charset="-128"/>
              </a:rPr>
              <a:t>Port 5 </a:t>
            </a:r>
            <a:r>
              <a:rPr lang="ja-JP" altLang="en-US" sz="1400" dirty="0">
                <a:latin typeface="メイリオ" panose="020B0604030504040204" pitchFamily="50" charset="-128"/>
                <a:ea typeface="メイリオ" panose="020B0604030504040204" pitchFamily="50" charset="-128"/>
              </a:rPr>
              <a:t>は </a:t>
            </a:r>
            <a:r>
              <a:rPr lang="en-US" altLang="ja-JP" sz="1400" dirty="0">
                <a:latin typeface="メイリオ" panose="020B0604030504040204" pitchFamily="50" charset="-128"/>
                <a:ea typeface="メイリオ" panose="020B0604030504040204" pitchFamily="50" charset="-128"/>
              </a:rPr>
              <a:t>LOW (0V)</a:t>
            </a:r>
          </a:p>
        </p:txBody>
      </p:sp>
      <p:pic>
        <p:nvPicPr>
          <p:cNvPr id="6146" name="Picture 2" descr="初期状態でPullupされているPortの一覧">
            <a:extLst>
              <a:ext uri="{FF2B5EF4-FFF2-40B4-BE49-F238E27FC236}">
                <a16:creationId xmlns:a16="http://schemas.microsoft.com/office/drawing/2014/main" id="{4E7141E4-E152-4967-8F05-CD919F6AC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003" y="1494012"/>
            <a:ext cx="2204255" cy="2011238"/>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BD79BBC8-384F-4E91-A516-3127D9B7387E}"/>
              </a:ext>
            </a:extLst>
          </p:cNvPr>
          <p:cNvSpPr/>
          <p:nvPr/>
        </p:nvSpPr>
        <p:spPr>
          <a:xfrm>
            <a:off x="332508" y="3581180"/>
            <a:ext cx="8448540" cy="1169551"/>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実は、</a:t>
            </a:r>
            <a:r>
              <a:rPr lang="en-US" altLang="ja-JP" sz="1400" dirty="0">
                <a:latin typeface="メイリオ" panose="020B0604030504040204" pitchFamily="50" charset="-128"/>
                <a:ea typeface="メイリオ" panose="020B0604030504040204" pitchFamily="50" charset="-128"/>
              </a:rPr>
              <a:t>Raspi3 </a:t>
            </a:r>
            <a:r>
              <a:rPr lang="ja-JP" altLang="en-US" sz="1400" dirty="0">
                <a:latin typeface="メイリオ" panose="020B0604030504040204" pitchFamily="50" charset="-128"/>
                <a:ea typeface="メイリオ" panose="020B0604030504040204" pitchFamily="50" charset="-128"/>
              </a:rPr>
              <a:t>の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ポートのいくつかは、初期状態で「プルアップ」されています。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プルアップとは、回路を初期状態で「</a:t>
            </a:r>
            <a:r>
              <a:rPr lang="en-US" altLang="ja-JP" sz="1400" dirty="0">
                <a:latin typeface="メイリオ" panose="020B0604030504040204" pitchFamily="50" charset="-128"/>
                <a:ea typeface="メイリオ" panose="020B0604030504040204" pitchFamily="50" charset="-128"/>
              </a:rPr>
              <a:t>HIGH </a:t>
            </a:r>
            <a:r>
              <a:rPr lang="ja-JP" altLang="en-US" sz="1400" dirty="0">
                <a:latin typeface="メイリオ" panose="020B0604030504040204" pitchFamily="50" charset="-128"/>
                <a:ea typeface="メイリオ" panose="020B0604030504040204" pitchFamily="50" charset="-128"/>
              </a:rPr>
              <a:t>にしておく」ことですが、</a:t>
            </a:r>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で利用可能な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ポートのうち、図のポート番号がプルアップ状態となっています。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今回の回路では、このうち、</a:t>
            </a:r>
            <a:r>
              <a:rPr lang="en-US" altLang="ja-JP" sz="1400" b="1" dirty="0">
                <a:latin typeface="メイリオ" panose="020B0604030504040204" pitchFamily="50" charset="-128"/>
                <a:ea typeface="メイリオ" panose="020B0604030504040204" pitchFamily="50" charset="-128"/>
              </a:rPr>
              <a:t>Port 5</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を利用しています。 さきほどの動作となるメカニズムは下図の通りです。</a:t>
            </a:r>
          </a:p>
        </p:txBody>
      </p:sp>
      <p:sp>
        <p:nvSpPr>
          <p:cNvPr id="17" name="正方形/長方形 16">
            <a:extLst>
              <a:ext uri="{FF2B5EF4-FFF2-40B4-BE49-F238E27FC236}">
                <a16:creationId xmlns:a16="http://schemas.microsoft.com/office/drawing/2014/main" id="{7766D389-E1DE-405F-8DA0-278449F285D0}"/>
              </a:ext>
            </a:extLst>
          </p:cNvPr>
          <p:cNvSpPr/>
          <p:nvPr/>
        </p:nvSpPr>
        <p:spPr>
          <a:xfrm>
            <a:off x="6112062" y="1736092"/>
            <a:ext cx="1127860" cy="261610"/>
          </a:xfrm>
          <a:prstGeom prst="rect">
            <a:avLst/>
          </a:prstGeom>
        </p:spPr>
        <p:txBody>
          <a:bodyPr wrap="square">
            <a:spAutoFit/>
          </a:bodyPr>
          <a:lstStyle/>
          <a:p>
            <a:r>
              <a:rPr lang="en-US" altLang="ja-JP" sz="1100" dirty="0">
                <a:solidFill>
                  <a:srgbClr val="FF0000"/>
                </a:solidFill>
                <a:latin typeface="メイリオ" panose="020B0604030504040204" pitchFamily="50" charset="-128"/>
                <a:ea typeface="メイリオ" panose="020B0604030504040204" pitchFamily="50" charset="-128"/>
              </a:rPr>
              <a:t>PORT</a:t>
            </a:r>
            <a:r>
              <a:rPr lang="ja-JP" altLang="en-US" sz="1100" dirty="0">
                <a:solidFill>
                  <a:srgbClr val="FF0000"/>
                </a:solidFill>
                <a:latin typeface="メイリオ" panose="020B0604030504040204" pitchFamily="50" charset="-128"/>
                <a:ea typeface="メイリオ" panose="020B0604030504040204" pitchFamily="50" charset="-128"/>
              </a:rPr>
              <a:t> </a:t>
            </a:r>
            <a:r>
              <a:rPr lang="en-US" altLang="ja-JP" sz="1100" dirty="0">
                <a:solidFill>
                  <a:srgbClr val="FF0000"/>
                </a:solidFill>
                <a:latin typeface="メイリオ" panose="020B0604030504040204" pitchFamily="50" charset="-128"/>
                <a:ea typeface="メイリオ" panose="020B0604030504040204" pitchFamily="50" charset="-128"/>
              </a:rPr>
              <a:t>4</a:t>
            </a:r>
          </a:p>
        </p:txBody>
      </p:sp>
      <p:sp>
        <p:nvSpPr>
          <p:cNvPr id="18" name="正方形/長方形 17">
            <a:extLst>
              <a:ext uri="{FF2B5EF4-FFF2-40B4-BE49-F238E27FC236}">
                <a16:creationId xmlns:a16="http://schemas.microsoft.com/office/drawing/2014/main" id="{14D8EE4F-2481-4F68-A8C0-71B52CBBFF82}"/>
              </a:ext>
            </a:extLst>
          </p:cNvPr>
          <p:cNvSpPr/>
          <p:nvPr/>
        </p:nvSpPr>
        <p:spPr>
          <a:xfrm>
            <a:off x="5968266" y="2847958"/>
            <a:ext cx="1127860" cy="261610"/>
          </a:xfrm>
          <a:prstGeom prst="rect">
            <a:avLst/>
          </a:prstGeom>
        </p:spPr>
        <p:txBody>
          <a:bodyPr wrap="square">
            <a:spAutoFit/>
          </a:bodyPr>
          <a:lstStyle/>
          <a:p>
            <a:r>
              <a:rPr lang="en-US" altLang="ja-JP" sz="1100" dirty="0">
                <a:solidFill>
                  <a:srgbClr val="FF0000"/>
                </a:solidFill>
                <a:latin typeface="メイリオ" panose="020B0604030504040204" pitchFamily="50" charset="-128"/>
                <a:ea typeface="メイリオ" panose="020B0604030504040204" pitchFamily="50" charset="-128"/>
              </a:rPr>
              <a:t>PORT</a:t>
            </a:r>
            <a:r>
              <a:rPr lang="ja-JP" altLang="en-US" sz="1100" dirty="0">
                <a:solidFill>
                  <a:srgbClr val="FF0000"/>
                </a:solidFill>
                <a:latin typeface="メイリオ" panose="020B0604030504040204" pitchFamily="50" charset="-128"/>
                <a:ea typeface="メイリオ" panose="020B0604030504040204" pitchFamily="50" charset="-128"/>
              </a:rPr>
              <a:t> ５，６</a:t>
            </a:r>
            <a:endParaRPr lang="en-US" altLang="ja-JP" sz="1100" dirty="0">
              <a:solidFill>
                <a:srgbClr val="FF0000"/>
              </a:solidFill>
              <a:latin typeface="メイリオ" panose="020B0604030504040204" pitchFamily="50" charset="-128"/>
              <a:ea typeface="メイリオ" panose="020B0604030504040204" pitchFamily="50" charset="-128"/>
            </a:endParaRPr>
          </a:p>
        </p:txBody>
      </p:sp>
      <p:pic>
        <p:nvPicPr>
          <p:cNvPr id="6148" name="Picture 4" descr="スイッチの動作">
            <a:extLst>
              <a:ext uri="{FF2B5EF4-FFF2-40B4-BE49-F238E27FC236}">
                <a16:creationId xmlns:a16="http://schemas.microsoft.com/office/drawing/2014/main" id="{09EF5032-7C72-4328-B0D9-8177F6559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758" y="4520293"/>
            <a:ext cx="7110484" cy="2428181"/>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B8910A75-1570-49A7-A7B9-FE658021C65D}"/>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31</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221885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スイッチに反応するようにする </a:t>
            </a:r>
            <a:r>
              <a:rPr lang="en-US" altLang="ja-JP" u="sng" dirty="0">
                <a:latin typeface="メイリオ" panose="020B0604030504040204" pitchFamily="50" charset="-128"/>
                <a:ea typeface="メイリオ" panose="020B0604030504040204" pitchFamily="50" charset="-128"/>
              </a:rPr>
              <a:t>(</a:t>
            </a:r>
            <a:r>
              <a:rPr lang="en-US" altLang="ja-JP" u="sng" dirty="0" err="1">
                <a:latin typeface="メイリオ" panose="020B0604030504040204" pitchFamily="50" charset="-128"/>
                <a:ea typeface="メイリオ" panose="020B0604030504040204" pitchFamily="50" charset="-128"/>
              </a:rPr>
              <a:t>port.onchange</a:t>
            </a:r>
            <a:r>
              <a:rPr lang="en-US" altLang="ja-JP" u="sng" dirty="0">
                <a:latin typeface="メイリオ" panose="020B0604030504040204" pitchFamily="50" charset="-128"/>
                <a:ea typeface="メイリオ" panose="020B0604030504040204" pitchFamily="50" charset="-128"/>
              </a:rPr>
              <a:t>())</a:t>
            </a:r>
            <a:endParaRPr lang="ja-JP" altLang="en-US" u="sng"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533218"/>
            <a:ext cx="8177621" cy="95410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Web GPIO API </a:t>
            </a:r>
            <a:r>
              <a:rPr lang="ja-JP" altLang="en-US" sz="1400" dirty="0">
                <a:latin typeface="メイリオ" panose="020B0604030504040204" pitchFamily="50" charset="-128"/>
                <a:ea typeface="メイリオ" panose="020B0604030504040204" pitchFamily="50" charset="-128"/>
              </a:rPr>
              <a:t>には「入力モード」の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ポートの状態に応じて処理する方法がもうひとつ用意されています。それが </a:t>
            </a:r>
            <a:r>
              <a:rPr lang="en-US" altLang="ja-JP" sz="1400" dirty="0" err="1">
                <a:latin typeface="メイリオ" panose="020B0604030504040204" pitchFamily="50" charset="-128"/>
                <a:ea typeface="メイリオ" panose="020B0604030504040204" pitchFamily="50" charset="-128"/>
              </a:rPr>
              <a:t>port.onchange</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です。</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さきほどのサンプルを </a:t>
            </a:r>
            <a:r>
              <a:rPr lang="en-US" altLang="ja-JP" sz="1400" dirty="0" err="1">
                <a:latin typeface="メイリオ" panose="020B0604030504040204" pitchFamily="50" charset="-128"/>
                <a:ea typeface="メイリオ" panose="020B0604030504040204" pitchFamily="50" charset="-128"/>
              </a:rPr>
              <a:t>port.onchange</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を使ったコードに書き換えてみます。</a:t>
            </a:r>
          </a:p>
        </p:txBody>
      </p:sp>
      <p:sp>
        <p:nvSpPr>
          <p:cNvPr id="10" name="Rectangle 4">
            <a:extLst>
              <a:ext uri="{FF2B5EF4-FFF2-40B4-BE49-F238E27FC236}">
                <a16:creationId xmlns:a16="http://schemas.microsoft.com/office/drawing/2014/main" id="{946A5337-D844-4F45-AB9B-1B4511E34F53}"/>
              </a:ext>
            </a:extLst>
          </p:cNvPr>
          <p:cNvSpPr>
            <a:spLocks noChangeArrowheads="1"/>
          </p:cNvSpPr>
          <p:nvPr/>
        </p:nvSpPr>
        <p:spPr bwMode="auto">
          <a:xfrm>
            <a:off x="428760" y="2487325"/>
            <a:ext cx="4062211" cy="4212469"/>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LED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とスイッチの付いているポート</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endParaRPr lang="ja-JP" altLang="en-US"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(v)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if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(v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"black"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else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"red"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endParaRPr lang="en-US" altLang="ja-JP"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window</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.onload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async 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initialize()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navigator</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.requestGPIOAccess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gpioAccess.ports.</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get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26</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LED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のポート番号</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export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"out"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gpioAccess.ports.</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get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5</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ﾀｸﾄｽｲｯﾁのポート番号</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export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"in"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Port 5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の状態が変わったタイミングで処理する</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switchPort.onchange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toggleLed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val</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スイッチは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Pull-up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なので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OFF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で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LED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は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OFF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で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0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と反転させる</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val</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p:txBody>
      </p:sp>
      <p:sp>
        <p:nvSpPr>
          <p:cNvPr id="11" name="Rectangle 4">
            <a:extLst>
              <a:ext uri="{FF2B5EF4-FFF2-40B4-BE49-F238E27FC236}">
                <a16:creationId xmlns:a16="http://schemas.microsoft.com/office/drawing/2014/main" id="{0C2F15C0-53A2-416F-9B14-B7CA45FFE77C}"/>
              </a:ext>
            </a:extLst>
          </p:cNvPr>
          <p:cNvSpPr>
            <a:spLocks noChangeArrowheads="1"/>
          </p:cNvSpPr>
          <p:nvPr/>
        </p:nvSpPr>
        <p:spPr bwMode="auto">
          <a:xfrm>
            <a:off x="4572000" y="2487325"/>
            <a:ext cx="4374398" cy="1342918"/>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onoff.onmousedown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onoff.onmouseup</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offLed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2746C8E2-5865-458B-A84D-37412788F78D}"/>
              </a:ext>
            </a:extLst>
          </p:cNvPr>
          <p:cNvSpPr/>
          <p:nvPr/>
        </p:nvSpPr>
        <p:spPr>
          <a:xfrm>
            <a:off x="4572000" y="4668469"/>
            <a:ext cx="4374399" cy="1384995"/>
          </a:xfrm>
          <a:prstGeom prst="rect">
            <a:avLst/>
          </a:prstGeom>
        </p:spPr>
        <p:txBody>
          <a:bodyPr wrap="square">
            <a:spAutoFit/>
          </a:bodyPr>
          <a:lstStyle/>
          <a:p>
            <a:r>
              <a:rPr lang="en-US" altLang="ja-JP" sz="1200" dirty="0" err="1">
                <a:latin typeface="メイリオ" panose="020B0604030504040204" pitchFamily="50" charset="-128"/>
                <a:ea typeface="メイリオ" panose="020B0604030504040204" pitchFamily="50" charset="-128"/>
              </a:rPr>
              <a:t>port.onchange</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は 入力モードの </a:t>
            </a:r>
            <a:r>
              <a:rPr lang="en-US" altLang="ja-JP" sz="1200" dirty="0">
                <a:latin typeface="メイリオ" panose="020B0604030504040204" pitchFamily="50" charset="-128"/>
                <a:ea typeface="メイリオ" panose="020B0604030504040204" pitchFamily="50" charset="-128"/>
              </a:rPr>
              <a:t>GPIO </a:t>
            </a:r>
            <a:r>
              <a:rPr lang="ja-JP" altLang="en-US" sz="1200" dirty="0">
                <a:latin typeface="メイリオ" panose="020B0604030504040204" pitchFamily="50" charset="-128"/>
                <a:ea typeface="メイリオ" panose="020B0604030504040204" pitchFamily="50" charset="-128"/>
              </a:rPr>
              <a:t>ポートの「</a:t>
            </a:r>
            <a:r>
              <a:rPr lang="ja-JP" altLang="en-US" sz="1200" b="1" dirty="0">
                <a:latin typeface="メイリオ" panose="020B0604030504040204" pitchFamily="50" charset="-128"/>
                <a:ea typeface="メイリオ" panose="020B0604030504040204" pitchFamily="50" charset="-128"/>
              </a:rPr>
              <a:t>状態変化時に呼び出される関数を設定する</a:t>
            </a:r>
            <a:r>
              <a:rPr lang="ja-JP" altLang="en-US" sz="1200" dirty="0">
                <a:latin typeface="メイリオ" panose="020B0604030504040204" pitchFamily="50" charset="-128"/>
                <a:ea typeface="メイリオ" panose="020B0604030504040204" pitchFamily="50" charset="-128"/>
              </a:rPr>
              <a:t>」 機能です。</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err="1">
                <a:latin typeface="メイリオ" panose="020B0604030504040204" pitchFamily="50" charset="-128"/>
                <a:ea typeface="メイリオ" panose="020B0604030504040204" pitchFamily="50" charset="-128"/>
              </a:rPr>
              <a:t>port.read</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を使ったコードと異なりポーリング処理が不要となり、ポーリングによる </a:t>
            </a:r>
            <a:r>
              <a:rPr lang="en-US" altLang="ja-JP" sz="1200" dirty="0">
                <a:latin typeface="メイリオ" panose="020B0604030504040204" pitchFamily="50" charset="-128"/>
                <a:ea typeface="メイリオ" panose="020B0604030504040204" pitchFamily="50" charset="-128"/>
              </a:rPr>
              <a:t>LED </a:t>
            </a:r>
            <a:r>
              <a:rPr lang="ja-JP" altLang="en-US" sz="1200" dirty="0">
                <a:latin typeface="メイリオ" panose="020B0604030504040204" pitchFamily="50" charset="-128"/>
                <a:ea typeface="メイリオ" panose="020B0604030504040204" pitchFamily="50" charset="-128"/>
              </a:rPr>
              <a:t>制御処理を行なっていないので、ブラウザ画面のボタンも正しく反応できるようになります。</a:t>
            </a:r>
          </a:p>
        </p:txBody>
      </p:sp>
      <p:sp>
        <p:nvSpPr>
          <p:cNvPr id="12" name="テキスト ボックス 11">
            <a:extLst>
              <a:ext uri="{FF2B5EF4-FFF2-40B4-BE49-F238E27FC236}">
                <a16:creationId xmlns:a16="http://schemas.microsoft.com/office/drawing/2014/main" id="{BB24D379-7D1F-4F6A-A808-B5891861485F}"/>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32</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432706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750205"/>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rPr>
              <a:t>LED </a:t>
            </a:r>
            <a:r>
              <a:rPr lang="ja-JP" altLang="en-US" u="sng" dirty="0">
                <a:latin typeface="メイリオ" panose="020B0604030504040204" pitchFamily="50" charset="-128"/>
                <a:ea typeface="メイリオ" panose="020B0604030504040204" pitchFamily="50" charset="-128"/>
              </a:rPr>
              <a:t>のかわりに ギアモータ（ちびギアモータ）を動かしてみる</a:t>
            </a:r>
            <a:endParaRPr lang="en-US" altLang="ja-JP" u="sng" dirty="0">
              <a:latin typeface="メイリオ" panose="020B0604030504040204" pitchFamily="50" charset="-128"/>
              <a:ea typeface="メイリオ" panose="020B0604030504040204" pitchFamily="50" charset="-128"/>
            </a:endParaRPr>
          </a:p>
          <a:p>
            <a:pPr>
              <a:lnSpc>
                <a:spcPct val="150000"/>
              </a:lnSpc>
            </a:pPr>
            <a:r>
              <a:rPr lang="ja-JP" altLang="en-US" u="sng" dirty="0">
                <a:latin typeface="メイリオ" panose="020B0604030504040204" pitchFamily="50" charset="-128"/>
                <a:ea typeface="メイリオ" panose="020B0604030504040204" pitchFamily="50" charset="-128"/>
              </a:rPr>
              <a:t>部品と配線について</a:t>
            </a:r>
            <a:endParaRPr lang="en-US" altLang="ja-JP" u="sng"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770962"/>
            <a:ext cx="8177621" cy="1292662"/>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Web GPIO API </a:t>
            </a:r>
            <a:r>
              <a:rPr lang="ja-JP" altLang="en-US" sz="1400" dirty="0">
                <a:latin typeface="メイリオ" panose="020B0604030504040204" pitchFamily="50" charset="-128"/>
                <a:ea typeface="メイリオ" panose="020B0604030504040204" pitchFamily="50" charset="-128"/>
              </a:rPr>
              <a:t>の機能が一通り確認できましたので、次は違う部品、</a:t>
            </a:r>
            <a:r>
              <a:rPr lang="en-US" altLang="ja-JP" sz="1400" b="1" dirty="0">
                <a:latin typeface="メイリオ" panose="020B0604030504040204" pitchFamily="50" charset="-128"/>
                <a:ea typeface="メイリオ" panose="020B0604030504040204" pitchFamily="50" charset="-128"/>
              </a:rPr>
              <a:t>MOSFET</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を使って ちびギアモータ の単純な </a:t>
            </a:r>
            <a:r>
              <a:rPr lang="en-US" altLang="ja-JP" sz="1400" dirty="0">
                <a:latin typeface="メイリオ" panose="020B0604030504040204" pitchFamily="50" charset="-128"/>
                <a:ea typeface="メイリオ" panose="020B0604030504040204" pitchFamily="50" charset="-128"/>
              </a:rPr>
              <a:t>ON/OFF </a:t>
            </a:r>
            <a:r>
              <a:rPr lang="ja-JP" altLang="en-US" sz="1400" dirty="0">
                <a:latin typeface="メイリオ" panose="020B0604030504040204" pitchFamily="50" charset="-128"/>
                <a:ea typeface="メイリオ" panose="020B0604030504040204" pitchFamily="50" charset="-128"/>
              </a:rPr>
              <a:t>を制御してみましょう。</a:t>
            </a:r>
            <a:endParaRPr lang="en-US" altLang="ja-JP" sz="1400" dirty="0">
              <a:latin typeface="メイリオ" panose="020B0604030504040204" pitchFamily="50" charset="-128"/>
              <a:ea typeface="メイリオ" panose="020B0604030504040204" pitchFamily="50" charset="-128"/>
            </a:endParaRPr>
          </a:p>
          <a:p>
            <a:endParaRPr lang="en-US" altLang="ja-JP" sz="7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ちびギアモータ本体に加え、以下のものを用意し、先ほどの「</a:t>
            </a:r>
            <a:r>
              <a:rPr lang="ja-JP" altLang="en-US" sz="1400" b="1" dirty="0">
                <a:latin typeface="メイリオ" panose="020B0604030504040204" pitchFamily="50" charset="-128"/>
                <a:ea typeface="メイリオ" panose="020B0604030504040204" pitchFamily="50" charset="-128"/>
              </a:rPr>
              <a:t>タクトスイッチを押したら </a:t>
            </a:r>
            <a:r>
              <a:rPr lang="en-US" altLang="ja-JP" sz="1400" b="1" dirty="0">
                <a:latin typeface="メイリオ" panose="020B0604030504040204" pitchFamily="50" charset="-128"/>
                <a:ea typeface="メイリオ" panose="020B0604030504040204" pitchFamily="50" charset="-128"/>
              </a:rPr>
              <a:t>LED </a:t>
            </a:r>
            <a:r>
              <a:rPr lang="ja-JP" altLang="en-US" sz="1400" b="1" dirty="0">
                <a:latin typeface="メイリオ" panose="020B0604030504040204" pitchFamily="50" charset="-128"/>
                <a:ea typeface="メイリオ" panose="020B0604030504040204" pitchFamily="50" charset="-128"/>
              </a:rPr>
              <a:t>をつけたり消したり</a:t>
            </a:r>
            <a:r>
              <a:rPr lang="ja-JP" altLang="en-US" sz="1400" dirty="0">
                <a:latin typeface="メイリオ" panose="020B0604030504040204" pitchFamily="50" charset="-128"/>
                <a:ea typeface="メイリオ" panose="020B0604030504040204" pitchFamily="50" charset="-128"/>
              </a:rPr>
              <a:t>」する回路から、</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と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用の抵抗を一旦外して、</a:t>
            </a:r>
            <a:r>
              <a:rPr lang="en-US" altLang="ja-JP" sz="1400" dirty="0">
                <a:latin typeface="メイリオ" panose="020B0604030504040204" pitchFamily="50" charset="-128"/>
                <a:ea typeface="メイリオ" panose="020B0604030504040204" pitchFamily="50" charset="-128"/>
              </a:rPr>
              <a:t>MOSFET </a:t>
            </a:r>
            <a:r>
              <a:rPr lang="ja-JP" altLang="en-US" sz="1400" dirty="0">
                <a:latin typeface="メイリオ" panose="020B0604030504040204" pitchFamily="50" charset="-128"/>
                <a:ea typeface="メイリオ" panose="020B0604030504040204" pitchFamily="50" charset="-128"/>
              </a:rPr>
              <a:t>と抵抗、ちびギアモータを次のように配置します。</a:t>
            </a:r>
          </a:p>
        </p:txBody>
      </p:sp>
      <p:pic>
        <p:nvPicPr>
          <p:cNvPr id="10242" name="Picture 2" descr="部品一覧">
            <a:extLst>
              <a:ext uri="{FF2B5EF4-FFF2-40B4-BE49-F238E27FC236}">
                <a16:creationId xmlns:a16="http://schemas.microsoft.com/office/drawing/2014/main" id="{C3359A97-A517-4C7B-ABF3-02A5C87C7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53" y="3100973"/>
            <a:ext cx="2082834" cy="1666267"/>
          </a:xfrm>
          <a:prstGeom prst="rect">
            <a:avLst/>
          </a:prstGeom>
          <a:noFill/>
          <a:extLst>
            <a:ext uri="{909E8E84-426E-40DD-AFC4-6F175D3DCCD1}">
              <a14:hiddenFill xmlns:a14="http://schemas.microsoft.com/office/drawing/2010/main">
                <a:solidFill>
                  <a:srgbClr val="FFFFFF"/>
                </a:solidFill>
              </a14:hiddenFill>
            </a:ext>
          </a:extLst>
        </p:spPr>
      </p:pic>
      <p:sp>
        <p:nvSpPr>
          <p:cNvPr id="14" name="正方形/長方形 13">
            <a:extLst>
              <a:ext uri="{FF2B5EF4-FFF2-40B4-BE49-F238E27FC236}">
                <a16:creationId xmlns:a16="http://schemas.microsoft.com/office/drawing/2014/main" id="{246FB6BE-6CCD-4920-BD16-E1F510AE68D9}"/>
              </a:ext>
            </a:extLst>
          </p:cNvPr>
          <p:cNvSpPr/>
          <p:nvPr/>
        </p:nvSpPr>
        <p:spPr>
          <a:xfrm>
            <a:off x="347730" y="4872512"/>
            <a:ext cx="3033886" cy="830997"/>
          </a:xfrm>
          <a:prstGeom prst="rect">
            <a:avLst/>
          </a:prstGeom>
        </p:spPr>
        <p:txBody>
          <a:bodyPr wrap="square">
            <a:spAutoFit/>
          </a:bodyPr>
          <a:lstStyle/>
          <a:p>
            <a:pPr marL="171450" indent="-171450">
              <a:buFont typeface="Arial" panose="020B0604020202020204" pitchFamily="34" charset="0"/>
              <a:buChar char="•"/>
            </a:pPr>
            <a:r>
              <a:rPr lang="en-US" altLang="ja-JP" sz="1200" dirty="0" err="1">
                <a:latin typeface="メイリオ" panose="020B0604030504040204" pitchFamily="50" charset="-128"/>
                <a:ea typeface="メイリオ" panose="020B0604030504040204" pitchFamily="50" charset="-128"/>
              </a:rPr>
              <a:t>Nch</a:t>
            </a:r>
            <a:r>
              <a:rPr lang="en-US" altLang="ja-JP" sz="1200" dirty="0">
                <a:latin typeface="メイリオ" panose="020B0604030504040204" pitchFamily="50" charset="-128"/>
                <a:ea typeface="メイリオ" panose="020B0604030504040204" pitchFamily="50" charset="-128"/>
              </a:rPr>
              <a:t> MOSFET (2SK4017)</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リード抵抗 </a:t>
            </a:r>
            <a:r>
              <a:rPr lang="en-US" altLang="ja-JP" sz="1200" dirty="0">
                <a:latin typeface="メイリオ" panose="020B0604030504040204" pitchFamily="50" charset="-128"/>
                <a:ea typeface="メイリオ" panose="020B0604030504040204" pitchFamily="50" charset="-128"/>
              </a:rPr>
              <a:t>(1KΩ) x 1</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リード抵抗 </a:t>
            </a:r>
            <a:r>
              <a:rPr lang="en-US" altLang="ja-JP" sz="1200" dirty="0">
                <a:latin typeface="メイリオ" panose="020B0604030504040204" pitchFamily="50" charset="-128"/>
                <a:ea typeface="メイリオ" panose="020B0604030504040204" pitchFamily="50" charset="-128"/>
              </a:rPr>
              <a:t>(10KΩ) x 1</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ちびギアモータ </a:t>
            </a:r>
            <a:r>
              <a:rPr lang="en-US" altLang="ja-JP" sz="1200" dirty="0">
                <a:latin typeface="メイリオ" panose="020B0604030504040204" pitchFamily="50" charset="-128"/>
                <a:ea typeface="メイリオ" panose="020B0604030504040204" pitchFamily="50" charset="-128"/>
              </a:rPr>
              <a:t>x 1</a:t>
            </a:r>
            <a:endParaRPr lang="ja-JP" altLang="en-US" sz="12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E2917A18-08C8-4BB7-9CAC-A5DE94FB5C28}"/>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33</a:t>
            </a:fld>
            <a:endParaRPr kumimoji="1" lang="ja-JP" altLang="en-US" dirty="0">
              <a:solidFill>
                <a:schemeClr val="bg1">
                  <a:lumMod val="50000"/>
                </a:schemeClr>
              </a:solidFill>
            </a:endParaRPr>
          </a:p>
        </p:txBody>
      </p:sp>
      <p:grpSp>
        <p:nvGrpSpPr>
          <p:cNvPr id="11" name="グループ化 10">
            <a:extLst>
              <a:ext uri="{FF2B5EF4-FFF2-40B4-BE49-F238E27FC236}">
                <a16:creationId xmlns:a16="http://schemas.microsoft.com/office/drawing/2014/main" id="{5F52CEEF-B721-460F-BD7C-C0BC294F3970}"/>
              </a:ext>
            </a:extLst>
          </p:cNvPr>
          <p:cNvGrpSpPr/>
          <p:nvPr/>
        </p:nvGrpSpPr>
        <p:grpSpPr>
          <a:xfrm>
            <a:off x="2710340" y="3097221"/>
            <a:ext cx="6217757" cy="3373539"/>
            <a:chOff x="2710340" y="3060645"/>
            <a:chExt cx="6217757" cy="3373539"/>
          </a:xfrm>
        </p:grpSpPr>
        <p:pic>
          <p:nvPicPr>
            <p:cNvPr id="10" name="図 9">
              <a:extLst>
                <a:ext uri="{FF2B5EF4-FFF2-40B4-BE49-F238E27FC236}">
                  <a16:creationId xmlns:a16="http://schemas.microsoft.com/office/drawing/2014/main" id="{1F199603-98DF-411C-9565-B7FDC7E923EB}"/>
                </a:ext>
              </a:extLst>
            </p:cNvPr>
            <p:cNvPicPr>
              <a:picLocks noChangeAspect="1"/>
            </p:cNvPicPr>
            <p:nvPr/>
          </p:nvPicPr>
          <p:blipFill rotWithShape="1">
            <a:blip r:embed="rId4">
              <a:extLst>
                <a:ext uri="{28A0092B-C50C-407E-A947-70E740481C1C}">
                  <a14:useLocalDpi xmlns:a14="http://schemas.microsoft.com/office/drawing/2010/main" val="0"/>
                </a:ext>
              </a:extLst>
            </a:blip>
            <a:srcRect b="6012"/>
            <a:stretch/>
          </p:blipFill>
          <p:spPr>
            <a:xfrm>
              <a:off x="2710340" y="3060645"/>
              <a:ext cx="4155800" cy="3151469"/>
            </a:xfrm>
            <a:prstGeom prst="rect">
              <a:avLst/>
            </a:prstGeom>
          </p:spPr>
        </p:pic>
        <p:pic>
          <p:nvPicPr>
            <p:cNvPr id="10244" name="Picture 4" descr="ちびギアモータの回路図">
              <a:extLst>
                <a:ext uri="{FF2B5EF4-FFF2-40B4-BE49-F238E27FC236}">
                  <a16:creationId xmlns:a16="http://schemas.microsoft.com/office/drawing/2014/main" id="{4B712B1A-C6D6-4C0A-BB54-7E9A199DCA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217"/>
            <a:stretch/>
          </p:blipFill>
          <p:spPr bwMode="auto">
            <a:xfrm>
              <a:off x="6330238" y="3062043"/>
              <a:ext cx="2597859" cy="3372141"/>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正方形/長方形 14">
            <a:extLst>
              <a:ext uri="{FF2B5EF4-FFF2-40B4-BE49-F238E27FC236}">
                <a16:creationId xmlns:a16="http://schemas.microsoft.com/office/drawing/2014/main" id="{947C10A4-F666-460B-9EDB-54F417FA2E22}"/>
              </a:ext>
            </a:extLst>
          </p:cNvPr>
          <p:cNvSpPr/>
          <p:nvPr/>
        </p:nvSpPr>
        <p:spPr>
          <a:xfrm>
            <a:off x="347730" y="6426364"/>
            <a:ext cx="8177621" cy="261610"/>
          </a:xfrm>
          <a:prstGeom prst="rect">
            <a:avLst/>
          </a:prstGeom>
        </p:spPr>
        <p:txBody>
          <a:bodyPr wrap="square">
            <a:spAutoFit/>
          </a:bodyPr>
          <a:lstStyle/>
          <a:p>
            <a:r>
              <a:rPr lang="ja-JP" altLang="en-US" sz="1100" dirty="0">
                <a:latin typeface="メイリオ" panose="020B0604030504040204" pitchFamily="50" charset="-128"/>
                <a:ea typeface="メイリオ" panose="020B0604030504040204" pitchFamily="50" charset="-128"/>
              </a:rPr>
              <a:t>黄色のジャンパーピンと黒のジャンパーピンの間をスイッチで「オン・オフ」できるように配線するのは同じです。</a:t>
            </a:r>
          </a:p>
        </p:txBody>
      </p:sp>
    </p:spTree>
    <p:extLst>
      <p:ext uri="{BB962C8B-B14F-4D97-AF65-F5344CB8AC3E}">
        <p14:creationId xmlns:p14="http://schemas.microsoft.com/office/powerpoint/2010/main" val="2501016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コードは</a:t>
            </a:r>
            <a:r>
              <a:rPr lang="en-US" altLang="ja-JP" u="sng" dirty="0">
                <a:latin typeface="メイリオ" panose="020B0604030504040204" pitchFamily="50" charset="-128"/>
                <a:ea typeface="メイリオ" panose="020B0604030504040204" pitchFamily="50" charset="-128"/>
              </a:rPr>
              <a:t>... </a:t>
            </a:r>
            <a:r>
              <a:rPr lang="ja-JP" altLang="en-US" u="sng" dirty="0">
                <a:latin typeface="メイリオ" panose="020B0604030504040204" pitchFamily="50" charset="-128"/>
                <a:ea typeface="メイリオ" panose="020B0604030504040204" pitchFamily="50" charset="-128"/>
              </a:rPr>
              <a:t>書き換えなくて良い</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573173"/>
            <a:ext cx="8177621" cy="1169551"/>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この回路は先ほどまでのコード </a:t>
            </a:r>
            <a:r>
              <a:rPr lang="ja-JP" altLang="en-US" sz="1400" b="1" dirty="0">
                <a:latin typeface="メイリオ" panose="020B0604030504040204" pitchFamily="50" charset="-128"/>
                <a:ea typeface="メイリオ" panose="020B0604030504040204" pitchFamily="50" charset="-128"/>
              </a:rPr>
              <a:t>「スイッチに反応するようにする </a:t>
            </a:r>
            <a:r>
              <a:rPr lang="en-US" altLang="ja-JP" sz="1400" b="1" dirty="0">
                <a:latin typeface="メイリオ" panose="020B0604030504040204" pitchFamily="50" charset="-128"/>
                <a:ea typeface="メイリオ" panose="020B0604030504040204" pitchFamily="50" charset="-128"/>
              </a:rPr>
              <a:t>(</a:t>
            </a:r>
            <a:r>
              <a:rPr lang="en-US" altLang="ja-JP" sz="1400" b="1" dirty="0" err="1">
                <a:latin typeface="メイリオ" panose="020B0604030504040204" pitchFamily="50" charset="-128"/>
                <a:ea typeface="メイリオ" panose="020B0604030504040204" pitchFamily="50" charset="-128"/>
              </a:rPr>
              <a:t>port.onchange</a:t>
            </a:r>
            <a:r>
              <a:rPr lang="en-US" altLang="ja-JP" sz="1400" b="1" dirty="0">
                <a:latin typeface="メイリオ" panose="020B0604030504040204" pitchFamily="50" charset="-128"/>
                <a:ea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 と同じコードで動きます。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が点灯する替わりにちびギアモータが動くようになりました。</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電圧を加える対象のデバイスが変わっただけで、プログラムで制御する、スイッチのオンオフに連動して電圧を変える処理は同じだからです。</a:t>
            </a:r>
          </a:p>
        </p:txBody>
      </p:sp>
      <p:sp>
        <p:nvSpPr>
          <p:cNvPr id="13" name="テキスト ボックス 12">
            <a:extLst>
              <a:ext uri="{FF2B5EF4-FFF2-40B4-BE49-F238E27FC236}">
                <a16:creationId xmlns:a16="http://schemas.microsoft.com/office/drawing/2014/main" id="{729DD64C-73A0-4A92-84C1-6EB9F2F6AA96}"/>
              </a:ext>
            </a:extLst>
          </p:cNvPr>
          <p:cNvSpPr txBox="1"/>
          <p:nvPr/>
        </p:nvSpPr>
        <p:spPr>
          <a:xfrm>
            <a:off x="347730" y="4451553"/>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しかし</a:t>
            </a:r>
            <a:r>
              <a:rPr lang="en-US" altLang="ja-JP" u="sng" dirty="0">
                <a:latin typeface="メイリオ" panose="020B0604030504040204" pitchFamily="50" charset="-128"/>
                <a:ea typeface="メイリオ" panose="020B0604030504040204" pitchFamily="50" charset="-128"/>
              </a:rPr>
              <a:t>... (</a:t>
            </a:r>
            <a:r>
              <a:rPr lang="ja-JP" altLang="en-US" u="sng" dirty="0">
                <a:latin typeface="メイリオ" panose="020B0604030504040204" pitchFamily="50" charset="-128"/>
                <a:ea typeface="メイリオ" panose="020B0604030504040204" pitchFamily="50" charset="-128"/>
              </a:rPr>
              <a:t>オチ </a:t>
            </a:r>
            <a:r>
              <a:rPr lang="en-US" altLang="ja-JP" u="sng" dirty="0">
                <a:latin typeface="メイリオ" panose="020B0604030504040204" pitchFamily="50" charset="-128"/>
                <a:ea typeface="メイリオ" panose="020B0604030504040204" pitchFamily="50" charset="-128"/>
              </a:rPr>
              <a:t>w)</a:t>
            </a:r>
            <a:endParaRPr lang="ja-JP" altLang="en-US" u="sng"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43C7AA6B-A868-4B29-B492-597D8A6B756E}"/>
              </a:ext>
            </a:extLst>
          </p:cNvPr>
          <p:cNvSpPr/>
          <p:nvPr/>
        </p:nvSpPr>
        <p:spPr>
          <a:xfrm>
            <a:off x="347730" y="4913217"/>
            <a:ext cx="8177621" cy="1384995"/>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スイッチを押してギアモータが回るだけなら、</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5V → </a:t>
            </a:r>
            <a:r>
              <a:rPr lang="ja-JP" altLang="en-US" sz="1400" dirty="0">
                <a:latin typeface="メイリオ" panose="020B0604030504040204" pitchFamily="50" charset="-128"/>
                <a:ea typeface="メイリオ" panose="020B0604030504040204" pitchFamily="50" charset="-128"/>
              </a:rPr>
              <a:t>タクトスイッチ → ちびギアモータ → </a:t>
            </a:r>
            <a:r>
              <a:rPr lang="en-US" altLang="ja-JP" sz="1400" dirty="0">
                <a:latin typeface="メイリオ" panose="020B0604030504040204" pitchFamily="50" charset="-128"/>
                <a:ea typeface="メイリオ" panose="020B0604030504040204" pitchFamily="50" charset="-128"/>
              </a:rPr>
              <a:t>GND </a:t>
            </a: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と繋げば プログラムを書かなくても出来る！！！！</a:t>
            </a:r>
          </a:p>
          <a:p>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スイッチではなく何かセンサーの値に連動するようにしましょう。</a:t>
            </a:r>
          </a:p>
        </p:txBody>
      </p:sp>
      <p:sp>
        <p:nvSpPr>
          <p:cNvPr id="11" name="テキスト ボックス 10">
            <a:extLst>
              <a:ext uri="{FF2B5EF4-FFF2-40B4-BE49-F238E27FC236}">
                <a16:creationId xmlns:a16="http://schemas.microsoft.com/office/drawing/2014/main" id="{6A0E2F06-BE9D-4ED4-A962-60A2BF5B7366}"/>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34</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61568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まとめ</a:t>
            </a:r>
          </a:p>
        </p:txBody>
      </p:sp>
      <p:sp>
        <p:nvSpPr>
          <p:cNvPr id="5" name="Rectangle 1">
            <a:extLst>
              <a:ext uri="{FF2B5EF4-FFF2-40B4-BE49-F238E27FC236}">
                <a16:creationId xmlns:a16="http://schemas.microsoft.com/office/drawing/2014/main" id="{C1FAB08B-082E-40D5-AB8A-70AC149D11A2}"/>
              </a:ext>
            </a:extLst>
          </p:cNvPr>
          <p:cNvSpPr>
            <a:spLocks noChangeArrowheads="1"/>
          </p:cNvSpPr>
          <p:nvPr/>
        </p:nvSpPr>
        <p:spPr bwMode="auto">
          <a:xfrm>
            <a:off x="252194" y="1472569"/>
            <a:ext cx="8687089" cy="4363977"/>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このチュートリアルでは、実際にコードを書きながら </a:t>
            </a:r>
            <a:endParaRPr kumimoji="0" lang="en-US"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Web GPIO API の基本的な利用方法を学びました。</a:t>
            </a:r>
            <a:endParaRPr kumimoji="0" lang="en-US"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tab pos="900113" algn="l"/>
              </a:tabLst>
            </a:pPr>
            <a:r>
              <a:rPr kumimoji="0" lang="ja-JP" altLang="ja-JP"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Web GPIO API を使った GPIO 出力ポートの設定と出力処理までの流れ (</a:t>
            </a:r>
            <a:r>
              <a:rPr kumimoji="0" lang="ja-JP" altLang="ja-JP" sz="9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navigator.requestGPIOAccess()</a:t>
            </a:r>
            <a:r>
              <a:rPr kumimoji="0" lang="ja-JP" altLang="ja-JP"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r>
              <a:rPr kumimoji="0" lang="ja-JP" altLang="ja-JP" sz="9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port.write()</a:t>
            </a:r>
            <a:r>
              <a:rPr kumimoji="0" lang="ja-JP" altLang="ja-JP"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endParaRPr kumimoji="0" lang="en-US" altLang="ja-JP"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tabLst>
                <a:tab pos="900113" algn="l"/>
              </a:tabLst>
            </a:pPr>
            <a:endParaRPr kumimoji="0" lang="ja-JP" altLang="ja-JP" sz="5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tab pos="900113" algn="l"/>
              </a:tabLst>
            </a:pPr>
            <a:r>
              <a:rPr kumimoji="0" lang="ja-JP" altLang="ja-JP"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Web GPIO API を使った GPIO 入力ポートの設定と変化検知受信の流れ (</a:t>
            </a:r>
            <a:r>
              <a:rPr kumimoji="0" lang="ja-JP" altLang="ja-JP" sz="9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navigator.requestGPIOAccess()</a:t>
            </a:r>
            <a:r>
              <a:rPr kumimoji="0" lang="ja-JP" altLang="ja-JP"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r>
              <a:rPr kumimoji="0" lang="ja-JP" altLang="ja-JP" sz="9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port.onchange()</a:t>
            </a:r>
            <a:r>
              <a:rPr kumimoji="0" lang="ja-JP" altLang="ja-JP"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このチュートリアルで書いたコードは以下のページで参照できます</a:t>
            </a:r>
            <a:r>
              <a:rPr kumimoji="0" lang="ja-JP" altLang="en-US"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endParaRPr kumimoji="0" lang="en-US" altLang="ja-JP" sz="11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lvl="0" defTabSz="914400">
              <a:buFontTx/>
              <a:buChar char="•"/>
              <a:tabLst>
                <a:tab pos="177800" algn="l"/>
              </a:tabLst>
            </a:pPr>
            <a:r>
              <a:rPr kumimoji="0" lang="ja-JP" altLang="ja-JP" sz="140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hlinkClick r:id="rId3"/>
              </a:rPr>
              <a:t>GitHub リポジトリで参照</a:t>
            </a:r>
            <a:r>
              <a:rPr kumimoji="0" lang="ja-JP" altLang="en-US" sz="105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rPr>
              <a:t>（</a:t>
            </a:r>
            <a:r>
              <a:rPr lang="ja-JP" altLang="en-US" sz="1050" dirty="0">
                <a:hlinkClick r:id="rId3"/>
              </a:rPr>
              <a:t>https://github.com/chirimen-oh/tutorials/tree/master/raspi3/examples/section1</a:t>
            </a:r>
            <a:r>
              <a:rPr lang="ja-JP" altLang="en-US" sz="1050" dirty="0">
                <a:solidFill>
                  <a:srgbClr val="1E6BB8"/>
                </a:solidFill>
                <a:latin typeface="メイリオ" panose="020B0604030504040204" pitchFamily="50" charset="-128"/>
                <a:ea typeface="メイリオ" panose="020B0604030504040204" pitchFamily="50" charset="-128"/>
              </a:rPr>
              <a:t>）</a:t>
            </a:r>
            <a:endParaRPr kumimoji="0" lang="ja-JP" altLang="ja-JP" sz="140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40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ブラウザで開くページ (各ステップ)</a:t>
            </a:r>
          </a:p>
          <a:p>
            <a:pPr marL="355600" lvl="1" indent="-260350" defTabSz="914400">
              <a:buFontTx/>
              <a:buChar char="•"/>
              <a:tabLst>
                <a:tab pos="95250" algn="l"/>
              </a:tabLst>
            </a:pPr>
            <a:r>
              <a:rPr kumimoji="0" lang="ja-JP" altLang="ja-JP" sz="140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hlinkClick r:id="rId4"/>
              </a:rPr>
              <a:t>画面のボタンで画面の要素の色を変える</a:t>
            </a:r>
            <a:r>
              <a:rPr kumimoji="0" lang="ja-JP" altLang="en-US" sz="105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rPr>
              <a:t>（</a:t>
            </a:r>
            <a:r>
              <a:rPr lang="ja-JP" altLang="en-US" sz="1050" dirty="0">
                <a:hlinkClick r:id="rId4"/>
              </a:rPr>
              <a:t>https://tutorial.chirimen.org/raspi3/examples/section1/s1_1</a:t>
            </a:r>
            <a:r>
              <a:rPr kumimoji="0" lang="ja-JP" altLang="en-US" sz="105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rPr>
              <a:t>）</a:t>
            </a:r>
            <a:endParaRPr kumimoji="0" lang="ja-JP" altLang="ja-JP" sz="105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355600" lvl="1" indent="-260350" defTabSz="914400">
              <a:lnSpc>
                <a:spcPct val="150000"/>
              </a:lnSpc>
              <a:buFontTx/>
              <a:buChar char="•"/>
              <a:tabLst>
                <a:tab pos="95250" algn="l"/>
              </a:tabLst>
            </a:pPr>
            <a:r>
              <a:rPr kumimoji="0" lang="ja-JP" altLang="ja-JP" sz="140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hlinkClick r:id="rId5"/>
              </a:rPr>
              <a:t>他面のボタンで LED が光り画面の要素の色も変わる</a:t>
            </a:r>
            <a:endParaRPr kumimoji="0" lang="en-US" altLang="ja-JP" sz="140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endParaRPr>
          </a:p>
          <a:p>
            <a:pPr marL="95250" lvl="1" defTabSz="914400">
              <a:tabLst>
                <a:tab pos="95250" algn="l"/>
              </a:tabLst>
            </a:pPr>
            <a:r>
              <a:rPr lang="ja-JP" altLang="en-US" sz="1050" dirty="0">
                <a:solidFill>
                  <a:srgbClr val="1E6BB8"/>
                </a:solidFill>
                <a:latin typeface="メイリオ" panose="020B0604030504040204" pitchFamily="50" charset="-128"/>
                <a:ea typeface="メイリオ" panose="020B0604030504040204" pitchFamily="50" charset="-128"/>
              </a:rPr>
              <a:t>　　</a:t>
            </a:r>
            <a:r>
              <a:rPr kumimoji="0" lang="ja-JP" altLang="en-US" sz="105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rPr>
              <a:t>（</a:t>
            </a:r>
            <a:r>
              <a:rPr lang="ja-JP" altLang="en-US" sz="1050" dirty="0">
                <a:hlinkClick r:id="rId5"/>
              </a:rPr>
              <a:t>https://tutorial.chirimen.org/raspi3/examples/section1/s1_2</a:t>
            </a:r>
            <a:r>
              <a:rPr kumimoji="0" lang="ja-JP" altLang="en-US" sz="105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rPr>
              <a:t>）</a:t>
            </a:r>
            <a:endParaRPr kumimoji="0" lang="ja-JP" altLang="ja-JP" sz="105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355600" lvl="1" indent="-260350" defTabSz="914400">
              <a:lnSpc>
                <a:spcPct val="150000"/>
              </a:lnSpc>
              <a:buFontTx/>
              <a:buChar char="•"/>
              <a:tabLst>
                <a:tab pos="95250" algn="l"/>
              </a:tabLst>
            </a:pPr>
            <a:r>
              <a:rPr kumimoji="0" lang="ja-JP" altLang="ja-JP" sz="140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hlinkClick r:id="rId6"/>
              </a:rPr>
              <a:t>マウスで画面のボタンを押している間だけ LED が光る</a:t>
            </a:r>
            <a:endParaRPr kumimoji="0" lang="en-US" altLang="ja-JP" sz="140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endParaRPr>
          </a:p>
          <a:p>
            <a:pPr marL="95250" lvl="1" defTabSz="914400">
              <a:tabLst>
                <a:tab pos="95250" algn="l"/>
              </a:tabLst>
            </a:pPr>
            <a:r>
              <a:rPr kumimoji="0" lang="ja-JP" altLang="en-US" sz="105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rPr>
              <a:t>　　（</a:t>
            </a:r>
            <a:r>
              <a:rPr lang="ja-JP" altLang="en-US" sz="1050" dirty="0">
                <a:hlinkClick r:id="rId6"/>
              </a:rPr>
              <a:t>https://tutorial.chirimen.org/raspi3/examples/section1/s1_3</a:t>
            </a:r>
            <a:r>
              <a:rPr kumimoji="0" lang="ja-JP" altLang="en-US" sz="105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rPr>
              <a:t>）</a:t>
            </a:r>
            <a:endParaRPr kumimoji="0" lang="ja-JP" altLang="ja-JP" sz="105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355600" lvl="1" indent="-260350" defTabSz="914400">
              <a:lnSpc>
                <a:spcPct val="150000"/>
              </a:lnSpc>
              <a:buFontTx/>
              <a:buChar char="•"/>
              <a:tabLst>
                <a:tab pos="95250" algn="l"/>
              </a:tabLst>
            </a:pPr>
            <a:r>
              <a:rPr kumimoji="0" lang="ja-JP" altLang="ja-JP" sz="140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hlinkClick r:id="rId7"/>
              </a:rPr>
              <a:t>タクトスイッチを押している間だけ LED が光る</a:t>
            </a:r>
            <a:endParaRPr kumimoji="0" lang="en-US" altLang="ja-JP" sz="140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endParaRPr>
          </a:p>
          <a:p>
            <a:pPr marL="95250" lvl="1" defTabSz="914400">
              <a:tabLst>
                <a:tab pos="95250" algn="l"/>
              </a:tabLst>
            </a:pPr>
            <a:r>
              <a:rPr kumimoji="0" lang="ja-JP" altLang="en-US" sz="105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rPr>
              <a:t>　　（</a:t>
            </a:r>
            <a:r>
              <a:rPr lang="ja-JP" altLang="en-US" sz="1050" dirty="0">
                <a:hlinkClick r:id="rId7"/>
              </a:rPr>
              <a:t>https://tutorial.chirimen.org/raspi3/examples/section1/s1_4</a:t>
            </a:r>
            <a:r>
              <a:rPr kumimoji="0" lang="ja-JP" altLang="en-US" sz="105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rPr>
              <a:t>）</a:t>
            </a:r>
            <a:endParaRPr kumimoji="0" lang="ja-JP" altLang="ja-JP" sz="105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355600" lvl="1" indent="-260350" defTabSz="914400">
              <a:lnSpc>
                <a:spcPct val="150000"/>
              </a:lnSpc>
              <a:buFontTx/>
              <a:buChar char="•"/>
              <a:tabLst>
                <a:tab pos="95250" algn="l"/>
              </a:tabLst>
            </a:pPr>
            <a:r>
              <a:rPr kumimoji="0" lang="ja-JP" altLang="ja-JP" sz="140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hlinkClick r:id="rId8"/>
              </a:rPr>
              <a:t>画面のボタンまたはタクトスイッチを押している間だけ LED が光る</a:t>
            </a:r>
            <a:endParaRPr kumimoji="0" lang="en-US" altLang="ja-JP" sz="140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endParaRPr>
          </a:p>
          <a:p>
            <a:pPr marL="95250" lvl="1" defTabSz="914400">
              <a:tabLst>
                <a:tab pos="95250" algn="l"/>
              </a:tabLst>
            </a:pPr>
            <a:r>
              <a:rPr lang="ja-JP" altLang="en-US" sz="1050" dirty="0">
                <a:solidFill>
                  <a:srgbClr val="1E6BB8"/>
                </a:solidFill>
                <a:latin typeface="メイリオ" panose="020B0604030504040204" pitchFamily="50" charset="-128"/>
                <a:ea typeface="メイリオ" panose="020B0604030504040204" pitchFamily="50" charset="-128"/>
              </a:rPr>
              <a:t>　　</a:t>
            </a:r>
            <a:r>
              <a:rPr kumimoji="0" lang="ja-JP" altLang="en-US" sz="105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rPr>
              <a:t>（</a:t>
            </a:r>
            <a:r>
              <a:rPr lang="ja-JP" altLang="en-US" sz="1050" dirty="0">
                <a:hlinkClick r:id="rId8"/>
              </a:rPr>
              <a:t>https://tutorial.chirimen.org/raspi3/examples/section1/s1_5</a:t>
            </a:r>
            <a:r>
              <a:rPr kumimoji="0" lang="ja-JP" altLang="en-US" sz="105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rPr>
              <a:t>）</a:t>
            </a:r>
            <a:endParaRPr kumimoji="0" lang="ja-JP" altLang="ja-JP" sz="105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7DF039A-CDD8-427E-ACA8-2EF7A01080DE}"/>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35</a:t>
            </a:fld>
            <a:endParaRPr kumimoji="1" lang="ja-JP" altLang="en-US" dirty="0">
              <a:solidFill>
                <a:schemeClr val="bg1">
                  <a:lumMod val="50000"/>
                </a:schemeClr>
              </a:solidFill>
            </a:endParaRPr>
          </a:p>
        </p:txBody>
      </p:sp>
      <p:sp>
        <p:nvSpPr>
          <p:cNvPr id="10" name="テキスト ボックス 9">
            <a:extLst>
              <a:ext uri="{FF2B5EF4-FFF2-40B4-BE49-F238E27FC236}">
                <a16:creationId xmlns:a16="http://schemas.microsoft.com/office/drawing/2014/main" id="{25D71E3C-569A-48C4-B349-650E9D76405B}"/>
              </a:ext>
            </a:extLst>
          </p:cNvPr>
          <p:cNvSpPr txBox="1"/>
          <p:nvPr/>
        </p:nvSpPr>
        <p:spPr>
          <a:xfrm>
            <a:off x="347730" y="6113856"/>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最新情報は オンライン情報（</a:t>
            </a:r>
            <a:r>
              <a:rPr lang="en-US" altLang="ja-JP" dirty="0">
                <a:latin typeface="メイリオ" panose="020B0604030504040204" pitchFamily="50" charset="-128"/>
                <a:ea typeface="メイリオ" panose="020B0604030504040204" pitchFamily="50" charset="-128"/>
                <a:hlinkClick r:id="rId9"/>
              </a:rPr>
              <a:t>https://tutorial.chirimen.org/</a:t>
            </a:r>
            <a:r>
              <a:rPr lang="ja-JP" altLang="en-US" dirty="0">
                <a:latin typeface="メイリオ" panose="020B0604030504040204" pitchFamily="50" charset="-128"/>
                <a:ea typeface="メイリオ" panose="020B0604030504040204" pitchFamily="50" charset="-128"/>
              </a:rPr>
              <a:t> ）をご覧ください。</a:t>
            </a:r>
            <a:endParaRPr lang="ja-JP" altLang="en-US"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0351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付録</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その他の開発方法のサンプル</a:t>
            </a:r>
          </a:p>
        </p:txBody>
      </p:sp>
      <p:sp>
        <p:nvSpPr>
          <p:cNvPr id="9" name="テキスト ボックス 8">
            <a:extLst>
              <a:ext uri="{FF2B5EF4-FFF2-40B4-BE49-F238E27FC236}">
                <a16:creationId xmlns:a16="http://schemas.microsoft.com/office/drawing/2014/main" id="{27DF039A-CDD8-427E-ACA8-2EF7A01080DE}"/>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36</a:t>
            </a:fld>
            <a:endParaRPr kumimoji="1" lang="ja-JP" altLang="en-US" dirty="0">
              <a:solidFill>
                <a:schemeClr val="bg1">
                  <a:lumMod val="50000"/>
                </a:schemeClr>
              </a:solidFill>
            </a:endParaRPr>
          </a:p>
        </p:txBody>
      </p:sp>
      <p:sp>
        <p:nvSpPr>
          <p:cNvPr id="10" name="テキスト ボックス 9">
            <a:extLst>
              <a:ext uri="{FF2B5EF4-FFF2-40B4-BE49-F238E27FC236}">
                <a16:creationId xmlns:a16="http://schemas.microsoft.com/office/drawing/2014/main" id="{852930FA-627B-4840-B9D5-1FF5547238E9}"/>
              </a:ext>
            </a:extLst>
          </p:cNvPr>
          <p:cNvSpPr txBox="1"/>
          <p:nvPr/>
        </p:nvSpPr>
        <p:spPr>
          <a:xfrm>
            <a:off x="347730" y="3105834"/>
            <a:ext cx="8448540" cy="646331"/>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Grove </a:t>
            </a:r>
            <a:r>
              <a:rPr lang="ja-JP" altLang="en-US" dirty="0">
                <a:latin typeface="メイリオ" panose="020B0604030504040204" pitchFamily="50" charset="-128"/>
                <a:ea typeface="メイリオ" panose="020B0604030504040204" pitchFamily="50" charset="-128"/>
              </a:rPr>
              <a:t>システムの活用、</a:t>
            </a:r>
            <a:r>
              <a:rPr lang="en-US" altLang="ja-JP" dirty="0" err="1">
                <a:latin typeface="メイリオ" panose="020B0604030504040204" pitchFamily="50" charset="-128"/>
                <a:ea typeface="メイリオ" panose="020B0604030504040204" pitchFamily="50" charset="-128"/>
              </a:rPr>
              <a:t>Node.Js</a:t>
            </a:r>
            <a:r>
              <a:rPr lang="ja-JP" altLang="en-US" dirty="0">
                <a:latin typeface="メイリオ" panose="020B0604030504040204" pitchFamily="50" charset="-128"/>
                <a:ea typeface="メイリオ" panose="020B0604030504040204" pitchFamily="50" charset="-128"/>
              </a:rPr>
              <a:t> や </a:t>
            </a:r>
            <a:r>
              <a:rPr lang="en-US" altLang="ja-JP" dirty="0">
                <a:latin typeface="メイリオ" panose="020B0604030504040204" pitchFamily="50" charset="-128"/>
                <a:ea typeface="メイリオ" panose="020B0604030504040204" pitchFamily="50" charset="-128"/>
              </a:rPr>
              <a:t>Node-RED</a:t>
            </a:r>
            <a:r>
              <a:rPr lang="ja-JP" altLang="en-US" dirty="0">
                <a:latin typeface="メイリオ" panose="020B0604030504040204" pitchFamily="50" charset="-128"/>
                <a:ea typeface="メイリオ" panose="020B0604030504040204" pitchFamily="50" charset="-128"/>
              </a:rPr>
              <a:t>を利用しての開発サンプルです。</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以下の内容は講座は行いません。独習用の資料として参考にしてください。</a:t>
            </a:r>
          </a:p>
        </p:txBody>
      </p:sp>
    </p:spTree>
    <p:extLst>
      <p:ext uri="{BB962C8B-B14F-4D97-AF65-F5344CB8AC3E}">
        <p14:creationId xmlns:p14="http://schemas.microsoft.com/office/powerpoint/2010/main" val="1511920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使用機材</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概要</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FEB72A10-C505-4ADD-9FD7-4CB475B69823}" type="slidenum">
              <a:rPr lang="ja-JP" altLang="en-US" smtClean="0"/>
              <a:pPr>
                <a:defRPr/>
              </a:pPr>
              <a:t>37</a:t>
            </a:fld>
            <a:endParaRPr lang="ja-JP" altLang="en-US" dirty="0"/>
          </a:p>
        </p:txBody>
      </p:sp>
      <p:graphicFrame>
        <p:nvGraphicFramePr>
          <p:cNvPr id="4" name="表 3"/>
          <p:cNvGraphicFramePr>
            <a:graphicFrameLocks noGrp="1"/>
          </p:cNvGraphicFramePr>
          <p:nvPr/>
        </p:nvGraphicFramePr>
        <p:xfrm>
          <a:off x="231775" y="1072881"/>
          <a:ext cx="8588331" cy="5423169"/>
        </p:xfrm>
        <a:graphic>
          <a:graphicData uri="http://schemas.openxmlformats.org/drawingml/2006/table">
            <a:tbl>
              <a:tblPr bandRow="1">
                <a:tableStyleId>{5C22544A-7EE6-4342-B048-85BDC9FD1C3A}</a:tableStyleId>
              </a:tblPr>
              <a:tblGrid>
                <a:gridCol w="2862777">
                  <a:extLst>
                    <a:ext uri="{9D8B030D-6E8A-4147-A177-3AD203B41FA5}">
                      <a16:colId xmlns:a16="http://schemas.microsoft.com/office/drawing/2014/main" val="20000"/>
                    </a:ext>
                  </a:extLst>
                </a:gridCol>
                <a:gridCol w="2862777">
                  <a:extLst>
                    <a:ext uri="{9D8B030D-6E8A-4147-A177-3AD203B41FA5}">
                      <a16:colId xmlns:a16="http://schemas.microsoft.com/office/drawing/2014/main" val="20001"/>
                    </a:ext>
                  </a:extLst>
                </a:gridCol>
                <a:gridCol w="2862777">
                  <a:extLst>
                    <a:ext uri="{9D8B030D-6E8A-4147-A177-3AD203B41FA5}">
                      <a16:colId xmlns:a16="http://schemas.microsoft.com/office/drawing/2014/main" val="20002"/>
                    </a:ext>
                  </a:extLst>
                </a:gridCol>
              </a:tblGrid>
              <a:tr h="53872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1" dirty="0">
                          <a:solidFill>
                            <a:schemeClr val="bg1"/>
                          </a:solidFill>
                          <a:latin typeface="メイリオ" panose="020B0604030504040204" pitchFamily="50" charset="-128"/>
                          <a:ea typeface="メイリオ" panose="020B0604030504040204" pitchFamily="50" charset="-128"/>
                        </a:rPr>
                        <a:t>主催者側で用意</a:t>
                      </a:r>
                    </a:p>
                  </a:txBody>
                  <a:tcPr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kumimoji="1" lang="ja-JP" alt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参加者が各自持参</a:t>
                      </a:r>
                    </a:p>
                  </a:txBody>
                  <a:tcPr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0"/>
                  </a:ext>
                </a:extLst>
              </a:tr>
              <a:tr h="4884444">
                <a:tc>
                  <a:txBody>
                    <a:bodyPr/>
                    <a:lstStyle/>
                    <a:p>
                      <a:endParaRPr kumimoji="1" lang="ja-JP" alt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kumimoji="1" lang="ja-JP" alt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kumimoji="1" lang="ja-JP" alt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1"/>
                  </a:ext>
                </a:extLst>
              </a:tr>
            </a:tbl>
          </a:graphicData>
        </a:graphic>
      </p:graphicFrame>
      <p:sp>
        <p:nvSpPr>
          <p:cNvPr id="11" name="Text Box 39"/>
          <p:cNvSpPr txBox="1">
            <a:spLocks noChangeArrowheads="1"/>
          </p:cNvSpPr>
          <p:nvPr/>
        </p:nvSpPr>
        <p:spPr bwMode="auto">
          <a:xfrm>
            <a:off x="356215" y="1695116"/>
            <a:ext cx="2565702" cy="307777"/>
          </a:xfrm>
          <a:prstGeom prst="rect">
            <a:avLst/>
          </a:prstGeom>
          <a:noFill/>
          <a:ln w="9525">
            <a:noFill/>
            <a:miter lim="800000"/>
            <a:headEnd/>
            <a:tailEnd/>
          </a:ln>
        </p:spPr>
        <p:txBody>
          <a:bodyPr wrap="none">
            <a:spAutoFit/>
          </a:bodyPr>
          <a:lstStyle/>
          <a:p>
            <a:pPr algn="ctr">
              <a:defRPr/>
            </a:pPr>
            <a:r>
              <a:rPr lang="en-US" altLang="ja-JP" sz="1400" dirty="0">
                <a:solidFill>
                  <a:schemeClr val="accent2">
                    <a:lumMod val="50000"/>
                  </a:schemeClr>
                </a:solidFill>
                <a:latin typeface="+mn-ea"/>
                <a:ea typeface="+mn-ea"/>
              </a:rPr>
              <a:t>GrovePi+</a:t>
            </a:r>
            <a:r>
              <a:rPr lang="ja-JP" altLang="en-US" sz="1400" dirty="0">
                <a:solidFill>
                  <a:schemeClr val="accent2">
                    <a:lumMod val="50000"/>
                  </a:schemeClr>
                </a:solidFill>
                <a:latin typeface="+mn-ea"/>
                <a:ea typeface="+mn-ea"/>
              </a:rPr>
              <a:t> ボード＆センサー</a:t>
            </a:r>
            <a:endParaRPr lang="en-US" altLang="ja-JP" sz="1400" dirty="0">
              <a:solidFill>
                <a:schemeClr val="accent2">
                  <a:lumMod val="50000"/>
                </a:schemeClr>
              </a:solidFill>
              <a:latin typeface="+mn-ea"/>
              <a:ea typeface="+mn-ea"/>
            </a:endParaRPr>
          </a:p>
        </p:txBody>
      </p:sp>
      <p:sp>
        <p:nvSpPr>
          <p:cNvPr id="12" name="Text Box 39"/>
          <p:cNvSpPr txBox="1">
            <a:spLocks noChangeArrowheads="1"/>
          </p:cNvSpPr>
          <p:nvPr/>
        </p:nvSpPr>
        <p:spPr bwMode="auto">
          <a:xfrm>
            <a:off x="3347091" y="1695116"/>
            <a:ext cx="2357697" cy="307777"/>
          </a:xfrm>
          <a:prstGeom prst="rect">
            <a:avLst/>
          </a:prstGeom>
          <a:noFill/>
          <a:ln w="9525">
            <a:noFill/>
            <a:miter lim="800000"/>
            <a:headEnd/>
            <a:tailEnd/>
          </a:ln>
        </p:spPr>
        <p:txBody>
          <a:bodyPr wrap="none">
            <a:spAutoFit/>
          </a:bodyPr>
          <a:lstStyle/>
          <a:p>
            <a:pPr algn="ctr">
              <a:defRPr/>
            </a:pPr>
            <a:r>
              <a:rPr lang="en-US" altLang="ja-JP" sz="1400" dirty="0">
                <a:solidFill>
                  <a:schemeClr val="tx2"/>
                </a:solidFill>
                <a:latin typeface="+mn-ea"/>
                <a:ea typeface="+mn-ea"/>
              </a:rPr>
              <a:t>Raspberry Pi</a:t>
            </a:r>
            <a:r>
              <a:rPr lang="ja-JP" altLang="en-US" sz="1400" dirty="0">
                <a:solidFill>
                  <a:schemeClr val="tx2"/>
                </a:solidFill>
                <a:latin typeface="+mn-ea"/>
                <a:ea typeface="+mn-ea"/>
              </a:rPr>
              <a:t> ＆アダプタ</a:t>
            </a:r>
            <a:endParaRPr lang="en-US" altLang="ja-JP" sz="1400" dirty="0">
              <a:solidFill>
                <a:schemeClr val="tx2"/>
              </a:solidFill>
              <a:latin typeface="+mn-ea"/>
              <a:ea typeface="+mn-ea"/>
            </a:endParaRPr>
          </a:p>
        </p:txBody>
      </p:sp>
      <p:sp>
        <p:nvSpPr>
          <p:cNvPr id="13" name="Text Box 39"/>
          <p:cNvSpPr txBox="1">
            <a:spLocks noChangeArrowheads="1"/>
          </p:cNvSpPr>
          <p:nvPr/>
        </p:nvSpPr>
        <p:spPr bwMode="auto">
          <a:xfrm>
            <a:off x="6109717" y="1695116"/>
            <a:ext cx="2547492" cy="307777"/>
          </a:xfrm>
          <a:prstGeom prst="rect">
            <a:avLst/>
          </a:prstGeom>
          <a:noFill/>
          <a:ln w="9525">
            <a:noFill/>
            <a:miter lim="800000"/>
            <a:headEnd/>
            <a:tailEnd/>
          </a:ln>
        </p:spPr>
        <p:txBody>
          <a:bodyPr wrap="none">
            <a:spAutoFit/>
          </a:bodyPr>
          <a:lstStyle/>
          <a:p>
            <a:pPr algn="ctr">
              <a:defRPr/>
            </a:pPr>
            <a:r>
              <a:rPr lang="ja-JP" altLang="en-US" sz="1400" dirty="0">
                <a:solidFill>
                  <a:srgbClr val="C00000"/>
                </a:solidFill>
                <a:latin typeface="+mn-ea"/>
                <a:ea typeface="+mn-ea"/>
              </a:rPr>
              <a:t>無線</a:t>
            </a:r>
            <a:r>
              <a:rPr lang="en-US" altLang="ja-JP" sz="1400" dirty="0">
                <a:solidFill>
                  <a:srgbClr val="C00000"/>
                </a:solidFill>
                <a:latin typeface="+mn-ea"/>
                <a:ea typeface="+mn-ea"/>
              </a:rPr>
              <a:t>LAN</a:t>
            </a:r>
            <a:r>
              <a:rPr lang="ja-JP" altLang="en-US" sz="1400" dirty="0">
                <a:solidFill>
                  <a:srgbClr val="C00000"/>
                </a:solidFill>
                <a:latin typeface="+mn-ea"/>
                <a:ea typeface="+mn-ea"/>
              </a:rPr>
              <a:t>内蔵ノートパソコン</a:t>
            </a:r>
            <a:endParaRPr lang="en-US" altLang="ja-JP" sz="1400" dirty="0">
              <a:solidFill>
                <a:srgbClr val="C00000"/>
              </a:solidFill>
              <a:latin typeface="+mn-ea"/>
              <a:ea typeface="+mn-ea"/>
            </a:endParaRPr>
          </a:p>
        </p:txBody>
      </p:sp>
      <p:sp>
        <p:nvSpPr>
          <p:cNvPr id="14" name="Text Box 39"/>
          <p:cNvSpPr txBox="1">
            <a:spLocks noChangeArrowheads="1"/>
          </p:cNvSpPr>
          <p:nvPr/>
        </p:nvSpPr>
        <p:spPr bwMode="auto">
          <a:xfrm>
            <a:off x="6216650" y="6010275"/>
            <a:ext cx="2338388" cy="277813"/>
          </a:xfrm>
          <a:prstGeom prst="rect">
            <a:avLst/>
          </a:prstGeom>
          <a:noFill/>
          <a:ln w="9525">
            <a:noFill/>
            <a:miter lim="800000"/>
            <a:headEnd/>
            <a:tailEnd/>
          </a:ln>
        </p:spPr>
        <p:txBody>
          <a:bodyPr wrap="none">
            <a:spAutoFit/>
          </a:bodyPr>
          <a:lstStyle/>
          <a:p>
            <a:pPr algn="ctr">
              <a:defRPr/>
            </a:pPr>
            <a:r>
              <a:rPr lang="ja-JP" altLang="en-US" sz="1200" dirty="0">
                <a:latin typeface="+mn-ea"/>
                <a:ea typeface="+mn-ea"/>
              </a:rPr>
              <a:t>・環境構築、アプリ作成に必要</a:t>
            </a:r>
            <a:endParaRPr lang="en-US" altLang="ja-JP" sz="1200" dirty="0">
              <a:solidFill>
                <a:schemeClr val="bg1"/>
              </a:solidFill>
              <a:latin typeface="+mn-ea"/>
              <a:ea typeface="+mn-ea"/>
            </a:endParaRPr>
          </a:p>
        </p:txBody>
      </p:sp>
      <p:sp>
        <p:nvSpPr>
          <p:cNvPr id="15" name="Text Box 39"/>
          <p:cNvSpPr txBox="1">
            <a:spLocks noChangeArrowheads="1"/>
          </p:cNvSpPr>
          <p:nvPr/>
        </p:nvSpPr>
        <p:spPr bwMode="auto">
          <a:xfrm>
            <a:off x="889048" y="6010275"/>
            <a:ext cx="1366080" cy="276999"/>
          </a:xfrm>
          <a:prstGeom prst="rect">
            <a:avLst/>
          </a:prstGeom>
          <a:noFill/>
          <a:ln w="9525">
            <a:noFill/>
            <a:miter lim="800000"/>
            <a:headEnd/>
            <a:tailEnd/>
          </a:ln>
        </p:spPr>
        <p:txBody>
          <a:bodyPr wrap="none">
            <a:spAutoFit/>
          </a:bodyPr>
          <a:lstStyle/>
          <a:p>
            <a:pPr algn="ctr">
              <a:defRPr/>
            </a:pPr>
            <a:r>
              <a:rPr lang="ja-JP" altLang="en-US" sz="1200" dirty="0">
                <a:latin typeface="+mn-ea"/>
                <a:ea typeface="+mn-ea"/>
              </a:rPr>
              <a:t>・</a:t>
            </a:r>
            <a:r>
              <a:rPr lang="en-US" altLang="ja-JP" sz="1200" dirty="0">
                <a:latin typeface="+mn-ea"/>
                <a:ea typeface="+mn-ea"/>
              </a:rPr>
              <a:t>4</a:t>
            </a:r>
            <a:r>
              <a:rPr lang="ja-JP" altLang="en-US" sz="1200" dirty="0">
                <a:latin typeface="+mn-ea"/>
                <a:ea typeface="+mn-ea"/>
              </a:rPr>
              <a:t>ピンケーブル</a:t>
            </a:r>
            <a:endParaRPr lang="en-US" altLang="ja-JP" sz="1200" dirty="0">
              <a:solidFill>
                <a:schemeClr val="bg1"/>
              </a:solidFill>
              <a:latin typeface="+mn-ea"/>
              <a:ea typeface="+mn-ea"/>
            </a:endParaRPr>
          </a:p>
        </p:txBody>
      </p:sp>
      <p:sp>
        <p:nvSpPr>
          <p:cNvPr id="16" name="Text Box 39"/>
          <p:cNvSpPr txBox="1">
            <a:spLocks noChangeArrowheads="1"/>
          </p:cNvSpPr>
          <p:nvPr/>
        </p:nvSpPr>
        <p:spPr bwMode="auto">
          <a:xfrm>
            <a:off x="3828046" y="6010154"/>
            <a:ext cx="1487908" cy="276999"/>
          </a:xfrm>
          <a:prstGeom prst="rect">
            <a:avLst/>
          </a:prstGeom>
          <a:noFill/>
          <a:ln w="9525">
            <a:noFill/>
            <a:miter lim="800000"/>
            <a:headEnd/>
            <a:tailEnd/>
          </a:ln>
        </p:spPr>
        <p:txBody>
          <a:bodyPr wrap="none">
            <a:spAutoFit/>
          </a:bodyPr>
          <a:lstStyle/>
          <a:p>
            <a:pPr algn="ctr">
              <a:defRPr/>
            </a:pPr>
            <a:r>
              <a:rPr lang="ja-JP" altLang="en-US" sz="1200" dirty="0">
                <a:latin typeface="+mn-ea"/>
                <a:ea typeface="+mn-ea"/>
              </a:rPr>
              <a:t>・</a:t>
            </a:r>
            <a:r>
              <a:rPr lang="en-US" altLang="ja-JP" sz="1200" dirty="0">
                <a:latin typeface="+mn-ea"/>
                <a:ea typeface="+mn-ea"/>
              </a:rPr>
              <a:t>microSD</a:t>
            </a:r>
            <a:r>
              <a:rPr lang="ja-JP" altLang="en-US" sz="1200" dirty="0">
                <a:latin typeface="+mn-ea"/>
                <a:ea typeface="+mn-ea"/>
              </a:rPr>
              <a:t>カード</a:t>
            </a:r>
            <a:endParaRPr lang="en-US" altLang="ja-JP" sz="1200" dirty="0">
              <a:solidFill>
                <a:schemeClr val="bg1"/>
              </a:solidFill>
              <a:latin typeface="+mn-ea"/>
              <a:ea typeface="+mn-ea"/>
            </a:endParaRPr>
          </a:p>
        </p:txBody>
      </p:sp>
      <p:pic>
        <p:nvPicPr>
          <p:cNvPr id="10262" name="図 9"/>
          <p:cNvPicPr>
            <a:picLocks noChangeAspect="1"/>
          </p:cNvPicPr>
          <p:nvPr/>
        </p:nvPicPr>
        <p:blipFill>
          <a:blip r:embed="rId3"/>
          <a:srcRect/>
          <a:stretch>
            <a:fillRect/>
          </a:stretch>
        </p:blipFill>
        <p:spPr bwMode="auto">
          <a:xfrm>
            <a:off x="6181725" y="3332163"/>
            <a:ext cx="2454275" cy="2338387"/>
          </a:xfrm>
          <a:prstGeom prst="rect">
            <a:avLst/>
          </a:prstGeom>
          <a:noFill/>
          <a:ln w="9525">
            <a:noFill/>
            <a:miter lim="800000"/>
            <a:headEnd/>
            <a:tailEnd/>
          </a:ln>
        </p:spPr>
      </p:pic>
      <p:sp>
        <p:nvSpPr>
          <p:cNvPr id="17" name="Text Box 39"/>
          <p:cNvSpPr txBox="1">
            <a:spLocks noChangeArrowheads="1"/>
          </p:cNvSpPr>
          <p:nvPr/>
        </p:nvSpPr>
        <p:spPr bwMode="auto">
          <a:xfrm>
            <a:off x="6948488" y="3511550"/>
            <a:ext cx="920750" cy="1014413"/>
          </a:xfrm>
          <a:prstGeom prst="rect">
            <a:avLst/>
          </a:prstGeom>
          <a:noFill/>
          <a:ln w="9525">
            <a:noFill/>
            <a:miter lim="800000"/>
            <a:headEnd/>
            <a:tailEnd/>
          </a:ln>
        </p:spPr>
        <p:txBody>
          <a:bodyPr wrap="none">
            <a:spAutoFit/>
          </a:bodyPr>
          <a:lstStyle/>
          <a:p>
            <a:pPr algn="ctr">
              <a:defRPr/>
            </a:pPr>
            <a:r>
              <a:rPr lang="en-US" altLang="ja-JP" sz="1200" dirty="0">
                <a:solidFill>
                  <a:schemeClr val="tx1">
                    <a:lumMod val="50000"/>
                    <a:lumOff val="50000"/>
                  </a:schemeClr>
                </a:solidFill>
                <a:latin typeface="+mn-ea"/>
                <a:ea typeface="+mn-ea"/>
              </a:rPr>
              <a:t>Windows</a:t>
            </a:r>
          </a:p>
          <a:p>
            <a:pPr algn="ctr">
              <a:defRPr/>
            </a:pPr>
            <a:endParaRPr lang="en-US" altLang="ja-JP" sz="1200" dirty="0">
              <a:solidFill>
                <a:schemeClr val="tx1">
                  <a:lumMod val="50000"/>
                  <a:lumOff val="50000"/>
                </a:schemeClr>
              </a:solidFill>
              <a:latin typeface="+mn-ea"/>
              <a:ea typeface="+mn-ea"/>
            </a:endParaRPr>
          </a:p>
          <a:p>
            <a:pPr algn="ctr">
              <a:defRPr/>
            </a:pPr>
            <a:r>
              <a:rPr lang="ja-JP" altLang="en-US" sz="1200" dirty="0">
                <a:solidFill>
                  <a:schemeClr val="tx1">
                    <a:lumMod val="50000"/>
                    <a:lumOff val="50000"/>
                  </a:schemeClr>
                </a:solidFill>
                <a:latin typeface="+mn-ea"/>
                <a:ea typeface="+mn-ea"/>
              </a:rPr>
              <a:t>または</a:t>
            </a:r>
            <a:endParaRPr lang="en-US" altLang="ja-JP" sz="1200" dirty="0">
              <a:solidFill>
                <a:schemeClr val="tx1">
                  <a:lumMod val="50000"/>
                  <a:lumOff val="50000"/>
                </a:schemeClr>
              </a:solidFill>
              <a:latin typeface="+mn-ea"/>
              <a:ea typeface="+mn-ea"/>
            </a:endParaRPr>
          </a:p>
          <a:p>
            <a:pPr algn="ctr">
              <a:defRPr/>
            </a:pPr>
            <a:endParaRPr lang="en-US" altLang="ja-JP" sz="1200" dirty="0">
              <a:solidFill>
                <a:schemeClr val="tx1">
                  <a:lumMod val="50000"/>
                  <a:lumOff val="50000"/>
                </a:schemeClr>
              </a:solidFill>
              <a:latin typeface="+mn-ea"/>
              <a:ea typeface="+mn-ea"/>
            </a:endParaRPr>
          </a:p>
          <a:p>
            <a:pPr algn="ctr">
              <a:defRPr/>
            </a:pPr>
            <a:r>
              <a:rPr lang="en-US" altLang="ja-JP" sz="1200" dirty="0">
                <a:solidFill>
                  <a:schemeClr val="tx1">
                    <a:lumMod val="50000"/>
                    <a:lumOff val="50000"/>
                  </a:schemeClr>
                </a:solidFill>
                <a:latin typeface="+mn-ea"/>
                <a:ea typeface="+mn-ea"/>
              </a:rPr>
              <a:t>MacBook</a:t>
            </a:r>
          </a:p>
        </p:txBody>
      </p:sp>
      <p:pic>
        <p:nvPicPr>
          <p:cNvPr id="10299" name="Picture 4" descr="「wi-fi」の画像検索結果"/>
          <p:cNvPicPr>
            <a:picLocks noChangeAspect="1" noChangeArrowheads="1"/>
          </p:cNvPicPr>
          <p:nvPr/>
        </p:nvPicPr>
        <p:blipFill>
          <a:blip r:embed="rId4"/>
          <a:srcRect/>
          <a:stretch>
            <a:fillRect/>
          </a:stretch>
        </p:blipFill>
        <p:spPr bwMode="auto">
          <a:xfrm>
            <a:off x="7042150" y="2306638"/>
            <a:ext cx="733425" cy="539750"/>
          </a:xfrm>
          <a:prstGeom prst="rect">
            <a:avLst/>
          </a:prstGeom>
          <a:noFill/>
          <a:ln w="9525">
            <a:noFill/>
            <a:miter lim="800000"/>
            <a:headEnd/>
            <a:tailEnd/>
          </a:ln>
        </p:spPr>
      </p:pic>
      <p:sp>
        <p:nvSpPr>
          <p:cNvPr id="10300" name="Text Box 39"/>
          <p:cNvSpPr txBox="1">
            <a:spLocks noChangeArrowheads="1"/>
          </p:cNvSpPr>
          <p:nvPr/>
        </p:nvSpPr>
        <p:spPr bwMode="auto">
          <a:xfrm>
            <a:off x="7105650" y="2862263"/>
            <a:ext cx="606425" cy="277812"/>
          </a:xfrm>
          <a:prstGeom prst="rect">
            <a:avLst/>
          </a:prstGeom>
          <a:noFill/>
          <a:ln w="9525">
            <a:noFill/>
            <a:miter lim="800000"/>
            <a:headEnd/>
            <a:tailEnd/>
          </a:ln>
        </p:spPr>
        <p:txBody>
          <a:bodyPr wrap="none">
            <a:spAutoFit/>
          </a:bodyPr>
          <a:lstStyle/>
          <a:p>
            <a:pPr algn="ctr"/>
            <a:r>
              <a:rPr lang="en-US" altLang="ja-JP" sz="1200">
                <a:latin typeface="メイリオ" pitchFamily="50" charset="-128"/>
                <a:ea typeface="メイリオ" pitchFamily="50" charset="-128"/>
              </a:rPr>
              <a:t>Wi-Fi</a:t>
            </a:r>
          </a:p>
        </p:txBody>
      </p:sp>
      <p:sp>
        <p:nvSpPr>
          <p:cNvPr id="7" name="十字形 6"/>
          <p:cNvSpPr>
            <a:spLocks noChangeAspect="1"/>
          </p:cNvSpPr>
          <p:nvPr/>
        </p:nvSpPr>
        <p:spPr>
          <a:xfrm>
            <a:off x="7318375" y="3097213"/>
            <a:ext cx="180975" cy="179387"/>
          </a:xfrm>
          <a:prstGeom prst="plus">
            <a:avLst>
              <a:gd name="adj" fmla="val 375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2" name="図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0085" y="2201713"/>
            <a:ext cx="2117647" cy="1440000"/>
          </a:xfrm>
          <a:prstGeom prst="rect">
            <a:avLst/>
          </a:prstGeom>
        </p:spPr>
      </p:pic>
      <p:sp>
        <p:nvSpPr>
          <p:cNvPr id="56" name="Text Box 39"/>
          <p:cNvSpPr txBox="1">
            <a:spLocks noChangeArrowheads="1"/>
          </p:cNvSpPr>
          <p:nvPr/>
        </p:nvSpPr>
        <p:spPr bwMode="auto">
          <a:xfrm>
            <a:off x="3856483" y="3633430"/>
            <a:ext cx="1431033" cy="276999"/>
          </a:xfrm>
          <a:prstGeom prst="rect">
            <a:avLst/>
          </a:prstGeom>
          <a:noFill/>
          <a:ln w="9525">
            <a:noFill/>
            <a:miter lim="800000"/>
            <a:headEnd/>
            <a:tailEnd/>
          </a:ln>
        </p:spPr>
        <p:txBody>
          <a:bodyPr wrap="none">
            <a:spAutoFit/>
          </a:bodyPr>
          <a:lstStyle/>
          <a:p>
            <a:pPr algn="ctr">
              <a:defRPr/>
            </a:pPr>
            <a:r>
              <a:rPr lang="ja-JP" altLang="en-US" sz="1200" dirty="0">
                <a:latin typeface="+mn-ea"/>
                <a:ea typeface="+mn-ea"/>
              </a:rPr>
              <a:t>・</a:t>
            </a:r>
            <a:r>
              <a:rPr lang="en-US" altLang="ja-JP" sz="1200" dirty="0">
                <a:latin typeface="+mn-ea"/>
                <a:ea typeface="+mn-ea"/>
              </a:rPr>
              <a:t>Raspberry Pi</a:t>
            </a:r>
            <a:endParaRPr lang="en-US" altLang="ja-JP" sz="1200" dirty="0">
              <a:solidFill>
                <a:schemeClr val="bg1"/>
              </a:solidFill>
              <a:latin typeface="+mn-ea"/>
              <a:ea typeface="+mn-ea"/>
            </a:endParaRPr>
          </a:p>
        </p:txBody>
      </p:sp>
      <p:sp>
        <p:nvSpPr>
          <p:cNvPr id="57" name="Text Box 39"/>
          <p:cNvSpPr txBox="1">
            <a:spLocks noChangeArrowheads="1"/>
          </p:cNvSpPr>
          <p:nvPr/>
        </p:nvSpPr>
        <p:spPr bwMode="auto">
          <a:xfrm>
            <a:off x="3985814" y="5059498"/>
            <a:ext cx="1172372" cy="276999"/>
          </a:xfrm>
          <a:prstGeom prst="rect">
            <a:avLst/>
          </a:prstGeom>
          <a:noFill/>
          <a:ln w="9525">
            <a:noFill/>
            <a:miter lim="800000"/>
            <a:headEnd/>
            <a:tailEnd/>
          </a:ln>
        </p:spPr>
        <p:txBody>
          <a:bodyPr wrap="none">
            <a:spAutoFit/>
          </a:bodyPr>
          <a:lstStyle/>
          <a:p>
            <a:pPr algn="ctr">
              <a:defRPr/>
            </a:pPr>
            <a:r>
              <a:rPr lang="ja-JP" altLang="en-US" sz="1200" dirty="0">
                <a:latin typeface="+mn-ea"/>
                <a:ea typeface="+mn-ea"/>
              </a:rPr>
              <a:t>・</a:t>
            </a:r>
            <a:r>
              <a:rPr lang="en-US" altLang="ja-JP" sz="1200" dirty="0">
                <a:latin typeface="+mn-ea"/>
                <a:ea typeface="+mn-ea"/>
              </a:rPr>
              <a:t>AC</a:t>
            </a:r>
            <a:r>
              <a:rPr lang="ja-JP" altLang="en-US" sz="1200" dirty="0">
                <a:latin typeface="+mn-ea"/>
                <a:ea typeface="+mn-ea"/>
              </a:rPr>
              <a:t>アダプタ</a:t>
            </a:r>
            <a:endParaRPr lang="en-US" altLang="ja-JP" sz="1200" dirty="0">
              <a:solidFill>
                <a:schemeClr val="bg1"/>
              </a:solidFill>
              <a:latin typeface="+mn-ea"/>
              <a:ea typeface="+mn-ea"/>
            </a:endParaRPr>
          </a:p>
        </p:txBody>
      </p:sp>
      <p:pic>
        <p:nvPicPr>
          <p:cNvPr id="50" name="図 32"/>
          <p:cNvPicPr>
            <a:picLocks noChangeAspect="1"/>
          </p:cNvPicPr>
          <p:nvPr/>
        </p:nvPicPr>
        <p:blipFill>
          <a:blip r:embed="rId6"/>
          <a:srcRect/>
          <a:stretch>
            <a:fillRect/>
          </a:stretch>
        </p:blipFill>
        <p:spPr bwMode="auto">
          <a:xfrm>
            <a:off x="613370" y="2204181"/>
            <a:ext cx="2051394" cy="1368000"/>
          </a:xfrm>
          <a:prstGeom prst="rect">
            <a:avLst/>
          </a:prstGeom>
          <a:noFill/>
          <a:ln w="9525">
            <a:noFill/>
            <a:miter lim="800000"/>
            <a:headEnd/>
            <a:tailEnd/>
          </a:ln>
        </p:spPr>
      </p:pic>
      <p:pic>
        <p:nvPicPr>
          <p:cNvPr id="51" name="図 5"/>
          <p:cNvPicPr>
            <a:picLocks noChangeAspect="1"/>
          </p:cNvPicPr>
          <p:nvPr/>
        </p:nvPicPr>
        <p:blipFill>
          <a:blip r:embed="rId7"/>
          <a:srcRect/>
          <a:stretch>
            <a:fillRect/>
          </a:stretch>
        </p:blipFill>
        <p:spPr bwMode="auto">
          <a:xfrm>
            <a:off x="1589019" y="4009257"/>
            <a:ext cx="1126013" cy="631382"/>
          </a:xfrm>
          <a:prstGeom prst="rect">
            <a:avLst/>
          </a:prstGeom>
          <a:noFill/>
          <a:ln w="9525">
            <a:noFill/>
            <a:miter lim="800000"/>
            <a:headEnd/>
            <a:tailEnd/>
          </a:ln>
        </p:spPr>
      </p:pic>
      <p:pic>
        <p:nvPicPr>
          <p:cNvPr id="53" name="図 23"/>
          <p:cNvPicPr>
            <a:picLocks noChangeAspect="1"/>
          </p:cNvPicPr>
          <p:nvPr/>
        </p:nvPicPr>
        <p:blipFill>
          <a:blip r:embed="rId8"/>
          <a:srcRect/>
          <a:stretch>
            <a:fillRect/>
          </a:stretch>
        </p:blipFill>
        <p:spPr bwMode="auto">
          <a:xfrm>
            <a:off x="679490" y="3981947"/>
            <a:ext cx="517908" cy="628473"/>
          </a:xfrm>
          <a:prstGeom prst="rect">
            <a:avLst/>
          </a:prstGeom>
          <a:noFill/>
          <a:ln w="9525">
            <a:noFill/>
            <a:miter lim="800000"/>
            <a:headEnd/>
            <a:tailEnd/>
          </a:ln>
        </p:spPr>
      </p:pic>
      <p:pic>
        <p:nvPicPr>
          <p:cNvPr id="54" name="図 31"/>
          <p:cNvPicPr>
            <a:picLocks noChangeAspect="1"/>
          </p:cNvPicPr>
          <p:nvPr/>
        </p:nvPicPr>
        <p:blipFill>
          <a:blip r:embed="rId9"/>
          <a:srcRect/>
          <a:stretch>
            <a:fillRect/>
          </a:stretch>
        </p:blipFill>
        <p:spPr bwMode="auto">
          <a:xfrm>
            <a:off x="1240121" y="4984814"/>
            <a:ext cx="329200" cy="972636"/>
          </a:xfrm>
          <a:prstGeom prst="rect">
            <a:avLst/>
          </a:prstGeom>
          <a:noFill/>
          <a:ln w="9525">
            <a:noFill/>
            <a:miter lim="800000"/>
            <a:headEnd/>
            <a:tailEnd/>
          </a:ln>
        </p:spPr>
      </p:pic>
      <p:pic>
        <p:nvPicPr>
          <p:cNvPr id="55" name="図 33"/>
          <p:cNvPicPr>
            <a:picLocks noChangeAspect="1"/>
          </p:cNvPicPr>
          <p:nvPr/>
        </p:nvPicPr>
        <p:blipFill>
          <a:blip r:embed="rId9"/>
          <a:srcRect/>
          <a:stretch>
            <a:fillRect/>
          </a:stretch>
        </p:blipFill>
        <p:spPr bwMode="auto">
          <a:xfrm>
            <a:off x="1656046" y="4984814"/>
            <a:ext cx="329200" cy="972636"/>
          </a:xfrm>
          <a:prstGeom prst="rect">
            <a:avLst/>
          </a:prstGeom>
          <a:noFill/>
          <a:ln w="9525">
            <a:noFill/>
            <a:miter lim="800000"/>
            <a:headEnd/>
            <a:tailEnd/>
          </a:ln>
        </p:spPr>
      </p:pic>
      <p:sp>
        <p:nvSpPr>
          <p:cNvPr id="58" name="Text Box 39"/>
          <p:cNvSpPr txBox="1">
            <a:spLocks noChangeArrowheads="1"/>
          </p:cNvSpPr>
          <p:nvPr/>
        </p:nvSpPr>
        <p:spPr bwMode="auto">
          <a:xfrm>
            <a:off x="763972" y="3633430"/>
            <a:ext cx="1610697" cy="276999"/>
          </a:xfrm>
          <a:prstGeom prst="rect">
            <a:avLst/>
          </a:prstGeom>
          <a:noFill/>
          <a:ln w="9525">
            <a:noFill/>
            <a:miter lim="800000"/>
            <a:headEnd/>
            <a:tailEnd/>
          </a:ln>
        </p:spPr>
        <p:txBody>
          <a:bodyPr wrap="none">
            <a:spAutoFit/>
          </a:bodyPr>
          <a:lstStyle/>
          <a:p>
            <a:pPr algn="ctr">
              <a:defRPr/>
            </a:pPr>
            <a:r>
              <a:rPr lang="ja-JP" altLang="en-US" sz="1200" dirty="0">
                <a:latin typeface="+mn-ea"/>
                <a:ea typeface="+mn-ea"/>
              </a:rPr>
              <a:t>・</a:t>
            </a:r>
            <a:r>
              <a:rPr lang="en-US" altLang="ja-JP" sz="1200" dirty="0">
                <a:latin typeface="+mn-ea"/>
                <a:ea typeface="+mn-ea"/>
              </a:rPr>
              <a:t>GrovePi+ </a:t>
            </a:r>
            <a:r>
              <a:rPr lang="ja-JP" altLang="en-US" sz="1200" dirty="0">
                <a:latin typeface="+mn-ea"/>
                <a:ea typeface="+mn-ea"/>
              </a:rPr>
              <a:t>ボード</a:t>
            </a:r>
          </a:p>
        </p:txBody>
      </p:sp>
      <p:sp>
        <p:nvSpPr>
          <p:cNvPr id="59" name="Text Box 39"/>
          <p:cNvSpPr txBox="1">
            <a:spLocks noChangeArrowheads="1"/>
          </p:cNvSpPr>
          <p:nvPr/>
        </p:nvSpPr>
        <p:spPr bwMode="auto">
          <a:xfrm>
            <a:off x="389383" y="4636833"/>
            <a:ext cx="962122" cy="276999"/>
          </a:xfrm>
          <a:prstGeom prst="rect">
            <a:avLst/>
          </a:prstGeom>
          <a:noFill/>
          <a:ln w="9525">
            <a:noFill/>
            <a:miter lim="800000"/>
            <a:headEnd/>
            <a:tailEnd/>
          </a:ln>
        </p:spPr>
        <p:txBody>
          <a:bodyPr wrap="none">
            <a:spAutoFit/>
          </a:bodyPr>
          <a:lstStyle/>
          <a:p>
            <a:pPr algn="ctr">
              <a:defRPr/>
            </a:pPr>
            <a:r>
              <a:rPr lang="ja-JP" altLang="en-US" sz="1200" dirty="0">
                <a:latin typeface="+mn-ea"/>
                <a:ea typeface="+mn-ea"/>
              </a:rPr>
              <a:t>・赤色</a:t>
            </a:r>
            <a:r>
              <a:rPr lang="en-US" altLang="ja-JP" sz="1200" dirty="0">
                <a:latin typeface="+mn-ea"/>
                <a:ea typeface="+mn-ea"/>
              </a:rPr>
              <a:t>LED</a:t>
            </a:r>
          </a:p>
        </p:txBody>
      </p:sp>
      <p:sp>
        <p:nvSpPr>
          <p:cNvPr id="60" name="Text Box 39"/>
          <p:cNvSpPr txBox="1">
            <a:spLocks noChangeArrowheads="1"/>
          </p:cNvSpPr>
          <p:nvPr/>
        </p:nvSpPr>
        <p:spPr bwMode="auto">
          <a:xfrm>
            <a:off x="1444140" y="4636833"/>
            <a:ext cx="1415773" cy="276999"/>
          </a:xfrm>
          <a:prstGeom prst="rect">
            <a:avLst/>
          </a:prstGeom>
          <a:noFill/>
          <a:ln w="9525">
            <a:noFill/>
            <a:miter lim="800000"/>
            <a:headEnd/>
            <a:tailEnd/>
          </a:ln>
        </p:spPr>
        <p:txBody>
          <a:bodyPr wrap="none">
            <a:spAutoFit/>
          </a:bodyPr>
          <a:lstStyle/>
          <a:p>
            <a:pPr algn="ctr">
              <a:defRPr/>
            </a:pPr>
            <a:r>
              <a:rPr lang="ja-JP" altLang="en-US" sz="1200" dirty="0">
                <a:latin typeface="+mn-ea"/>
                <a:ea typeface="+mn-ea"/>
              </a:rPr>
              <a:t>・超音波センサー</a:t>
            </a:r>
          </a:p>
        </p:txBody>
      </p:sp>
      <p:pic>
        <p:nvPicPr>
          <p:cNvPr id="2" name="図 1"/>
          <p:cNvPicPr>
            <a:picLocks noChangeAspect="1"/>
          </p:cNvPicPr>
          <p:nvPr/>
        </p:nvPicPr>
        <p:blipFill>
          <a:blip r:embed="rId10"/>
          <a:stretch>
            <a:fillRect/>
          </a:stretch>
        </p:blipFill>
        <p:spPr>
          <a:xfrm>
            <a:off x="4322644" y="5620357"/>
            <a:ext cx="492527" cy="360000"/>
          </a:xfrm>
          <a:prstGeom prst="rect">
            <a:avLst/>
          </a:prstGeom>
        </p:spPr>
      </p:pic>
      <p:pic>
        <p:nvPicPr>
          <p:cNvPr id="30" name="図 29"/>
          <p:cNvPicPr>
            <a:picLocks noChangeAspect="1"/>
          </p:cNvPicPr>
          <p:nvPr/>
        </p:nvPicPr>
        <p:blipFill>
          <a:blip r:embed="rId11"/>
          <a:stretch>
            <a:fillRect/>
          </a:stretch>
        </p:blipFill>
        <p:spPr>
          <a:xfrm>
            <a:off x="4720894" y="4077709"/>
            <a:ext cx="669553" cy="814508"/>
          </a:xfrm>
          <a:prstGeom prst="rect">
            <a:avLst/>
          </a:prstGeom>
        </p:spPr>
      </p:pic>
      <p:pic>
        <p:nvPicPr>
          <p:cNvPr id="31" name="図 30"/>
          <p:cNvPicPr>
            <a:picLocks noChangeAspect="1"/>
          </p:cNvPicPr>
          <p:nvPr/>
        </p:nvPicPr>
        <p:blipFill>
          <a:blip r:embed="rId12"/>
          <a:stretch>
            <a:fillRect/>
          </a:stretch>
        </p:blipFill>
        <p:spPr>
          <a:xfrm>
            <a:off x="3536590" y="4091258"/>
            <a:ext cx="1032317" cy="839060"/>
          </a:xfrm>
          <a:prstGeom prst="rect">
            <a:avLst/>
          </a:prstGeom>
        </p:spPr>
      </p:pic>
    </p:spTree>
    <p:extLst>
      <p:ext uri="{BB962C8B-B14F-4D97-AF65-F5344CB8AC3E}">
        <p14:creationId xmlns:p14="http://schemas.microsoft.com/office/powerpoint/2010/main" val="1476929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使用機材</a:t>
            </a:r>
            <a:r>
              <a:rPr lang="ja-JP" altLang="en-US" sz="2400" b="0" dirty="0">
                <a:latin typeface="メイリオ" pitchFamily="50" charset="-128"/>
                <a:ea typeface="メイリオ" pitchFamily="50" charset="-128"/>
              </a:rPr>
              <a:t>｜</a:t>
            </a:r>
            <a:r>
              <a:rPr lang="en-US" altLang="ja-JP" sz="2400" dirty="0">
                <a:latin typeface="メイリオ" pitchFamily="50" charset="-128"/>
                <a:ea typeface="メイリオ" pitchFamily="50" charset="-128"/>
              </a:rPr>
              <a:t>GrovePi+</a:t>
            </a:r>
            <a:r>
              <a:rPr lang="ja-JP" altLang="en-US" sz="2400" dirty="0">
                <a:latin typeface="メイリオ" pitchFamily="50" charset="-128"/>
                <a:ea typeface="メイリオ" pitchFamily="50" charset="-128"/>
              </a:rPr>
              <a:t> ボード</a:t>
            </a:r>
            <a:endParaRPr lang="en-US" altLang="ja-JP" sz="2400" dirty="0">
              <a:latin typeface="メイリオ" pitchFamily="50" charset="-128"/>
              <a:ea typeface="メイリオ" pitchFamily="50" charset="-128"/>
            </a:endParaRPr>
          </a:p>
          <a:p>
            <a:endParaRPr lang="en-US" altLang="ja-JP" sz="18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258F56A8-83A3-442B-B88B-10616C3C4632}" type="slidenum">
              <a:rPr lang="ja-JP" altLang="en-US" smtClean="0"/>
              <a:pPr>
                <a:defRPr/>
              </a:pPr>
              <a:t>38</a:t>
            </a:fld>
            <a:endParaRPr lang="ja-JP" altLang="en-US" dirty="0"/>
          </a:p>
        </p:txBody>
      </p:sp>
      <p:sp>
        <p:nvSpPr>
          <p:cNvPr id="26" name="Text Box 39"/>
          <p:cNvSpPr txBox="1">
            <a:spLocks noChangeArrowheads="1"/>
          </p:cNvSpPr>
          <p:nvPr/>
        </p:nvSpPr>
        <p:spPr bwMode="auto">
          <a:xfrm>
            <a:off x="231775" y="1179513"/>
            <a:ext cx="8588375" cy="646112"/>
          </a:xfrm>
          <a:prstGeom prst="rect">
            <a:avLst/>
          </a:prstGeom>
          <a:noFill/>
          <a:ln w="9525">
            <a:noFill/>
            <a:miter lim="800000"/>
            <a:headEnd/>
            <a:tailEnd/>
          </a:ln>
        </p:spPr>
        <p:txBody>
          <a:bodyPr>
            <a:spAutoFit/>
          </a:bodyPr>
          <a:lstStyle/>
          <a:p>
            <a:pPr>
              <a:defRPr/>
            </a:pPr>
            <a:r>
              <a:rPr lang="en-US" altLang="ja-JP" sz="1800" dirty="0">
                <a:solidFill>
                  <a:schemeClr val="accent4">
                    <a:lumMod val="50000"/>
                  </a:schemeClr>
                </a:solidFill>
                <a:latin typeface="メイリオ" pitchFamily="50" charset="-128"/>
                <a:ea typeface="メイリオ" pitchFamily="50" charset="-128"/>
              </a:rPr>
              <a:t>GrovePi+</a:t>
            </a:r>
            <a:r>
              <a:rPr lang="ja-JP" altLang="en-US" sz="1800" dirty="0">
                <a:solidFill>
                  <a:schemeClr val="accent4">
                    <a:lumMod val="50000"/>
                  </a:schemeClr>
                </a:solidFill>
                <a:latin typeface="メイリオ" pitchFamily="50" charset="-128"/>
                <a:ea typeface="メイリオ" pitchFamily="50" charset="-128"/>
              </a:rPr>
              <a:t>は、</a:t>
            </a:r>
            <a:r>
              <a:rPr lang="en-US" altLang="ja-JP" sz="1800" dirty="0">
                <a:solidFill>
                  <a:schemeClr val="accent4">
                    <a:lumMod val="50000"/>
                  </a:schemeClr>
                </a:solidFill>
                <a:latin typeface="メイリオ" pitchFamily="50" charset="-128"/>
                <a:ea typeface="メイリオ" pitchFamily="50" charset="-128"/>
              </a:rPr>
              <a:t>Raspberry Pi </a:t>
            </a:r>
            <a:r>
              <a:rPr lang="ja-JP" altLang="en-US" sz="1800" dirty="0">
                <a:solidFill>
                  <a:schemeClr val="accent4">
                    <a:lumMod val="50000"/>
                  </a:schemeClr>
                </a:solidFill>
                <a:latin typeface="メイリオ" pitchFamily="50" charset="-128"/>
                <a:ea typeface="メイリオ" pitchFamily="50" charset="-128"/>
              </a:rPr>
              <a:t>の上に取り付けてセンサー類を使えるようにする拡張ボード。デジタルポート、アナログポート、</a:t>
            </a:r>
            <a:r>
              <a:rPr lang="en-US" altLang="ja-JP" sz="1800" dirty="0">
                <a:solidFill>
                  <a:schemeClr val="accent4">
                    <a:lumMod val="50000"/>
                  </a:schemeClr>
                </a:solidFill>
                <a:latin typeface="メイリオ" pitchFamily="50" charset="-128"/>
                <a:ea typeface="メイリオ" pitchFamily="50" charset="-128"/>
              </a:rPr>
              <a:t>I2C</a:t>
            </a:r>
            <a:r>
              <a:rPr lang="ja-JP" altLang="en-US" sz="1800" dirty="0">
                <a:solidFill>
                  <a:schemeClr val="accent4">
                    <a:lumMod val="50000"/>
                  </a:schemeClr>
                </a:solidFill>
                <a:latin typeface="メイリオ" pitchFamily="50" charset="-128"/>
                <a:ea typeface="メイリオ" pitchFamily="50" charset="-128"/>
              </a:rPr>
              <a:t>ポートを装備。</a:t>
            </a:r>
          </a:p>
        </p:txBody>
      </p:sp>
      <p:sp>
        <p:nvSpPr>
          <p:cNvPr id="101" name="正方形/長方形 100"/>
          <p:cNvSpPr/>
          <p:nvPr/>
        </p:nvSpPr>
        <p:spPr>
          <a:xfrm>
            <a:off x="231775" y="1757363"/>
            <a:ext cx="8588375" cy="5003800"/>
          </a:xfrm>
          <a:prstGeom prst="rect">
            <a:avLst/>
          </a:prstGeom>
          <a:solidFill>
            <a:schemeClr val="accent4">
              <a:lumMod val="20000"/>
              <a:lumOff val="80000"/>
            </a:schemeClr>
          </a:solidFill>
          <a:ln>
            <a:noFill/>
          </a:ln>
        </p:spPr>
        <p:style>
          <a:lnRef idx="3">
            <a:schemeClr val="lt1"/>
          </a:lnRef>
          <a:fillRef idx="1">
            <a:schemeClr val="accent1"/>
          </a:fillRef>
          <a:effectRef idx="1">
            <a:schemeClr val="accent1"/>
          </a:effectRef>
          <a:fontRef idx="minor">
            <a:schemeClr val="lt1"/>
          </a:fontRef>
        </p:style>
        <p:txBody>
          <a:bodyPr anchor="ctr"/>
          <a:lstStyle/>
          <a:p>
            <a:pPr algn="ctr">
              <a:defRPr/>
            </a:pPr>
            <a:endParaRPr lang="ja-JP" altLang="en-US" sz="1800" dirty="0">
              <a:latin typeface="メイリオ" panose="020B0604030504040204" pitchFamily="50" charset="-128"/>
            </a:endParaRPr>
          </a:p>
        </p:txBody>
      </p:sp>
      <p:sp>
        <p:nvSpPr>
          <p:cNvPr id="60" name="正方形/長方形 59"/>
          <p:cNvSpPr/>
          <p:nvPr/>
        </p:nvSpPr>
        <p:spPr>
          <a:xfrm>
            <a:off x="327025" y="2611438"/>
            <a:ext cx="962025" cy="2882900"/>
          </a:xfrm>
          <a:prstGeom prst="rect">
            <a:avLst/>
          </a:prstGeom>
          <a:solidFill>
            <a:schemeClr val="accent6">
              <a:lumMod val="20000"/>
              <a:lumOff val="80000"/>
            </a:schemeClr>
          </a:solidFill>
          <a:ln>
            <a:noFill/>
          </a:ln>
        </p:spPr>
        <p:style>
          <a:lnRef idx="3">
            <a:schemeClr val="lt1"/>
          </a:lnRef>
          <a:fillRef idx="1">
            <a:schemeClr val="accent1"/>
          </a:fillRef>
          <a:effectRef idx="1">
            <a:schemeClr val="accent1"/>
          </a:effectRef>
          <a:fontRef idx="minor">
            <a:schemeClr val="lt1"/>
          </a:fontRef>
        </p:style>
        <p:txBody>
          <a:bodyPr anchor="ctr"/>
          <a:lstStyle/>
          <a:p>
            <a:pPr algn="ctr">
              <a:defRPr/>
            </a:pPr>
            <a:endParaRPr lang="ja-JP" altLang="en-US" sz="1800" dirty="0">
              <a:latin typeface="メイリオ" panose="020B0604030504040204" pitchFamily="50" charset="-128"/>
            </a:endParaRPr>
          </a:p>
        </p:txBody>
      </p:sp>
      <p:sp>
        <p:nvSpPr>
          <p:cNvPr id="62" name="正方形/長方形 61"/>
          <p:cNvSpPr/>
          <p:nvPr/>
        </p:nvSpPr>
        <p:spPr>
          <a:xfrm>
            <a:off x="7275513" y="2297113"/>
            <a:ext cx="1473200" cy="2909887"/>
          </a:xfrm>
          <a:prstGeom prst="rect">
            <a:avLst/>
          </a:prstGeom>
          <a:solidFill>
            <a:schemeClr val="accent2">
              <a:lumMod val="20000"/>
              <a:lumOff val="80000"/>
            </a:schemeClr>
          </a:solidFill>
          <a:ln>
            <a:noFill/>
          </a:ln>
        </p:spPr>
        <p:style>
          <a:lnRef idx="3">
            <a:schemeClr val="lt1"/>
          </a:lnRef>
          <a:fillRef idx="1">
            <a:schemeClr val="accent1"/>
          </a:fillRef>
          <a:effectRef idx="1">
            <a:schemeClr val="accent1"/>
          </a:effectRef>
          <a:fontRef idx="minor">
            <a:schemeClr val="lt1"/>
          </a:fontRef>
        </p:style>
        <p:txBody>
          <a:bodyPr anchor="ctr"/>
          <a:lstStyle/>
          <a:p>
            <a:pPr algn="ctr">
              <a:defRPr/>
            </a:pPr>
            <a:endParaRPr lang="ja-JP" altLang="en-US" sz="1800" dirty="0">
              <a:latin typeface="メイリオ" panose="020B0604030504040204" pitchFamily="50" charset="-128"/>
            </a:endParaRPr>
          </a:p>
        </p:txBody>
      </p:sp>
      <p:sp>
        <p:nvSpPr>
          <p:cNvPr id="65" name="正方形/長方形 64"/>
          <p:cNvSpPr/>
          <p:nvPr/>
        </p:nvSpPr>
        <p:spPr>
          <a:xfrm>
            <a:off x="4818063" y="5648325"/>
            <a:ext cx="3530600" cy="1012825"/>
          </a:xfrm>
          <a:prstGeom prst="rect">
            <a:avLst/>
          </a:prstGeom>
          <a:solidFill>
            <a:schemeClr val="accent5">
              <a:lumMod val="20000"/>
              <a:lumOff val="80000"/>
            </a:schemeClr>
          </a:solidFill>
          <a:ln>
            <a:noFill/>
          </a:ln>
        </p:spPr>
        <p:style>
          <a:lnRef idx="3">
            <a:schemeClr val="lt1"/>
          </a:lnRef>
          <a:fillRef idx="1">
            <a:schemeClr val="accent1"/>
          </a:fillRef>
          <a:effectRef idx="1">
            <a:schemeClr val="accent1"/>
          </a:effectRef>
          <a:fontRef idx="minor">
            <a:schemeClr val="lt1"/>
          </a:fontRef>
        </p:style>
        <p:txBody>
          <a:bodyPr anchor="ctr"/>
          <a:lstStyle/>
          <a:p>
            <a:pPr algn="ctr">
              <a:defRPr/>
            </a:pPr>
            <a:endParaRPr lang="ja-JP" altLang="en-US" sz="1800" dirty="0">
              <a:latin typeface="メイリオ" panose="020B0604030504040204" pitchFamily="50" charset="-128"/>
            </a:endParaRPr>
          </a:p>
        </p:txBody>
      </p:sp>
      <p:sp>
        <p:nvSpPr>
          <p:cNvPr id="70" name="正方形/長方形 69"/>
          <p:cNvSpPr/>
          <p:nvPr/>
        </p:nvSpPr>
        <p:spPr>
          <a:xfrm>
            <a:off x="3151188" y="1831975"/>
            <a:ext cx="3943350" cy="1012825"/>
          </a:xfrm>
          <a:prstGeom prst="rect">
            <a:avLst/>
          </a:prstGeom>
          <a:solidFill>
            <a:schemeClr val="accent5">
              <a:lumMod val="20000"/>
              <a:lumOff val="80000"/>
            </a:schemeClr>
          </a:solidFill>
          <a:ln>
            <a:noFill/>
          </a:ln>
        </p:spPr>
        <p:style>
          <a:lnRef idx="3">
            <a:schemeClr val="lt1"/>
          </a:lnRef>
          <a:fillRef idx="1">
            <a:schemeClr val="accent1"/>
          </a:fillRef>
          <a:effectRef idx="1">
            <a:schemeClr val="accent1"/>
          </a:effectRef>
          <a:fontRef idx="minor">
            <a:schemeClr val="lt1"/>
          </a:fontRef>
        </p:style>
        <p:txBody>
          <a:bodyPr anchor="ctr"/>
          <a:lstStyle/>
          <a:p>
            <a:pPr algn="ctr">
              <a:defRPr/>
            </a:pPr>
            <a:endParaRPr lang="ja-JP" altLang="en-US" sz="1800" dirty="0">
              <a:latin typeface="メイリオ" panose="020B0604030504040204" pitchFamily="50" charset="-128"/>
            </a:endParaRPr>
          </a:p>
        </p:txBody>
      </p:sp>
      <p:cxnSp>
        <p:nvCxnSpPr>
          <p:cNvPr id="6" name="直線矢印コネクタ 5"/>
          <p:cNvCxnSpPr>
            <a:endCxn id="46" idx="0"/>
          </p:cNvCxnSpPr>
          <p:nvPr/>
        </p:nvCxnSpPr>
        <p:spPr>
          <a:xfrm>
            <a:off x="4179888" y="4792663"/>
            <a:ext cx="1422400" cy="909637"/>
          </a:xfrm>
          <a:prstGeom prst="straightConnector1">
            <a:avLst/>
          </a:prstGeom>
          <a:ln w="635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endCxn id="45" idx="0"/>
          </p:cNvCxnSpPr>
          <p:nvPr/>
        </p:nvCxnSpPr>
        <p:spPr>
          <a:xfrm>
            <a:off x="4778375" y="4797425"/>
            <a:ext cx="2111375" cy="938213"/>
          </a:xfrm>
          <a:prstGeom prst="straightConnector1">
            <a:avLst/>
          </a:prstGeom>
          <a:ln w="635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endCxn id="47" idx="0"/>
          </p:cNvCxnSpPr>
          <p:nvPr/>
        </p:nvCxnSpPr>
        <p:spPr>
          <a:xfrm>
            <a:off x="5243513" y="4779963"/>
            <a:ext cx="2719387" cy="922337"/>
          </a:xfrm>
          <a:prstGeom prst="straightConnector1">
            <a:avLst/>
          </a:prstGeom>
          <a:ln w="635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stCxn id="48" idx="3"/>
          </p:cNvCxnSpPr>
          <p:nvPr/>
        </p:nvCxnSpPr>
        <p:spPr>
          <a:xfrm>
            <a:off x="1109663" y="3070225"/>
            <a:ext cx="1760537" cy="485775"/>
          </a:xfrm>
          <a:prstGeom prst="straightConnector1">
            <a:avLst/>
          </a:prstGeom>
          <a:ln w="635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stCxn id="49" idx="3"/>
          </p:cNvCxnSpPr>
          <p:nvPr/>
        </p:nvCxnSpPr>
        <p:spPr>
          <a:xfrm flipV="1">
            <a:off x="1116013" y="3965575"/>
            <a:ext cx="1787525" cy="6350"/>
          </a:xfrm>
          <a:prstGeom prst="straightConnector1">
            <a:avLst/>
          </a:prstGeom>
          <a:ln w="635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a:stCxn id="50" idx="3"/>
          </p:cNvCxnSpPr>
          <p:nvPr/>
        </p:nvCxnSpPr>
        <p:spPr>
          <a:xfrm flipV="1">
            <a:off x="1104900" y="4375150"/>
            <a:ext cx="1792288" cy="496888"/>
          </a:xfrm>
          <a:prstGeom prst="straightConnector1">
            <a:avLst/>
          </a:prstGeom>
          <a:ln w="635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399" name="図 30"/>
          <p:cNvPicPr>
            <a:picLocks noChangeAspect="1"/>
          </p:cNvPicPr>
          <p:nvPr/>
        </p:nvPicPr>
        <p:blipFill>
          <a:blip r:embed="rId3"/>
          <a:srcRect/>
          <a:stretch>
            <a:fillRect/>
          </a:stretch>
        </p:blipFill>
        <p:spPr bwMode="auto">
          <a:xfrm>
            <a:off x="2795588" y="2997200"/>
            <a:ext cx="2698750" cy="1800225"/>
          </a:xfrm>
          <a:prstGeom prst="rect">
            <a:avLst/>
          </a:prstGeom>
          <a:noFill/>
          <a:ln w="9525">
            <a:noFill/>
            <a:miter lim="800000"/>
            <a:headEnd/>
            <a:tailEnd/>
          </a:ln>
        </p:spPr>
      </p:pic>
      <p:cxnSp>
        <p:nvCxnSpPr>
          <p:cNvPr id="87" name="直線矢印コネクタ 86"/>
          <p:cNvCxnSpPr>
            <a:stCxn id="54" idx="2"/>
          </p:cNvCxnSpPr>
          <p:nvPr/>
        </p:nvCxnSpPr>
        <p:spPr>
          <a:xfrm>
            <a:off x="3579813" y="2614613"/>
            <a:ext cx="658812" cy="473075"/>
          </a:xfrm>
          <a:prstGeom prst="straightConnector1">
            <a:avLst/>
          </a:prstGeom>
          <a:ln w="635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401" name="図 44"/>
          <p:cNvPicPr>
            <a:picLocks noChangeAspect="1"/>
          </p:cNvPicPr>
          <p:nvPr/>
        </p:nvPicPr>
        <p:blipFill>
          <a:blip r:embed="rId4"/>
          <a:srcRect/>
          <a:stretch>
            <a:fillRect/>
          </a:stretch>
        </p:blipFill>
        <p:spPr bwMode="auto">
          <a:xfrm>
            <a:off x="6248400" y="5735638"/>
            <a:ext cx="1284288" cy="720725"/>
          </a:xfrm>
          <a:prstGeom prst="rect">
            <a:avLst/>
          </a:prstGeom>
          <a:noFill/>
          <a:ln w="9525">
            <a:noFill/>
            <a:miter lim="800000"/>
            <a:headEnd/>
            <a:tailEnd/>
          </a:ln>
        </p:spPr>
      </p:pic>
      <p:cxnSp>
        <p:nvCxnSpPr>
          <p:cNvPr id="91" name="直線矢印コネクタ 90"/>
          <p:cNvCxnSpPr>
            <a:stCxn id="52" idx="2"/>
          </p:cNvCxnSpPr>
          <p:nvPr/>
        </p:nvCxnSpPr>
        <p:spPr>
          <a:xfrm flipH="1">
            <a:off x="4818063" y="2587625"/>
            <a:ext cx="660400" cy="1054100"/>
          </a:xfrm>
          <a:prstGeom prst="straightConnector1">
            <a:avLst/>
          </a:prstGeom>
          <a:ln w="635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a:stCxn id="53" idx="2"/>
          </p:cNvCxnSpPr>
          <p:nvPr/>
        </p:nvCxnSpPr>
        <p:spPr>
          <a:xfrm flipH="1">
            <a:off x="4818063" y="2581275"/>
            <a:ext cx="1625600" cy="1554163"/>
          </a:xfrm>
          <a:prstGeom prst="straightConnector1">
            <a:avLst/>
          </a:prstGeom>
          <a:ln w="635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a:stCxn id="51" idx="2"/>
          </p:cNvCxnSpPr>
          <p:nvPr/>
        </p:nvCxnSpPr>
        <p:spPr>
          <a:xfrm flipH="1" flipV="1">
            <a:off x="5429250" y="3694113"/>
            <a:ext cx="2024063" cy="6350"/>
          </a:xfrm>
          <a:prstGeom prst="straightConnector1">
            <a:avLst/>
          </a:prstGeom>
          <a:ln w="635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四角形吹き出し 107"/>
          <p:cNvSpPr/>
          <p:nvPr/>
        </p:nvSpPr>
        <p:spPr>
          <a:xfrm>
            <a:off x="2309813" y="5892800"/>
            <a:ext cx="1225550" cy="396875"/>
          </a:xfrm>
          <a:prstGeom prst="wedgeRectCallout">
            <a:avLst>
              <a:gd name="adj1" fmla="val 70206"/>
              <a:gd name="adj2" fmla="val -335421"/>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ja-JP" sz="700" dirty="0">
                <a:solidFill>
                  <a:schemeClr val="tx2"/>
                </a:solidFill>
                <a:latin typeface="メイリオ" panose="020B0604030504040204" pitchFamily="50" charset="-128"/>
              </a:rPr>
              <a:t>GrovePi+</a:t>
            </a:r>
            <a:r>
              <a:rPr lang="ja-JP" altLang="en-US" sz="700" dirty="0">
                <a:solidFill>
                  <a:schemeClr val="tx2"/>
                </a:solidFill>
                <a:latin typeface="メイリオ" panose="020B0604030504040204" pitchFamily="50" charset="-128"/>
              </a:rPr>
              <a:t> に繋がる</a:t>
            </a:r>
            <a:endParaRPr lang="en-US" altLang="ja-JP" sz="700" dirty="0">
              <a:solidFill>
                <a:schemeClr val="tx2"/>
              </a:solidFill>
              <a:latin typeface="メイリオ" panose="020B0604030504040204" pitchFamily="50" charset="-128"/>
            </a:endParaRPr>
          </a:p>
          <a:p>
            <a:pPr algn="ctr">
              <a:defRPr/>
            </a:pPr>
            <a:r>
              <a:rPr lang="ja-JP" altLang="en-US" sz="700" dirty="0">
                <a:solidFill>
                  <a:schemeClr val="tx2"/>
                </a:solidFill>
                <a:latin typeface="メイリオ" panose="020B0604030504040204" pitchFamily="50" charset="-128"/>
              </a:rPr>
              <a:t>シリアルポート </a:t>
            </a:r>
          </a:p>
        </p:txBody>
      </p:sp>
      <p:pic>
        <p:nvPicPr>
          <p:cNvPr id="16406" name="図 45"/>
          <p:cNvPicPr>
            <a:picLocks noChangeAspect="1"/>
          </p:cNvPicPr>
          <p:nvPr/>
        </p:nvPicPr>
        <p:blipFill>
          <a:blip r:embed="rId5"/>
          <a:srcRect/>
          <a:stretch>
            <a:fillRect/>
          </a:stretch>
        </p:blipFill>
        <p:spPr bwMode="auto">
          <a:xfrm>
            <a:off x="4991100" y="5702300"/>
            <a:ext cx="1223963" cy="719138"/>
          </a:xfrm>
          <a:prstGeom prst="rect">
            <a:avLst/>
          </a:prstGeom>
          <a:noFill/>
          <a:ln w="9525">
            <a:noFill/>
            <a:miter lim="800000"/>
            <a:headEnd/>
            <a:tailEnd/>
          </a:ln>
        </p:spPr>
      </p:pic>
      <p:pic>
        <p:nvPicPr>
          <p:cNvPr id="16407" name="図 46"/>
          <p:cNvPicPr>
            <a:picLocks noChangeAspect="1"/>
          </p:cNvPicPr>
          <p:nvPr/>
        </p:nvPicPr>
        <p:blipFill>
          <a:blip r:embed="rId6"/>
          <a:srcRect/>
          <a:stretch>
            <a:fillRect/>
          </a:stretch>
        </p:blipFill>
        <p:spPr bwMode="auto">
          <a:xfrm>
            <a:off x="7667625" y="5702300"/>
            <a:ext cx="592138" cy="719138"/>
          </a:xfrm>
          <a:prstGeom prst="rect">
            <a:avLst/>
          </a:prstGeom>
          <a:noFill/>
          <a:ln w="9525">
            <a:noFill/>
            <a:miter lim="800000"/>
            <a:headEnd/>
            <a:tailEnd/>
          </a:ln>
        </p:spPr>
      </p:pic>
      <p:pic>
        <p:nvPicPr>
          <p:cNvPr id="16408" name="図 47"/>
          <p:cNvPicPr>
            <a:picLocks noChangeAspect="1"/>
          </p:cNvPicPr>
          <p:nvPr/>
        </p:nvPicPr>
        <p:blipFill>
          <a:blip r:embed="rId7"/>
          <a:srcRect/>
          <a:stretch>
            <a:fillRect/>
          </a:stretch>
        </p:blipFill>
        <p:spPr bwMode="auto">
          <a:xfrm>
            <a:off x="512763" y="2709863"/>
            <a:ext cx="596900" cy="720725"/>
          </a:xfrm>
          <a:prstGeom prst="rect">
            <a:avLst/>
          </a:prstGeom>
          <a:noFill/>
          <a:ln w="9525">
            <a:noFill/>
            <a:miter lim="800000"/>
            <a:headEnd/>
            <a:tailEnd/>
          </a:ln>
        </p:spPr>
      </p:pic>
      <p:pic>
        <p:nvPicPr>
          <p:cNvPr id="16409" name="図 48"/>
          <p:cNvPicPr>
            <a:picLocks noChangeAspect="1"/>
          </p:cNvPicPr>
          <p:nvPr/>
        </p:nvPicPr>
        <p:blipFill>
          <a:blip r:embed="rId8"/>
          <a:srcRect/>
          <a:stretch>
            <a:fillRect/>
          </a:stretch>
        </p:blipFill>
        <p:spPr bwMode="auto">
          <a:xfrm>
            <a:off x="506413" y="3611563"/>
            <a:ext cx="609600" cy="720725"/>
          </a:xfrm>
          <a:prstGeom prst="rect">
            <a:avLst/>
          </a:prstGeom>
          <a:noFill/>
          <a:ln w="9525">
            <a:noFill/>
            <a:miter lim="800000"/>
            <a:headEnd/>
            <a:tailEnd/>
          </a:ln>
        </p:spPr>
      </p:pic>
      <p:pic>
        <p:nvPicPr>
          <p:cNvPr id="16410" name="図 49"/>
          <p:cNvPicPr>
            <a:picLocks noChangeAspect="1"/>
          </p:cNvPicPr>
          <p:nvPr/>
        </p:nvPicPr>
        <p:blipFill>
          <a:blip r:embed="rId9"/>
          <a:srcRect/>
          <a:stretch>
            <a:fillRect/>
          </a:stretch>
        </p:blipFill>
        <p:spPr bwMode="auto">
          <a:xfrm>
            <a:off x="506413" y="4511675"/>
            <a:ext cx="598487" cy="720725"/>
          </a:xfrm>
          <a:prstGeom prst="rect">
            <a:avLst/>
          </a:prstGeom>
          <a:noFill/>
          <a:ln w="9525">
            <a:noFill/>
            <a:miter lim="800000"/>
            <a:headEnd/>
            <a:tailEnd/>
          </a:ln>
        </p:spPr>
      </p:pic>
      <p:pic>
        <p:nvPicPr>
          <p:cNvPr id="16411" name="図 50"/>
          <p:cNvPicPr>
            <a:picLocks noChangeAspect="1"/>
          </p:cNvPicPr>
          <p:nvPr/>
        </p:nvPicPr>
        <p:blipFill>
          <a:blip r:embed="rId10"/>
          <a:srcRect/>
          <a:stretch>
            <a:fillRect/>
          </a:stretch>
        </p:blipFill>
        <p:spPr bwMode="auto">
          <a:xfrm>
            <a:off x="7453313" y="2709863"/>
            <a:ext cx="1079500" cy="1981200"/>
          </a:xfrm>
          <a:prstGeom prst="rect">
            <a:avLst/>
          </a:prstGeom>
          <a:noFill/>
          <a:ln w="9525">
            <a:noFill/>
            <a:miter lim="800000"/>
            <a:headEnd/>
            <a:tailEnd/>
          </a:ln>
        </p:spPr>
      </p:pic>
      <p:pic>
        <p:nvPicPr>
          <p:cNvPr id="16412" name="図 51"/>
          <p:cNvPicPr>
            <a:picLocks noChangeAspect="1"/>
          </p:cNvPicPr>
          <p:nvPr/>
        </p:nvPicPr>
        <p:blipFill>
          <a:blip r:embed="rId11"/>
          <a:srcRect/>
          <a:stretch>
            <a:fillRect/>
          </a:stretch>
        </p:blipFill>
        <p:spPr bwMode="auto">
          <a:xfrm>
            <a:off x="5176838" y="1868488"/>
            <a:ext cx="601662" cy="719137"/>
          </a:xfrm>
          <a:prstGeom prst="rect">
            <a:avLst/>
          </a:prstGeom>
          <a:noFill/>
          <a:ln w="9525">
            <a:noFill/>
            <a:miter lim="800000"/>
            <a:headEnd/>
            <a:tailEnd/>
          </a:ln>
        </p:spPr>
      </p:pic>
      <p:pic>
        <p:nvPicPr>
          <p:cNvPr id="16413" name="図 52"/>
          <p:cNvPicPr>
            <a:picLocks noChangeAspect="1"/>
          </p:cNvPicPr>
          <p:nvPr/>
        </p:nvPicPr>
        <p:blipFill>
          <a:blip r:embed="rId12"/>
          <a:srcRect/>
          <a:stretch>
            <a:fillRect/>
          </a:stretch>
        </p:blipFill>
        <p:spPr bwMode="auto">
          <a:xfrm>
            <a:off x="5835650" y="1862138"/>
            <a:ext cx="1216025" cy="719137"/>
          </a:xfrm>
          <a:prstGeom prst="rect">
            <a:avLst/>
          </a:prstGeom>
          <a:noFill/>
          <a:ln w="9525">
            <a:noFill/>
            <a:miter lim="800000"/>
            <a:headEnd/>
            <a:tailEnd/>
          </a:ln>
        </p:spPr>
      </p:pic>
      <p:pic>
        <p:nvPicPr>
          <p:cNvPr id="16414" name="図 53"/>
          <p:cNvPicPr>
            <a:picLocks noChangeAspect="1"/>
          </p:cNvPicPr>
          <p:nvPr/>
        </p:nvPicPr>
        <p:blipFill>
          <a:blip r:embed="rId13"/>
          <a:srcRect/>
          <a:stretch>
            <a:fillRect/>
          </a:stretch>
        </p:blipFill>
        <p:spPr bwMode="auto">
          <a:xfrm>
            <a:off x="3275013" y="1895475"/>
            <a:ext cx="609600" cy="719138"/>
          </a:xfrm>
          <a:prstGeom prst="rect">
            <a:avLst/>
          </a:prstGeom>
          <a:noFill/>
          <a:ln w="9525">
            <a:noFill/>
            <a:miter lim="800000"/>
            <a:headEnd/>
            <a:tailEnd/>
          </a:ln>
        </p:spPr>
      </p:pic>
      <p:sp>
        <p:nvSpPr>
          <p:cNvPr id="16" name="正方形/長方形 15"/>
          <p:cNvSpPr/>
          <p:nvPr/>
        </p:nvSpPr>
        <p:spPr>
          <a:xfrm>
            <a:off x="5197475" y="3005138"/>
            <a:ext cx="1992313" cy="1330325"/>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7" name="正方形/長方形 16"/>
          <p:cNvSpPr/>
          <p:nvPr/>
        </p:nvSpPr>
        <p:spPr>
          <a:xfrm>
            <a:off x="1365250" y="3297238"/>
            <a:ext cx="1785938" cy="1282700"/>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8" name="正方形/長方形 17"/>
          <p:cNvSpPr/>
          <p:nvPr/>
        </p:nvSpPr>
        <p:spPr>
          <a:xfrm>
            <a:off x="3989388" y="4494213"/>
            <a:ext cx="1447800" cy="1100137"/>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0" name="正方形/長方形 19"/>
          <p:cNvSpPr/>
          <p:nvPr/>
        </p:nvSpPr>
        <p:spPr>
          <a:xfrm>
            <a:off x="4000500" y="1965325"/>
            <a:ext cx="1008063" cy="2522538"/>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正方形/長方形 20"/>
          <p:cNvSpPr/>
          <p:nvPr/>
        </p:nvSpPr>
        <p:spPr>
          <a:xfrm>
            <a:off x="3159125" y="4487863"/>
            <a:ext cx="771525" cy="1106487"/>
          </a:xfrm>
          <a:prstGeom prst="rect">
            <a:avLst/>
          </a:prstGeom>
          <a:noFill/>
          <a:ln w="3810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6420" name="正方形/長方形 21"/>
          <p:cNvSpPr>
            <a:spLocks noChangeArrowheads="1"/>
          </p:cNvSpPr>
          <p:nvPr/>
        </p:nvSpPr>
        <p:spPr bwMode="auto">
          <a:xfrm>
            <a:off x="2438400" y="3379788"/>
            <a:ext cx="476250" cy="338137"/>
          </a:xfrm>
          <a:prstGeom prst="rect">
            <a:avLst/>
          </a:prstGeom>
          <a:noFill/>
          <a:ln w="9525">
            <a:noFill/>
            <a:miter lim="800000"/>
            <a:headEnd/>
            <a:tailEnd/>
          </a:ln>
        </p:spPr>
        <p:txBody>
          <a:bodyPr wrap="none">
            <a:spAutoFit/>
          </a:bodyPr>
          <a:lstStyle/>
          <a:p>
            <a:r>
              <a:rPr lang="en-US" altLang="ja-JP" sz="1600">
                <a:solidFill>
                  <a:srgbClr val="C00000"/>
                </a:solidFill>
                <a:latin typeface="メイリオ" pitchFamily="50" charset="-128"/>
                <a:ea typeface="メイリオ" pitchFamily="50" charset="-128"/>
              </a:rPr>
              <a:t>A0</a:t>
            </a:r>
            <a:endParaRPr lang="ja-JP" altLang="en-US" sz="1600">
              <a:solidFill>
                <a:srgbClr val="C00000"/>
              </a:solidFill>
              <a:latin typeface="メイリオ" pitchFamily="50" charset="-128"/>
              <a:ea typeface="メイリオ" pitchFamily="50" charset="-128"/>
            </a:endParaRPr>
          </a:p>
        </p:txBody>
      </p:sp>
      <p:sp>
        <p:nvSpPr>
          <p:cNvPr id="16421" name="正方形/長方形 22"/>
          <p:cNvSpPr>
            <a:spLocks noChangeArrowheads="1"/>
          </p:cNvSpPr>
          <p:nvPr/>
        </p:nvSpPr>
        <p:spPr bwMode="auto">
          <a:xfrm>
            <a:off x="2438400" y="3797300"/>
            <a:ext cx="476250" cy="338138"/>
          </a:xfrm>
          <a:prstGeom prst="rect">
            <a:avLst/>
          </a:prstGeom>
          <a:noFill/>
          <a:ln w="9525">
            <a:noFill/>
            <a:miter lim="800000"/>
            <a:headEnd/>
            <a:tailEnd/>
          </a:ln>
        </p:spPr>
        <p:txBody>
          <a:bodyPr wrap="none">
            <a:spAutoFit/>
          </a:bodyPr>
          <a:lstStyle/>
          <a:p>
            <a:r>
              <a:rPr lang="en-US" altLang="ja-JP" sz="1600">
                <a:solidFill>
                  <a:srgbClr val="C00000"/>
                </a:solidFill>
                <a:latin typeface="メイリオ" pitchFamily="50" charset="-128"/>
                <a:ea typeface="メイリオ" pitchFamily="50" charset="-128"/>
              </a:rPr>
              <a:t>A1</a:t>
            </a:r>
            <a:endParaRPr lang="ja-JP" altLang="en-US" sz="1600">
              <a:solidFill>
                <a:srgbClr val="C00000"/>
              </a:solidFill>
              <a:latin typeface="メイリオ" pitchFamily="50" charset="-128"/>
              <a:ea typeface="メイリオ" pitchFamily="50" charset="-128"/>
            </a:endParaRPr>
          </a:p>
        </p:txBody>
      </p:sp>
      <p:sp>
        <p:nvSpPr>
          <p:cNvPr id="16422" name="正方形/長方形 23"/>
          <p:cNvSpPr>
            <a:spLocks noChangeArrowheads="1"/>
          </p:cNvSpPr>
          <p:nvPr/>
        </p:nvSpPr>
        <p:spPr bwMode="auto">
          <a:xfrm>
            <a:off x="2441575" y="4214813"/>
            <a:ext cx="476250" cy="339725"/>
          </a:xfrm>
          <a:prstGeom prst="rect">
            <a:avLst/>
          </a:prstGeom>
          <a:noFill/>
          <a:ln w="9525">
            <a:noFill/>
            <a:miter lim="800000"/>
            <a:headEnd/>
            <a:tailEnd/>
          </a:ln>
        </p:spPr>
        <p:txBody>
          <a:bodyPr wrap="none">
            <a:spAutoFit/>
          </a:bodyPr>
          <a:lstStyle/>
          <a:p>
            <a:r>
              <a:rPr lang="en-US" altLang="ja-JP" sz="1600">
                <a:solidFill>
                  <a:srgbClr val="C00000"/>
                </a:solidFill>
                <a:latin typeface="メイリオ" pitchFamily="50" charset="-128"/>
                <a:ea typeface="メイリオ" pitchFamily="50" charset="-128"/>
              </a:rPr>
              <a:t>A2</a:t>
            </a:r>
            <a:endParaRPr lang="ja-JP" altLang="en-US" sz="1600">
              <a:solidFill>
                <a:srgbClr val="C00000"/>
              </a:solidFill>
              <a:latin typeface="メイリオ" pitchFamily="50" charset="-128"/>
              <a:ea typeface="メイリオ" pitchFamily="50" charset="-128"/>
            </a:endParaRPr>
          </a:p>
        </p:txBody>
      </p:sp>
      <p:sp>
        <p:nvSpPr>
          <p:cNvPr id="16423" name="正方形/長方形 24"/>
          <p:cNvSpPr>
            <a:spLocks noChangeArrowheads="1"/>
          </p:cNvSpPr>
          <p:nvPr/>
        </p:nvSpPr>
        <p:spPr bwMode="auto">
          <a:xfrm>
            <a:off x="3981450" y="4805363"/>
            <a:ext cx="485775" cy="338137"/>
          </a:xfrm>
          <a:prstGeom prst="rect">
            <a:avLst/>
          </a:prstGeom>
          <a:noFill/>
          <a:ln w="9525">
            <a:noFill/>
            <a:miter lim="800000"/>
            <a:headEnd/>
            <a:tailEnd/>
          </a:ln>
        </p:spPr>
        <p:txBody>
          <a:bodyPr wrap="none">
            <a:spAutoFit/>
          </a:bodyPr>
          <a:lstStyle/>
          <a:p>
            <a:r>
              <a:rPr lang="en-US" altLang="ja-JP" sz="1600">
                <a:solidFill>
                  <a:srgbClr val="C00000"/>
                </a:solidFill>
                <a:latin typeface="メイリオ" pitchFamily="50" charset="-128"/>
                <a:ea typeface="メイリオ" pitchFamily="50" charset="-128"/>
              </a:rPr>
              <a:t>D2</a:t>
            </a:r>
            <a:endParaRPr lang="ja-JP" altLang="en-US" sz="1600">
              <a:solidFill>
                <a:srgbClr val="C00000"/>
              </a:solidFill>
              <a:latin typeface="メイリオ" pitchFamily="50" charset="-128"/>
              <a:ea typeface="メイリオ" pitchFamily="50" charset="-128"/>
            </a:endParaRPr>
          </a:p>
        </p:txBody>
      </p:sp>
      <p:sp>
        <p:nvSpPr>
          <p:cNvPr id="16424" name="正方形/長方形 26"/>
          <p:cNvSpPr>
            <a:spLocks noChangeArrowheads="1"/>
          </p:cNvSpPr>
          <p:nvPr/>
        </p:nvSpPr>
        <p:spPr bwMode="auto">
          <a:xfrm>
            <a:off x="4560888" y="4805363"/>
            <a:ext cx="485775" cy="338137"/>
          </a:xfrm>
          <a:prstGeom prst="rect">
            <a:avLst/>
          </a:prstGeom>
          <a:noFill/>
          <a:ln w="9525">
            <a:noFill/>
            <a:miter lim="800000"/>
            <a:headEnd/>
            <a:tailEnd/>
          </a:ln>
        </p:spPr>
        <p:txBody>
          <a:bodyPr wrap="none">
            <a:spAutoFit/>
          </a:bodyPr>
          <a:lstStyle/>
          <a:p>
            <a:r>
              <a:rPr lang="en-US" altLang="ja-JP" sz="1600">
                <a:solidFill>
                  <a:srgbClr val="C00000"/>
                </a:solidFill>
                <a:latin typeface="メイリオ" pitchFamily="50" charset="-128"/>
                <a:ea typeface="メイリオ" pitchFamily="50" charset="-128"/>
              </a:rPr>
              <a:t>D3</a:t>
            </a:r>
            <a:endParaRPr lang="ja-JP" altLang="en-US" sz="1600">
              <a:solidFill>
                <a:srgbClr val="C00000"/>
              </a:solidFill>
              <a:latin typeface="メイリオ" pitchFamily="50" charset="-128"/>
              <a:ea typeface="メイリオ" pitchFamily="50" charset="-128"/>
            </a:endParaRPr>
          </a:p>
        </p:txBody>
      </p:sp>
      <p:sp>
        <p:nvSpPr>
          <p:cNvPr id="16425" name="正方形/長方形 27"/>
          <p:cNvSpPr>
            <a:spLocks noChangeArrowheads="1"/>
          </p:cNvSpPr>
          <p:nvPr/>
        </p:nvSpPr>
        <p:spPr bwMode="auto">
          <a:xfrm>
            <a:off x="5002213" y="4805363"/>
            <a:ext cx="485775" cy="338137"/>
          </a:xfrm>
          <a:prstGeom prst="rect">
            <a:avLst/>
          </a:prstGeom>
          <a:noFill/>
          <a:ln w="9525">
            <a:noFill/>
            <a:miter lim="800000"/>
            <a:headEnd/>
            <a:tailEnd/>
          </a:ln>
        </p:spPr>
        <p:txBody>
          <a:bodyPr wrap="none">
            <a:spAutoFit/>
          </a:bodyPr>
          <a:lstStyle/>
          <a:p>
            <a:r>
              <a:rPr lang="en-US" altLang="ja-JP" sz="1600">
                <a:solidFill>
                  <a:srgbClr val="C00000"/>
                </a:solidFill>
                <a:latin typeface="メイリオ" pitchFamily="50" charset="-128"/>
                <a:ea typeface="メイリオ" pitchFamily="50" charset="-128"/>
              </a:rPr>
              <a:t>D4</a:t>
            </a:r>
            <a:endParaRPr lang="ja-JP" altLang="en-US" sz="1600">
              <a:solidFill>
                <a:srgbClr val="C00000"/>
              </a:solidFill>
              <a:latin typeface="メイリオ" pitchFamily="50" charset="-128"/>
              <a:ea typeface="メイリオ" pitchFamily="50" charset="-128"/>
            </a:endParaRPr>
          </a:p>
        </p:txBody>
      </p:sp>
      <p:sp>
        <p:nvSpPr>
          <p:cNvPr id="16426" name="正方形/長方形 28"/>
          <p:cNvSpPr>
            <a:spLocks noChangeArrowheads="1"/>
          </p:cNvSpPr>
          <p:nvPr/>
        </p:nvSpPr>
        <p:spPr bwMode="auto">
          <a:xfrm>
            <a:off x="5461000" y="3111500"/>
            <a:ext cx="806450" cy="338138"/>
          </a:xfrm>
          <a:prstGeom prst="rect">
            <a:avLst/>
          </a:prstGeom>
          <a:noFill/>
          <a:ln w="9525">
            <a:noFill/>
            <a:miter lim="800000"/>
            <a:headEnd/>
            <a:tailEnd/>
          </a:ln>
        </p:spPr>
        <p:txBody>
          <a:bodyPr wrap="none">
            <a:spAutoFit/>
          </a:bodyPr>
          <a:lstStyle/>
          <a:p>
            <a:r>
              <a:rPr lang="en-US" altLang="ja-JP" sz="1600">
                <a:solidFill>
                  <a:srgbClr val="C00000"/>
                </a:solidFill>
                <a:latin typeface="メイリオ" pitchFamily="50" charset="-128"/>
                <a:ea typeface="メイリオ" pitchFamily="50" charset="-128"/>
              </a:rPr>
              <a:t>I2C-2</a:t>
            </a:r>
            <a:endParaRPr lang="ja-JP" altLang="en-US" sz="1600">
              <a:solidFill>
                <a:srgbClr val="C00000"/>
              </a:solidFill>
              <a:latin typeface="メイリオ" pitchFamily="50" charset="-128"/>
              <a:ea typeface="メイリオ" pitchFamily="50" charset="-128"/>
            </a:endParaRPr>
          </a:p>
        </p:txBody>
      </p:sp>
      <p:sp>
        <p:nvSpPr>
          <p:cNvPr id="16427" name="正方形/長方形 29"/>
          <p:cNvSpPr>
            <a:spLocks noChangeArrowheads="1"/>
          </p:cNvSpPr>
          <p:nvPr/>
        </p:nvSpPr>
        <p:spPr bwMode="auto">
          <a:xfrm>
            <a:off x="5461000" y="3556000"/>
            <a:ext cx="752129" cy="338554"/>
          </a:xfrm>
          <a:prstGeom prst="rect">
            <a:avLst/>
          </a:prstGeom>
          <a:noFill/>
          <a:ln w="9525">
            <a:noFill/>
            <a:miter lim="800000"/>
            <a:headEnd/>
            <a:tailEnd/>
          </a:ln>
        </p:spPr>
        <p:txBody>
          <a:bodyPr wrap="none">
            <a:spAutoFit/>
          </a:bodyPr>
          <a:lstStyle/>
          <a:p>
            <a:r>
              <a:rPr lang="en-US" altLang="ja-JP" sz="1600" dirty="0">
                <a:solidFill>
                  <a:srgbClr val="C00000"/>
                </a:solidFill>
                <a:latin typeface="メイリオ" pitchFamily="50" charset="-128"/>
                <a:ea typeface="メイリオ" pitchFamily="50" charset="-128"/>
              </a:rPr>
              <a:t>I2C-1</a:t>
            </a:r>
            <a:endParaRPr lang="ja-JP" altLang="en-US" sz="1600" dirty="0">
              <a:solidFill>
                <a:srgbClr val="C00000"/>
              </a:solidFill>
              <a:latin typeface="メイリオ" pitchFamily="50" charset="-128"/>
              <a:ea typeface="メイリオ" pitchFamily="50" charset="-128"/>
            </a:endParaRPr>
          </a:p>
        </p:txBody>
      </p:sp>
      <p:sp>
        <p:nvSpPr>
          <p:cNvPr id="16428" name="正方形/長方形 31"/>
          <p:cNvSpPr>
            <a:spLocks noChangeArrowheads="1"/>
          </p:cNvSpPr>
          <p:nvPr/>
        </p:nvSpPr>
        <p:spPr bwMode="auto">
          <a:xfrm>
            <a:off x="5461000" y="4000500"/>
            <a:ext cx="806450" cy="338138"/>
          </a:xfrm>
          <a:prstGeom prst="rect">
            <a:avLst/>
          </a:prstGeom>
          <a:noFill/>
          <a:ln w="9525">
            <a:noFill/>
            <a:miter lim="800000"/>
            <a:headEnd/>
            <a:tailEnd/>
          </a:ln>
        </p:spPr>
        <p:txBody>
          <a:bodyPr wrap="none">
            <a:spAutoFit/>
          </a:bodyPr>
          <a:lstStyle/>
          <a:p>
            <a:r>
              <a:rPr lang="en-US" altLang="ja-JP" sz="1600">
                <a:solidFill>
                  <a:srgbClr val="C00000"/>
                </a:solidFill>
                <a:latin typeface="メイリオ" pitchFamily="50" charset="-128"/>
                <a:ea typeface="メイリオ" pitchFamily="50" charset="-128"/>
              </a:rPr>
              <a:t>I2C-3</a:t>
            </a:r>
            <a:endParaRPr lang="ja-JP" altLang="en-US" sz="1600">
              <a:solidFill>
                <a:srgbClr val="C00000"/>
              </a:solidFill>
              <a:latin typeface="メイリオ" pitchFamily="50" charset="-128"/>
              <a:ea typeface="メイリオ" pitchFamily="50" charset="-128"/>
            </a:endParaRPr>
          </a:p>
        </p:txBody>
      </p:sp>
      <p:sp>
        <p:nvSpPr>
          <p:cNvPr id="16429" name="正方形/長方形 33"/>
          <p:cNvSpPr>
            <a:spLocks noChangeArrowheads="1"/>
          </p:cNvSpPr>
          <p:nvPr/>
        </p:nvSpPr>
        <p:spPr bwMode="auto">
          <a:xfrm>
            <a:off x="3992563" y="2709863"/>
            <a:ext cx="487362" cy="339725"/>
          </a:xfrm>
          <a:prstGeom prst="rect">
            <a:avLst/>
          </a:prstGeom>
          <a:noFill/>
          <a:ln w="9525">
            <a:noFill/>
            <a:miter lim="800000"/>
            <a:headEnd/>
            <a:tailEnd/>
          </a:ln>
        </p:spPr>
        <p:txBody>
          <a:bodyPr wrap="none">
            <a:spAutoFit/>
          </a:bodyPr>
          <a:lstStyle/>
          <a:p>
            <a:r>
              <a:rPr lang="en-US" altLang="ja-JP" sz="1600">
                <a:solidFill>
                  <a:srgbClr val="C00000"/>
                </a:solidFill>
                <a:latin typeface="メイリオ" pitchFamily="50" charset="-128"/>
                <a:ea typeface="メイリオ" pitchFamily="50" charset="-128"/>
              </a:rPr>
              <a:t>D7</a:t>
            </a:r>
            <a:endParaRPr lang="ja-JP" altLang="en-US" sz="1600">
              <a:solidFill>
                <a:srgbClr val="C00000"/>
              </a:solidFill>
              <a:latin typeface="メイリオ" pitchFamily="50" charset="-128"/>
              <a:ea typeface="メイリオ" pitchFamily="50" charset="-128"/>
            </a:endParaRPr>
          </a:p>
        </p:txBody>
      </p:sp>
      <p:sp>
        <p:nvSpPr>
          <p:cNvPr id="16430" name="正方形/長方形 34"/>
          <p:cNvSpPr>
            <a:spLocks noChangeArrowheads="1"/>
          </p:cNvSpPr>
          <p:nvPr/>
        </p:nvSpPr>
        <p:spPr bwMode="auto">
          <a:xfrm>
            <a:off x="4567238" y="2709863"/>
            <a:ext cx="487362" cy="339725"/>
          </a:xfrm>
          <a:prstGeom prst="rect">
            <a:avLst/>
          </a:prstGeom>
          <a:noFill/>
          <a:ln w="9525">
            <a:noFill/>
            <a:miter lim="800000"/>
            <a:headEnd/>
            <a:tailEnd/>
          </a:ln>
        </p:spPr>
        <p:txBody>
          <a:bodyPr wrap="none">
            <a:spAutoFit/>
          </a:bodyPr>
          <a:lstStyle/>
          <a:p>
            <a:r>
              <a:rPr lang="en-US" altLang="ja-JP" sz="1600">
                <a:solidFill>
                  <a:srgbClr val="C00000"/>
                </a:solidFill>
                <a:latin typeface="メイリオ" pitchFamily="50" charset="-128"/>
                <a:ea typeface="メイリオ" pitchFamily="50" charset="-128"/>
              </a:rPr>
              <a:t>D8</a:t>
            </a:r>
            <a:endParaRPr lang="ja-JP" altLang="en-US" sz="1600">
              <a:solidFill>
                <a:srgbClr val="C00000"/>
              </a:solidFill>
              <a:latin typeface="メイリオ" pitchFamily="50" charset="-128"/>
              <a:ea typeface="メイリオ" pitchFamily="50" charset="-128"/>
            </a:endParaRPr>
          </a:p>
        </p:txBody>
      </p:sp>
      <p:sp>
        <p:nvSpPr>
          <p:cNvPr id="36" name="正方形/長方形 35"/>
          <p:cNvSpPr/>
          <p:nvPr/>
        </p:nvSpPr>
        <p:spPr>
          <a:xfrm rot="16200000">
            <a:off x="3444081" y="4888707"/>
            <a:ext cx="688975" cy="246062"/>
          </a:xfrm>
          <a:prstGeom prst="rect">
            <a:avLst/>
          </a:prstGeom>
        </p:spPr>
        <p:txBody>
          <a:bodyPr wrap="none">
            <a:spAutoFit/>
          </a:bodyPr>
          <a:lstStyle/>
          <a:p>
            <a:pPr>
              <a:defRPr/>
            </a:pPr>
            <a:r>
              <a:rPr lang="en-US" altLang="ja-JP" sz="1000" dirty="0">
                <a:solidFill>
                  <a:schemeClr val="accent6">
                    <a:lumMod val="50000"/>
                  </a:schemeClr>
                </a:solidFill>
                <a:latin typeface="メイリオ" panose="020B0604030504040204" pitchFamily="50" charset="-128"/>
                <a:ea typeface="メイリオ" panose="020B0604030504040204" pitchFamily="50" charset="-128"/>
              </a:rPr>
              <a:t>SERIAL</a:t>
            </a:r>
            <a:endParaRPr lang="ja-JP" altLang="en-US" sz="1050" dirty="0">
              <a:solidFill>
                <a:schemeClr val="accent6">
                  <a:lumMod val="50000"/>
                </a:schemeClr>
              </a:solidFill>
              <a:latin typeface="メイリオ" panose="020B0604030504040204" pitchFamily="50" charset="-128"/>
              <a:ea typeface="メイリオ" panose="020B0604030504040204" pitchFamily="50" charset="-128"/>
            </a:endParaRPr>
          </a:p>
        </p:txBody>
      </p:sp>
      <p:sp>
        <p:nvSpPr>
          <p:cNvPr id="37" name="正方形/長方形 36"/>
          <p:cNvSpPr/>
          <p:nvPr/>
        </p:nvSpPr>
        <p:spPr>
          <a:xfrm rot="16200000">
            <a:off x="3026569" y="4890294"/>
            <a:ext cx="728662" cy="254000"/>
          </a:xfrm>
          <a:prstGeom prst="rect">
            <a:avLst/>
          </a:prstGeom>
        </p:spPr>
        <p:txBody>
          <a:bodyPr wrap="none">
            <a:spAutoFit/>
          </a:bodyPr>
          <a:lstStyle/>
          <a:p>
            <a:pPr>
              <a:defRPr/>
            </a:pPr>
            <a:r>
              <a:rPr lang="en-US" altLang="ja-JP" sz="1000" dirty="0">
                <a:solidFill>
                  <a:schemeClr val="accent6">
                    <a:lumMod val="50000"/>
                  </a:schemeClr>
                </a:solidFill>
                <a:latin typeface="メイリオ" panose="020B0604030504040204" pitchFamily="50" charset="-128"/>
                <a:ea typeface="メイリオ" panose="020B0604030504040204" pitchFamily="50" charset="-128"/>
              </a:rPr>
              <a:t>RPISER</a:t>
            </a:r>
            <a:endParaRPr lang="ja-JP" altLang="en-US" sz="1050" dirty="0">
              <a:solidFill>
                <a:schemeClr val="accent6">
                  <a:lumMod val="50000"/>
                </a:schemeClr>
              </a:solidFill>
              <a:latin typeface="メイリオ" panose="020B0604030504040204" pitchFamily="50" charset="-128"/>
              <a:ea typeface="メイリオ" panose="020B0604030504040204" pitchFamily="50" charset="-128"/>
            </a:endParaRPr>
          </a:p>
        </p:txBody>
      </p:sp>
      <p:sp>
        <p:nvSpPr>
          <p:cNvPr id="2" name="左中かっこ 1"/>
          <p:cNvSpPr/>
          <p:nvPr/>
        </p:nvSpPr>
        <p:spPr>
          <a:xfrm>
            <a:off x="2289175" y="3533775"/>
            <a:ext cx="180975" cy="841375"/>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6434" name="正方形/長方形 37"/>
          <p:cNvSpPr>
            <a:spLocks noChangeArrowheads="1"/>
          </p:cNvSpPr>
          <p:nvPr/>
        </p:nvSpPr>
        <p:spPr bwMode="auto">
          <a:xfrm>
            <a:off x="1397000" y="3724275"/>
            <a:ext cx="903288" cy="523875"/>
          </a:xfrm>
          <a:prstGeom prst="rect">
            <a:avLst/>
          </a:prstGeom>
          <a:solidFill>
            <a:schemeClr val="bg1">
              <a:alpha val="50195"/>
            </a:schemeClr>
          </a:solidFill>
          <a:ln w="9525">
            <a:noFill/>
            <a:miter lim="800000"/>
            <a:headEnd/>
            <a:tailEnd/>
          </a:ln>
        </p:spPr>
        <p:txBody>
          <a:bodyPr wrap="none">
            <a:spAutoFit/>
          </a:bodyPr>
          <a:lstStyle/>
          <a:p>
            <a:pPr algn="r"/>
            <a:r>
              <a:rPr lang="ja-JP" altLang="en-US" sz="1400">
                <a:solidFill>
                  <a:srgbClr val="C00000"/>
                </a:solidFill>
                <a:latin typeface="メイリオ" pitchFamily="50" charset="-128"/>
                <a:ea typeface="メイリオ" pitchFamily="50" charset="-128"/>
              </a:rPr>
              <a:t>アナログ</a:t>
            </a:r>
            <a:endParaRPr lang="en-US" altLang="ja-JP" sz="1400">
              <a:solidFill>
                <a:srgbClr val="C00000"/>
              </a:solidFill>
              <a:latin typeface="メイリオ" pitchFamily="50" charset="-128"/>
              <a:ea typeface="メイリオ" pitchFamily="50" charset="-128"/>
            </a:endParaRPr>
          </a:p>
          <a:p>
            <a:pPr algn="r"/>
            <a:r>
              <a:rPr lang="ja-JP" altLang="en-US" sz="1400">
                <a:solidFill>
                  <a:srgbClr val="C00000"/>
                </a:solidFill>
                <a:latin typeface="メイリオ" pitchFamily="50" charset="-128"/>
                <a:ea typeface="メイリオ" pitchFamily="50" charset="-128"/>
              </a:rPr>
              <a:t>ポート</a:t>
            </a:r>
          </a:p>
        </p:txBody>
      </p:sp>
      <p:sp>
        <p:nvSpPr>
          <p:cNvPr id="39" name="右中かっこ 38"/>
          <p:cNvSpPr/>
          <p:nvPr/>
        </p:nvSpPr>
        <p:spPr>
          <a:xfrm>
            <a:off x="6234113" y="3249613"/>
            <a:ext cx="180975" cy="885825"/>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6436" name="正方形/長方形 39"/>
          <p:cNvSpPr>
            <a:spLocks noChangeArrowheads="1"/>
          </p:cNvSpPr>
          <p:nvPr/>
        </p:nvSpPr>
        <p:spPr bwMode="auto">
          <a:xfrm>
            <a:off x="6496050" y="3443288"/>
            <a:ext cx="722313" cy="523875"/>
          </a:xfrm>
          <a:prstGeom prst="rect">
            <a:avLst/>
          </a:prstGeom>
          <a:solidFill>
            <a:schemeClr val="bg1">
              <a:alpha val="50195"/>
            </a:schemeClr>
          </a:solidFill>
          <a:ln w="9525">
            <a:noFill/>
            <a:miter lim="800000"/>
            <a:headEnd/>
            <a:tailEnd/>
          </a:ln>
        </p:spPr>
        <p:txBody>
          <a:bodyPr wrap="none">
            <a:spAutoFit/>
          </a:bodyPr>
          <a:lstStyle/>
          <a:p>
            <a:r>
              <a:rPr lang="en-US" altLang="ja-JP" sz="1400">
                <a:solidFill>
                  <a:srgbClr val="C00000"/>
                </a:solidFill>
                <a:latin typeface="メイリオ" pitchFamily="50" charset="-128"/>
                <a:ea typeface="メイリオ" pitchFamily="50" charset="-128"/>
              </a:rPr>
              <a:t>I2C</a:t>
            </a:r>
          </a:p>
          <a:p>
            <a:r>
              <a:rPr lang="ja-JP" altLang="en-US" sz="1400">
                <a:solidFill>
                  <a:srgbClr val="C00000"/>
                </a:solidFill>
                <a:latin typeface="メイリオ" pitchFamily="50" charset="-128"/>
                <a:ea typeface="メイリオ" pitchFamily="50" charset="-128"/>
              </a:rPr>
              <a:t>ポート</a:t>
            </a:r>
          </a:p>
        </p:txBody>
      </p:sp>
      <p:sp>
        <p:nvSpPr>
          <p:cNvPr id="41" name="正方形/長方形 40"/>
          <p:cNvSpPr/>
          <p:nvPr/>
        </p:nvSpPr>
        <p:spPr>
          <a:xfrm>
            <a:off x="4214813" y="3475038"/>
            <a:ext cx="485775" cy="338137"/>
          </a:xfrm>
          <a:prstGeom prst="rect">
            <a:avLst/>
          </a:prstGeom>
          <a:solidFill>
            <a:schemeClr val="accent5">
              <a:lumMod val="20000"/>
              <a:lumOff val="80000"/>
            </a:schemeClr>
          </a:solidFill>
        </p:spPr>
        <p:txBody>
          <a:bodyPr wrap="none">
            <a:spAutoFit/>
          </a:bodyPr>
          <a:lstStyle/>
          <a:p>
            <a:pPr>
              <a:defRPr/>
            </a:pPr>
            <a:r>
              <a:rPr lang="en-US" altLang="ja-JP" sz="1600" dirty="0">
                <a:solidFill>
                  <a:srgbClr val="C00000"/>
                </a:solidFill>
                <a:latin typeface="メイリオ" panose="020B0604030504040204" pitchFamily="50" charset="-128"/>
                <a:ea typeface="メイリオ" panose="020B0604030504040204" pitchFamily="50" charset="-128"/>
              </a:rPr>
              <a:t>D5</a:t>
            </a:r>
            <a:endParaRPr lang="ja-JP" altLang="en-US" sz="1600" dirty="0">
              <a:solidFill>
                <a:srgbClr val="C00000"/>
              </a:solidFill>
              <a:latin typeface="メイリオ" panose="020B0604030504040204" pitchFamily="50" charset="-128"/>
              <a:ea typeface="メイリオ" panose="020B0604030504040204" pitchFamily="50" charset="-128"/>
            </a:endParaRPr>
          </a:p>
        </p:txBody>
      </p:sp>
      <p:sp>
        <p:nvSpPr>
          <p:cNvPr id="42" name="正方形/長方形 41"/>
          <p:cNvSpPr/>
          <p:nvPr/>
        </p:nvSpPr>
        <p:spPr>
          <a:xfrm>
            <a:off x="4214813" y="4000500"/>
            <a:ext cx="485775" cy="338138"/>
          </a:xfrm>
          <a:prstGeom prst="rect">
            <a:avLst/>
          </a:prstGeom>
          <a:solidFill>
            <a:schemeClr val="accent5">
              <a:lumMod val="20000"/>
              <a:lumOff val="80000"/>
            </a:schemeClr>
          </a:solidFill>
        </p:spPr>
        <p:txBody>
          <a:bodyPr wrap="none">
            <a:spAutoFit/>
          </a:bodyPr>
          <a:lstStyle/>
          <a:p>
            <a:pPr>
              <a:defRPr/>
            </a:pPr>
            <a:r>
              <a:rPr lang="en-US" altLang="ja-JP" sz="1600" dirty="0">
                <a:solidFill>
                  <a:srgbClr val="C00000"/>
                </a:solidFill>
                <a:latin typeface="メイリオ" panose="020B0604030504040204" pitchFamily="50" charset="-128"/>
                <a:ea typeface="メイリオ" panose="020B0604030504040204" pitchFamily="50" charset="-128"/>
              </a:rPr>
              <a:t>D6</a:t>
            </a:r>
            <a:endParaRPr lang="ja-JP" altLang="en-US" sz="1600" dirty="0">
              <a:solidFill>
                <a:srgbClr val="C00000"/>
              </a:solidFill>
              <a:latin typeface="メイリオ" panose="020B0604030504040204" pitchFamily="50" charset="-128"/>
              <a:ea typeface="メイリオ" panose="020B0604030504040204" pitchFamily="50" charset="-128"/>
            </a:endParaRPr>
          </a:p>
        </p:txBody>
      </p:sp>
      <p:sp>
        <p:nvSpPr>
          <p:cNvPr id="43" name="左中かっこ 42"/>
          <p:cNvSpPr/>
          <p:nvPr/>
        </p:nvSpPr>
        <p:spPr>
          <a:xfrm rot="16200000">
            <a:off x="4633912" y="4595813"/>
            <a:ext cx="182563" cy="1087438"/>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6440" name="正方形/長方形 43"/>
          <p:cNvSpPr>
            <a:spLocks noChangeArrowheads="1"/>
          </p:cNvSpPr>
          <p:nvPr/>
        </p:nvSpPr>
        <p:spPr bwMode="auto">
          <a:xfrm>
            <a:off x="4017963" y="5286375"/>
            <a:ext cx="1441450" cy="307975"/>
          </a:xfrm>
          <a:prstGeom prst="rect">
            <a:avLst/>
          </a:prstGeom>
          <a:solidFill>
            <a:schemeClr val="bg1">
              <a:alpha val="50195"/>
            </a:schemeClr>
          </a:solidFill>
          <a:ln w="9525">
            <a:noFill/>
            <a:miter lim="800000"/>
            <a:headEnd/>
            <a:tailEnd/>
          </a:ln>
        </p:spPr>
        <p:txBody>
          <a:bodyPr wrap="none">
            <a:spAutoFit/>
          </a:bodyPr>
          <a:lstStyle/>
          <a:p>
            <a:r>
              <a:rPr lang="ja-JP" altLang="en-US" sz="1400">
                <a:solidFill>
                  <a:srgbClr val="C00000"/>
                </a:solidFill>
                <a:latin typeface="メイリオ" pitchFamily="50" charset="-128"/>
                <a:ea typeface="メイリオ" pitchFamily="50" charset="-128"/>
              </a:rPr>
              <a:t>デジタルポート</a:t>
            </a:r>
          </a:p>
        </p:txBody>
      </p:sp>
      <p:sp>
        <p:nvSpPr>
          <p:cNvPr id="16441" name="正方形/長方形 54"/>
          <p:cNvSpPr>
            <a:spLocks noChangeArrowheads="1"/>
          </p:cNvSpPr>
          <p:nvPr/>
        </p:nvSpPr>
        <p:spPr bwMode="auto">
          <a:xfrm>
            <a:off x="4052888" y="2022475"/>
            <a:ext cx="903287" cy="523875"/>
          </a:xfrm>
          <a:prstGeom prst="rect">
            <a:avLst/>
          </a:prstGeom>
          <a:solidFill>
            <a:schemeClr val="bg1">
              <a:alpha val="50195"/>
            </a:schemeClr>
          </a:solidFill>
          <a:ln w="9525">
            <a:noFill/>
            <a:miter lim="800000"/>
            <a:headEnd/>
            <a:tailEnd/>
          </a:ln>
        </p:spPr>
        <p:txBody>
          <a:bodyPr wrap="none">
            <a:spAutoFit/>
          </a:bodyPr>
          <a:lstStyle/>
          <a:p>
            <a:pPr algn="ctr"/>
            <a:r>
              <a:rPr lang="ja-JP" altLang="en-US" sz="1400">
                <a:solidFill>
                  <a:srgbClr val="C00000"/>
                </a:solidFill>
                <a:latin typeface="メイリオ" pitchFamily="50" charset="-128"/>
                <a:ea typeface="メイリオ" pitchFamily="50" charset="-128"/>
              </a:rPr>
              <a:t>デジタル</a:t>
            </a:r>
            <a:endParaRPr lang="en-US" altLang="ja-JP" sz="1400">
              <a:solidFill>
                <a:srgbClr val="C00000"/>
              </a:solidFill>
              <a:latin typeface="メイリオ" pitchFamily="50" charset="-128"/>
              <a:ea typeface="メイリオ" pitchFamily="50" charset="-128"/>
            </a:endParaRPr>
          </a:p>
          <a:p>
            <a:pPr algn="ctr"/>
            <a:r>
              <a:rPr lang="ja-JP" altLang="en-US" sz="1400">
                <a:solidFill>
                  <a:srgbClr val="C00000"/>
                </a:solidFill>
                <a:latin typeface="メイリオ" pitchFamily="50" charset="-128"/>
                <a:ea typeface="メイリオ" pitchFamily="50" charset="-128"/>
              </a:rPr>
              <a:t>ポート</a:t>
            </a:r>
          </a:p>
        </p:txBody>
      </p:sp>
      <p:sp>
        <p:nvSpPr>
          <p:cNvPr id="56" name="左中かっこ 55"/>
          <p:cNvSpPr/>
          <p:nvPr/>
        </p:nvSpPr>
        <p:spPr>
          <a:xfrm rot="5400000">
            <a:off x="4418013" y="2332038"/>
            <a:ext cx="180975" cy="574675"/>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solidFill>
                <a:srgbClr val="C00000"/>
              </a:solidFill>
            </a:endParaRPr>
          </a:p>
        </p:txBody>
      </p:sp>
      <p:sp>
        <p:nvSpPr>
          <p:cNvPr id="16443" name="正方形/長方形 56"/>
          <p:cNvSpPr>
            <a:spLocks noChangeArrowheads="1"/>
          </p:cNvSpPr>
          <p:nvPr/>
        </p:nvSpPr>
        <p:spPr bwMode="auto">
          <a:xfrm>
            <a:off x="366713" y="3381375"/>
            <a:ext cx="890587" cy="260350"/>
          </a:xfrm>
          <a:prstGeom prst="rect">
            <a:avLst/>
          </a:prstGeom>
          <a:noFill/>
          <a:ln w="9525">
            <a:noFill/>
            <a:miter lim="800000"/>
            <a:headEnd/>
            <a:tailEnd/>
          </a:ln>
        </p:spPr>
        <p:txBody>
          <a:bodyPr wrap="none">
            <a:spAutoFit/>
          </a:bodyPr>
          <a:lstStyle/>
          <a:p>
            <a:pPr algn="r"/>
            <a:r>
              <a:rPr lang="ja-JP" altLang="en-US" sz="1100">
                <a:solidFill>
                  <a:schemeClr val="tx2"/>
                </a:solidFill>
                <a:latin typeface="メイリオ" pitchFamily="50" charset="-128"/>
                <a:ea typeface="メイリオ" pitchFamily="50" charset="-128"/>
              </a:rPr>
              <a:t>光センサー</a:t>
            </a:r>
          </a:p>
        </p:txBody>
      </p:sp>
      <p:sp>
        <p:nvSpPr>
          <p:cNvPr id="16444" name="正方形/長方形 57"/>
          <p:cNvSpPr>
            <a:spLocks noChangeArrowheads="1"/>
          </p:cNvSpPr>
          <p:nvPr/>
        </p:nvSpPr>
        <p:spPr bwMode="auto">
          <a:xfrm>
            <a:off x="274638" y="4292600"/>
            <a:ext cx="1082675" cy="246063"/>
          </a:xfrm>
          <a:prstGeom prst="rect">
            <a:avLst/>
          </a:prstGeom>
          <a:noFill/>
          <a:ln w="9525">
            <a:noFill/>
            <a:miter lim="800000"/>
            <a:headEnd/>
            <a:tailEnd/>
          </a:ln>
        </p:spPr>
        <p:txBody>
          <a:bodyPr wrap="none">
            <a:spAutoFit/>
          </a:bodyPr>
          <a:lstStyle/>
          <a:p>
            <a:pPr algn="r"/>
            <a:r>
              <a:rPr lang="ja-JP" altLang="en-US" sz="1000">
                <a:solidFill>
                  <a:schemeClr val="tx2"/>
                </a:solidFill>
                <a:latin typeface="メイリオ" pitchFamily="50" charset="-128"/>
                <a:ea typeface="メイリオ" pitchFamily="50" charset="-128"/>
              </a:rPr>
              <a:t>回転角センサー</a:t>
            </a:r>
          </a:p>
        </p:txBody>
      </p:sp>
      <p:sp>
        <p:nvSpPr>
          <p:cNvPr id="16445" name="正方形/長方形 58"/>
          <p:cNvSpPr>
            <a:spLocks noChangeArrowheads="1"/>
          </p:cNvSpPr>
          <p:nvPr/>
        </p:nvSpPr>
        <p:spPr bwMode="auto">
          <a:xfrm>
            <a:off x="369888" y="5205413"/>
            <a:ext cx="889000" cy="261937"/>
          </a:xfrm>
          <a:prstGeom prst="rect">
            <a:avLst/>
          </a:prstGeom>
          <a:noFill/>
          <a:ln w="9525">
            <a:noFill/>
            <a:miter lim="800000"/>
            <a:headEnd/>
            <a:tailEnd/>
          </a:ln>
        </p:spPr>
        <p:txBody>
          <a:bodyPr wrap="none">
            <a:spAutoFit/>
          </a:bodyPr>
          <a:lstStyle/>
          <a:p>
            <a:pPr algn="r"/>
            <a:r>
              <a:rPr lang="ja-JP" altLang="en-US" sz="1100">
                <a:solidFill>
                  <a:schemeClr val="tx2"/>
                </a:solidFill>
                <a:latin typeface="メイリオ" pitchFamily="50" charset="-128"/>
                <a:ea typeface="メイリオ" pitchFamily="50" charset="-128"/>
              </a:rPr>
              <a:t>音センサー</a:t>
            </a:r>
          </a:p>
        </p:txBody>
      </p:sp>
      <p:sp>
        <p:nvSpPr>
          <p:cNvPr id="61" name="正方形/長方形 60"/>
          <p:cNvSpPr/>
          <p:nvPr/>
        </p:nvSpPr>
        <p:spPr>
          <a:xfrm>
            <a:off x="331788" y="2149475"/>
            <a:ext cx="965200" cy="4619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ja-JP" altLang="en-US" sz="1200" dirty="0">
                <a:latin typeface="メイリオ" panose="020B0604030504040204" pitchFamily="50" charset="-128"/>
              </a:rPr>
              <a:t>アナログ</a:t>
            </a:r>
            <a:endParaRPr lang="en-US" altLang="ja-JP" sz="1200" dirty="0">
              <a:latin typeface="メイリオ" panose="020B0604030504040204" pitchFamily="50" charset="-128"/>
            </a:endParaRPr>
          </a:p>
          <a:p>
            <a:pPr algn="ctr">
              <a:defRPr/>
            </a:pPr>
            <a:r>
              <a:rPr lang="ja-JP" altLang="en-US" sz="1200" dirty="0">
                <a:latin typeface="メイリオ" panose="020B0604030504040204" pitchFamily="50" charset="-128"/>
              </a:rPr>
              <a:t>センサー</a:t>
            </a:r>
          </a:p>
        </p:txBody>
      </p:sp>
      <p:sp>
        <p:nvSpPr>
          <p:cNvPr id="16447" name="正方形/長方形 62"/>
          <p:cNvSpPr>
            <a:spLocks noChangeArrowheads="1"/>
          </p:cNvSpPr>
          <p:nvPr/>
        </p:nvSpPr>
        <p:spPr bwMode="auto">
          <a:xfrm>
            <a:off x="7458075" y="4746625"/>
            <a:ext cx="1108075" cy="460375"/>
          </a:xfrm>
          <a:prstGeom prst="rect">
            <a:avLst/>
          </a:prstGeom>
          <a:noFill/>
          <a:ln w="9525">
            <a:noFill/>
            <a:miter lim="800000"/>
            <a:headEnd/>
            <a:tailEnd/>
          </a:ln>
        </p:spPr>
        <p:txBody>
          <a:bodyPr wrap="none">
            <a:spAutoFit/>
          </a:bodyPr>
          <a:lstStyle/>
          <a:p>
            <a:pPr algn="ctr"/>
            <a:r>
              <a:rPr lang="en-US" altLang="ja-JP" sz="1200" dirty="0">
                <a:solidFill>
                  <a:schemeClr val="accent2"/>
                </a:solidFill>
                <a:latin typeface="メイリオ" pitchFamily="50" charset="-128"/>
                <a:ea typeface="メイリオ" pitchFamily="50" charset="-128"/>
              </a:rPr>
              <a:t>LCD RGB</a:t>
            </a:r>
          </a:p>
          <a:p>
            <a:pPr algn="ctr"/>
            <a:r>
              <a:rPr lang="ja-JP" altLang="en-US" sz="1200" dirty="0">
                <a:solidFill>
                  <a:schemeClr val="accent2"/>
                </a:solidFill>
                <a:latin typeface="メイリオ" pitchFamily="50" charset="-128"/>
                <a:ea typeface="メイリオ" pitchFamily="50" charset="-128"/>
              </a:rPr>
              <a:t>バックライト</a:t>
            </a:r>
          </a:p>
        </p:txBody>
      </p:sp>
      <p:sp>
        <p:nvSpPr>
          <p:cNvPr id="64" name="正方形/長方形 63"/>
          <p:cNvSpPr/>
          <p:nvPr/>
        </p:nvSpPr>
        <p:spPr>
          <a:xfrm>
            <a:off x="7283450" y="2297113"/>
            <a:ext cx="1465263" cy="277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altLang="ja-JP" sz="1200" dirty="0">
                <a:latin typeface="メイリオ" panose="020B0604030504040204" pitchFamily="50" charset="-128"/>
              </a:rPr>
              <a:t>I2C</a:t>
            </a:r>
            <a:r>
              <a:rPr lang="ja-JP" altLang="en-US" sz="1200" dirty="0">
                <a:latin typeface="メイリオ" panose="020B0604030504040204" pitchFamily="50" charset="-128"/>
              </a:rPr>
              <a:t>センサー</a:t>
            </a:r>
          </a:p>
        </p:txBody>
      </p:sp>
      <p:sp>
        <p:nvSpPr>
          <p:cNvPr id="16449" name="正方形/長方形 65"/>
          <p:cNvSpPr>
            <a:spLocks noChangeArrowheads="1"/>
          </p:cNvSpPr>
          <p:nvPr/>
        </p:nvSpPr>
        <p:spPr bwMode="auto">
          <a:xfrm>
            <a:off x="4884738" y="6405563"/>
            <a:ext cx="1454150" cy="260350"/>
          </a:xfrm>
          <a:prstGeom prst="rect">
            <a:avLst/>
          </a:prstGeom>
          <a:noFill/>
          <a:ln w="9525">
            <a:noFill/>
            <a:miter lim="800000"/>
            <a:headEnd/>
            <a:tailEnd/>
          </a:ln>
        </p:spPr>
        <p:txBody>
          <a:bodyPr wrap="none">
            <a:spAutoFit/>
          </a:bodyPr>
          <a:lstStyle/>
          <a:p>
            <a:pPr algn="r"/>
            <a:r>
              <a:rPr lang="ja-JP" altLang="en-US" sz="1100">
                <a:solidFill>
                  <a:schemeClr val="tx2"/>
                </a:solidFill>
                <a:latin typeface="メイリオ" pitchFamily="50" charset="-128"/>
                <a:ea typeface="メイリオ" pitchFamily="50" charset="-128"/>
              </a:rPr>
              <a:t>温度・湿度センサー</a:t>
            </a:r>
          </a:p>
        </p:txBody>
      </p:sp>
      <p:sp>
        <p:nvSpPr>
          <p:cNvPr id="16450" name="正方形/長方形 66"/>
          <p:cNvSpPr>
            <a:spLocks noChangeArrowheads="1"/>
          </p:cNvSpPr>
          <p:nvPr/>
        </p:nvSpPr>
        <p:spPr bwMode="auto">
          <a:xfrm>
            <a:off x="6359525" y="6405563"/>
            <a:ext cx="1173163" cy="260350"/>
          </a:xfrm>
          <a:prstGeom prst="rect">
            <a:avLst/>
          </a:prstGeom>
          <a:noFill/>
          <a:ln w="9525">
            <a:noFill/>
            <a:miter lim="800000"/>
            <a:headEnd/>
            <a:tailEnd/>
          </a:ln>
        </p:spPr>
        <p:txBody>
          <a:bodyPr wrap="none">
            <a:spAutoFit/>
          </a:bodyPr>
          <a:lstStyle/>
          <a:p>
            <a:pPr algn="r"/>
            <a:r>
              <a:rPr lang="ja-JP" altLang="en-US" sz="1100">
                <a:solidFill>
                  <a:schemeClr val="tx2"/>
                </a:solidFill>
                <a:latin typeface="メイリオ" pitchFamily="50" charset="-128"/>
                <a:ea typeface="メイリオ" pitchFamily="50" charset="-128"/>
              </a:rPr>
              <a:t>超音波センサー</a:t>
            </a:r>
          </a:p>
        </p:txBody>
      </p:sp>
      <p:sp>
        <p:nvSpPr>
          <p:cNvPr id="68" name="正方形/長方形 67"/>
          <p:cNvSpPr/>
          <p:nvPr/>
        </p:nvSpPr>
        <p:spPr>
          <a:xfrm>
            <a:off x="3979863" y="5645150"/>
            <a:ext cx="838200" cy="10144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latin typeface="メイリオ" panose="020B0604030504040204" pitchFamily="50" charset="-128"/>
              </a:rPr>
              <a:t>デジタル</a:t>
            </a:r>
            <a:endParaRPr lang="en-US" altLang="ja-JP" sz="1200" dirty="0">
              <a:latin typeface="メイリオ" panose="020B0604030504040204" pitchFamily="50" charset="-128"/>
            </a:endParaRPr>
          </a:p>
          <a:p>
            <a:pPr algn="ctr">
              <a:defRPr/>
            </a:pPr>
            <a:r>
              <a:rPr lang="ja-JP" altLang="en-US" sz="1200" dirty="0">
                <a:latin typeface="メイリオ" panose="020B0604030504040204" pitchFamily="50" charset="-128"/>
              </a:rPr>
              <a:t>センサー</a:t>
            </a:r>
          </a:p>
        </p:txBody>
      </p:sp>
      <p:sp>
        <p:nvSpPr>
          <p:cNvPr id="16452" name="正方形/長方形 68"/>
          <p:cNvSpPr>
            <a:spLocks noChangeArrowheads="1"/>
          </p:cNvSpPr>
          <p:nvPr/>
        </p:nvSpPr>
        <p:spPr bwMode="auto">
          <a:xfrm>
            <a:off x="7713663" y="6397625"/>
            <a:ext cx="500062" cy="276225"/>
          </a:xfrm>
          <a:prstGeom prst="rect">
            <a:avLst/>
          </a:prstGeom>
          <a:noFill/>
          <a:ln w="9525">
            <a:noFill/>
            <a:miter lim="800000"/>
            <a:headEnd/>
            <a:tailEnd/>
          </a:ln>
        </p:spPr>
        <p:txBody>
          <a:bodyPr wrap="none">
            <a:spAutoFit/>
          </a:bodyPr>
          <a:lstStyle/>
          <a:p>
            <a:pPr algn="r"/>
            <a:r>
              <a:rPr lang="en-US" altLang="ja-JP" sz="1200">
                <a:solidFill>
                  <a:schemeClr val="tx2"/>
                </a:solidFill>
                <a:latin typeface="メイリオ" pitchFamily="50" charset="-128"/>
                <a:ea typeface="メイリオ" pitchFamily="50" charset="-128"/>
              </a:rPr>
              <a:t>LED</a:t>
            </a:r>
            <a:endParaRPr lang="ja-JP" altLang="en-US" sz="1200">
              <a:solidFill>
                <a:schemeClr val="tx2"/>
              </a:solidFill>
              <a:latin typeface="メイリオ" pitchFamily="50" charset="-128"/>
              <a:ea typeface="メイリオ" pitchFamily="50" charset="-128"/>
            </a:endParaRPr>
          </a:p>
        </p:txBody>
      </p:sp>
      <p:sp>
        <p:nvSpPr>
          <p:cNvPr id="71" name="正方形/長方形 70"/>
          <p:cNvSpPr/>
          <p:nvPr/>
        </p:nvSpPr>
        <p:spPr>
          <a:xfrm>
            <a:off x="2317750" y="1828800"/>
            <a:ext cx="838200" cy="10144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latin typeface="メイリオ" panose="020B0604030504040204" pitchFamily="50" charset="-128"/>
              </a:rPr>
              <a:t>デジタル</a:t>
            </a:r>
            <a:endParaRPr lang="en-US" altLang="ja-JP" sz="1200" dirty="0">
              <a:latin typeface="メイリオ" panose="020B0604030504040204" pitchFamily="50" charset="-128"/>
            </a:endParaRPr>
          </a:p>
          <a:p>
            <a:pPr algn="ctr">
              <a:defRPr/>
            </a:pPr>
            <a:r>
              <a:rPr lang="ja-JP" altLang="en-US" sz="1200" dirty="0">
                <a:latin typeface="メイリオ" panose="020B0604030504040204" pitchFamily="50" charset="-128"/>
              </a:rPr>
              <a:t>センサー</a:t>
            </a:r>
          </a:p>
        </p:txBody>
      </p:sp>
      <p:sp>
        <p:nvSpPr>
          <p:cNvPr id="16454" name="正方形/長方形 71"/>
          <p:cNvSpPr>
            <a:spLocks noChangeArrowheads="1"/>
          </p:cNvSpPr>
          <p:nvPr/>
        </p:nvSpPr>
        <p:spPr bwMode="auto">
          <a:xfrm>
            <a:off x="3294063" y="2605088"/>
            <a:ext cx="608012" cy="261937"/>
          </a:xfrm>
          <a:prstGeom prst="rect">
            <a:avLst/>
          </a:prstGeom>
          <a:noFill/>
          <a:ln w="9525">
            <a:noFill/>
            <a:miter lim="800000"/>
            <a:headEnd/>
            <a:tailEnd/>
          </a:ln>
        </p:spPr>
        <p:txBody>
          <a:bodyPr wrap="none">
            <a:spAutoFit/>
          </a:bodyPr>
          <a:lstStyle/>
          <a:p>
            <a:pPr algn="r"/>
            <a:r>
              <a:rPr lang="ja-JP" altLang="en-US" sz="1100">
                <a:solidFill>
                  <a:schemeClr val="tx2"/>
                </a:solidFill>
                <a:latin typeface="メイリオ" pitchFamily="50" charset="-128"/>
                <a:ea typeface="メイリオ" pitchFamily="50" charset="-128"/>
              </a:rPr>
              <a:t>ボタン</a:t>
            </a:r>
          </a:p>
        </p:txBody>
      </p:sp>
      <p:sp>
        <p:nvSpPr>
          <p:cNvPr id="16455" name="正方形/長方形 72"/>
          <p:cNvSpPr>
            <a:spLocks noChangeArrowheads="1"/>
          </p:cNvSpPr>
          <p:nvPr/>
        </p:nvSpPr>
        <p:spPr bwMode="auto">
          <a:xfrm>
            <a:off x="5227638" y="2597150"/>
            <a:ext cx="608012" cy="260350"/>
          </a:xfrm>
          <a:prstGeom prst="rect">
            <a:avLst/>
          </a:prstGeom>
          <a:noFill/>
          <a:ln w="9525">
            <a:noFill/>
            <a:miter lim="800000"/>
            <a:headEnd/>
            <a:tailEnd/>
          </a:ln>
        </p:spPr>
        <p:txBody>
          <a:bodyPr wrap="none">
            <a:spAutoFit/>
          </a:bodyPr>
          <a:lstStyle/>
          <a:p>
            <a:pPr algn="r"/>
            <a:r>
              <a:rPr lang="ja-JP" altLang="en-US" sz="1100">
                <a:solidFill>
                  <a:schemeClr val="tx2"/>
                </a:solidFill>
                <a:latin typeface="メイリオ" pitchFamily="50" charset="-128"/>
                <a:ea typeface="メイリオ" pitchFamily="50" charset="-128"/>
              </a:rPr>
              <a:t>ブザー</a:t>
            </a:r>
          </a:p>
        </p:txBody>
      </p:sp>
      <p:sp>
        <p:nvSpPr>
          <p:cNvPr id="16456" name="正方形/長方形 73"/>
          <p:cNvSpPr>
            <a:spLocks noChangeArrowheads="1"/>
          </p:cNvSpPr>
          <p:nvPr/>
        </p:nvSpPr>
        <p:spPr bwMode="auto">
          <a:xfrm>
            <a:off x="6119813" y="2581275"/>
            <a:ext cx="608012" cy="261938"/>
          </a:xfrm>
          <a:prstGeom prst="rect">
            <a:avLst/>
          </a:prstGeom>
          <a:noFill/>
          <a:ln w="9525">
            <a:noFill/>
            <a:miter lim="800000"/>
            <a:headEnd/>
            <a:tailEnd/>
          </a:ln>
        </p:spPr>
        <p:txBody>
          <a:bodyPr wrap="none">
            <a:spAutoFit/>
          </a:bodyPr>
          <a:lstStyle/>
          <a:p>
            <a:pPr algn="r"/>
            <a:r>
              <a:rPr lang="ja-JP" altLang="en-US" sz="1100">
                <a:solidFill>
                  <a:schemeClr val="tx2"/>
                </a:solidFill>
                <a:latin typeface="メイリオ" pitchFamily="50" charset="-128"/>
                <a:ea typeface="メイリオ" pitchFamily="50" charset="-128"/>
              </a:rPr>
              <a:t>リレー</a:t>
            </a:r>
          </a:p>
        </p:txBody>
      </p:sp>
      <p:sp>
        <p:nvSpPr>
          <p:cNvPr id="102" name="正方形/長方形 101"/>
          <p:cNvSpPr/>
          <p:nvPr/>
        </p:nvSpPr>
        <p:spPr>
          <a:xfrm>
            <a:off x="3278188" y="5268913"/>
            <a:ext cx="595312" cy="338137"/>
          </a:xfrm>
          <a:prstGeom prst="rect">
            <a:avLst/>
          </a:prstGeom>
          <a:solidFill>
            <a:schemeClr val="bg1">
              <a:alpha val="50000"/>
            </a:schemeClr>
          </a:solidFill>
        </p:spPr>
        <p:txBody>
          <a:bodyPr wrap="none">
            <a:spAutoFit/>
          </a:bodyPr>
          <a:lstStyle/>
          <a:p>
            <a:pPr algn="ctr">
              <a:defRPr/>
            </a:pPr>
            <a:r>
              <a:rPr lang="ja-JP" altLang="en-US" sz="800" dirty="0">
                <a:solidFill>
                  <a:schemeClr val="accent6">
                    <a:lumMod val="50000"/>
                  </a:schemeClr>
                </a:solidFill>
                <a:latin typeface="メイリオ" panose="020B0604030504040204" pitchFamily="50" charset="-128"/>
                <a:ea typeface="メイリオ" panose="020B0604030504040204" pitchFamily="50" charset="-128"/>
              </a:rPr>
              <a:t>シリアル</a:t>
            </a:r>
            <a:endParaRPr lang="en-US" altLang="ja-JP" sz="800" dirty="0">
              <a:solidFill>
                <a:schemeClr val="accent6">
                  <a:lumMod val="50000"/>
                </a:schemeClr>
              </a:solidFill>
              <a:latin typeface="メイリオ" panose="020B0604030504040204" pitchFamily="50" charset="-128"/>
              <a:ea typeface="メイリオ" panose="020B0604030504040204" pitchFamily="50" charset="-128"/>
            </a:endParaRPr>
          </a:p>
          <a:p>
            <a:pPr algn="ctr">
              <a:defRPr/>
            </a:pPr>
            <a:r>
              <a:rPr lang="ja-JP" altLang="en-US" sz="800" dirty="0">
                <a:solidFill>
                  <a:schemeClr val="accent6">
                    <a:lumMod val="50000"/>
                  </a:schemeClr>
                </a:solidFill>
                <a:latin typeface="メイリオ" panose="020B0604030504040204" pitchFamily="50" charset="-128"/>
                <a:ea typeface="メイリオ" panose="020B0604030504040204" pitchFamily="50" charset="-128"/>
              </a:rPr>
              <a:t>ポート</a:t>
            </a:r>
          </a:p>
        </p:txBody>
      </p:sp>
      <p:sp>
        <p:nvSpPr>
          <p:cNvPr id="109" name="四角形吹き出し 108"/>
          <p:cNvSpPr/>
          <p:nvPr/>
        </p:nvSpPr>
        <p:spPr>
          <a:xfrm>
            <a:off x="1812925" y="5165725"/>
            <a:ext cx="1257300" cy="396875"/>
          </a:xfrm>
          <a:prstGeom prst="wedgeRectCallout">
            <a:avLst>
              <a:gd name="adj1" fmla="val 73700"/>
              <a:gd name="adj2" fmla="val -149016"/>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ja-JP" sz="700" dirty="0">
                <a:solidFill>
                  <a:schemeClr val="tx2"/>
                </a:solidFill>
                <a:latin typeface="メイリオ" panose="020B0604030504040204" pitchFamily="50" charset="-128"/>
              </a:rPr>
              <a:t>Raspberry Pi</a:t>
            </a:r>
            <a:r>
              <a:rPr lang="ja-JP" altLang="en-US" sz="700" dirty="0">
                <a:solidFill>
                  <a:schemeClr val="tx2"/>
                </a:solidFill>
                <a:latin typeface="メイリオ" panose="020B0604030504040204" pitchFamily="50" charset="-128"/>
              </a:rPr>
              <a:t> に繋がる</a:t>
            </a:r>
            <a:endParaRPr lang="en-US" altLang="ja-JP" sz="700" dirty="0">
              <a:solidFill>
                <a:schemeClr val="tx2"/>
              </a:solidFill>
              <a:latin typeface="メイリオ" panose="020B0604030504040204" pitchFamily="50" charset="-128"/>
            </a:endParaRPr>
          </a:p>
          <a:p>
            <a:pPr algn="ctr">
              <a:defRPr/>
            </a:pPr>
            <a:r>
              <a:rPr lang="ja-JP" altLang="en-US" sz="700" dirty="0">
                <a:solidFill>
                  <a:schemeClr val="tx2"/>
                </a:solidFill>
                <a:latin typeface="メイリオ" panose="020B0604030504040204" pitchFamily="50" charset="-128"/>
              </a:rPr>
              <a:t>シリアルポート</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メイリオ" panose="020B0604030504040204" pitchFamily="50" charset="-128"/>
                <a:ea typeface="メイリオ" panose="020B0604030504040204" pitchFamily="50" charset="-128"/>
              </a:endParaRPr>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zh-TW" altLang="en-US" sz="2400" b="1" dirty="0">
                <a:latin typeface="メイリオ" panose="020B0604030504040204" pitchFamily="50" charset="-128"/>
                <a:ea typeface="メイリオ" panose="020B0604030504040204" pitchFamily="50" charset="-128"/>
              </a:rPr>
              <a:t>事前準備 </a:t>
            </a:r>
            <a:r>
              <a:rPr lang="en-US" altLang="zh-TW" sz="2400" b="1" dirty="0">
                <a:latin typeface="メイリオ" panose="020B0604030504040204" pitchFamily="50" charset="-128"/>
                <a:ea typeface="メイリオ" panose="020B0604030504040204" pitchFamily="50" charset="-128"/>
              </a:rPr>
              <a:t>(</a:t>
            </a:r>
            <a:r>
              <a:rPr lang="zh-TW" altLang="en-US" sz="2400" b="1" dirty="0">
                <a:latin typeface="メイリオ" panose="020B0604030504040204" pitchFamily="50" charset="-128"/>
                <a:ea typeface="メイリオ" panose="020B0604030504040204" pitchFamily="50" charset="-128"/>
              </a:rPr>
              <a:t>機材確認</a:t>
            </a:r>
            <a:r>
              <a:rPr lang="en-US" altLang="zh-TW"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 </a:t>
            </a:r>
            <a:r>
              <a:rPr lang="en-US" altLang="ja-JP"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 基本ハードウェア</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800219"/>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基本ハードウエア</a:t>
            </a:r>
            <a:endParaRPr lang="en-US" altLang="ja-JP" u="sng"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下記が </a:t>
            </a:r>
            <a:r>
              <a:rPr lang="en-US" altLang="ja-JP" sz="1400" dirty="0">
                <a:latin typeface="メイリオ" panose="020B0604030504040204" pitchFamily="50" charset="-128"/>
                <a:ea typeface="メイリオ" panose="020B0604030504040204" pitchFamily="50" charset="-128"/>
              </a:rPr>
              <a:t>CHIRIMEN for Raspberry Pi 3 </a:t>
            </a:r>
            <a:r>
              <a:rPr lang="ja-JP" altLang="en-US" sz="1400" dirty="0">
                <a:latin typeface="メイリオ" panose="020B0604030504040204" pitchFamily="50" charset="-128"/>
                <a:ea typeface="メイリオ" panose="020B0604030504040204" pitchFamily="50" charset="-128"/>
              </a:rPr>
              <a:t>の起動に最低限必要となる</a:t>
            </a:r>
            <a:r>
              <a:rPr lang="ja-JP" altLang="en-US" sz="1400" b="1" dirty="0">
                <a:latin typeface="メイリオ" panose="020B0604030504040204" pitchFamily="50" charset="-128"/>
                <a:ea typeface="メイリオ" panose="020B0604030504040204" pitchFamily="50" charset="-128"/>
              </a:rPr>
              <a:t>基本ハードウエア</a:t>
            </a:r>
            <a:r>
              <a:rPr lang="ja-JP" altLang="en-US" sz="1400" dirty="0">
                <a:latin typeface="メイリオ" panose="020B0604030504040204" pitchFamily="50" charset="-128"/>
                <a:ea typeface="メイリオ" panose="020B0604030504040204" pitchFamily="50" charset="-128"/>
              </a:rPr>
              <a:t>です。</a:t>
            </a:r>
          </a:p>
        </p:txBody>
      </p:sp>
      <p:sp>
        <p:nvSpPr>
          <p:cNvPr id="10" name="テキスト ボックス 9">
            <a:extLst>
              <a:ext uri="{FF2B5EF4-FFF2-40B4-BE49-F238E27FC236}">
                <a16:creationId xmlns:a16="http://schemas.microsoft.com/office/drawing/2014/main" id="{2869BC5D-7EE9-455C-9DDC-765ABDE38CC9}"/>
              </a:ext>
            </a:extLst>
          </p:cNvPr>
          <p:cNvSpPr txBox="1"/>
          <p:nvPr/>
        </p:nvSpPr>
        <p:spPr>
          <a:xfrm>
            <a:off x="5459105" y="2250992"/>
            <a:ext cx="3684896" cy="283923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hlinkClick r:id="rId2"/>
              </a:rPr>
              <a:t>Raspberry Pi 3 Model B+</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 1</a:t>
            </a:r>
          </a:p>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rPr>
              <a:t>AC </a:t>
            </a:r>
            <a:r>
              <a:rPr lang="ja-JP" altLang="en-US" sz="1200" dirty="0">
                <a:latin typeface="メイリオ" panose="020B0604030504040204" pitchFamily="50" charset="-128"/>
                <a:ea typeface="メイリオ" panose="020B0604030504040204" pitchFamily="50" charset="-128"/>
              </a:rPr>
              <a:t>アダプタ </a:t>
            </a:r>
            <a:r>
              <a:rPr lang="en-US" altLang="ja-JP" sz="1200" dirty="0">
                <a:latin typeface="メイリオ" panose="020B0604030504040204" pitchFamily="50" charset="-128"/>
                <a:ea typeface="メイリオ" panose="020B0604030504040204" pitchFamily="50" charset="-128"/>
              </a:rPr>
              <a:t>+ micro B USB </a:t>
            </a:r>
            <a:r>
              <a:rPr lang="ja-JP" altLang="en-US" sz="1200" dirty="0">
                <a:latin typeface="メイリオ" panose="020B0604030504040204" pitchFamily="50" charset="-128"/>
                <a:ea typeface="メイリオ" panose="020B0604030504040204" pitchFamily="50" charset="-128"/>
              </a:rPr>
              <a:t>ケーブル </a:t>
            </a:r>
            <a:r>
              <a:rPr lang="en-US" altLang="ja-JP" sz="1200" dirty="0">
                <a:latin typeface="メイリオ" panose="020B0604030504040204" pitchFamily="50" charset="-128"/>
                <a:ea typeface="メイリオ" panose="020B0604030504040204" pitchFamily="50" charset="-128"/>
              </a:rPr>
              <a:t>× 1</a:t>
            </a:r>
          </a:p>
          <a:p>
            <a:pPr marL="273050" lvl="1">
              <a:lnSpc>
                <a:spcPct val="150000"/>
              </a:lnSpc>
            </a:pPr>
            <a:r>
              <a:rPr lang="ja-JP" altLang="en-US" sz="1200" dirty="0">
                <a:latin typeface="メイリオ" panose="020B0604030504040204" pitchFamily="50" charset="-128"/>
                <a:ea typeface="メイリオ" panose="020B0604030504040204" pitchFamily="50" charset="-128"/>
              </a:rPr>
              <a:t>例</a:t>
            </a:r>
            <a:r>
              <a:rPr lang="en-US" altLang="ja-JP" sz="1200" dirty="0">
                <a:latin typeface="メイリオ" panose="020B0604030504040204" pitchFamily="50" charset="-128"/>
                <a:ea typeface="メイリオ" panose="020B0604030504040204" pitchFamily="50" charset="-128"/>
              </a:rPr>
              <a:t>: Raspberry Pi </a:t>
            </a:r>
            <a:r>
              <a:rPr lang="ja-JP" altLang="en-US" sz="1200" dirty="0">
                <a:latin typeface="メイリオ" panose="020B0604030504040204" pitchFamily="50" charset="-128"/>
                <a:ea typeface="メイリオ" panose="020B0604030504040204" pitchFamily="50" charset="-128"/>
              </a:rPr>
              <a:t>用電源セット</a:t>
            </a:r>
            <a:r>
              <a:rPr lang="en-US" altLang="ja-JP" sz="1200" dirty="0">
                <a:latin typeface="メイリオ" panose="020B0604030504040204" pitchFamily="50" charset="-128"/>
                <a:ea typeface="メイリオ" panose="020B0604030504040204" pitchFamily="50" charset="-128"/>
              </a:rPr>
              <a:t>(5V 3.0A)</a:t>
            </a:r>
          </a:p>
          <a:p>
            <a:pPr marL="171450" lvl="1"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rPr>
              <a:t>HDMI </a:t>
            </a:r>
            <a:r>
              <a:rPr lang="ja-JP" altLang="en-US" sz="1200" dirty="0">
                <a:latin typeface="メイリオ" panose="020B0604030504040204" pitchFamily="50" charset="-128"/>
                <a:ea typeface="メイリオ" panose="020B0604030504040204" pitchFamily="50" charset="-128"/>
              </a:rPr>
              <a:t>入力のモニタ </a:t>
            </a:r>
            <a:r>
              <a:rPr lang="en-US" altLang="ja-JP" sz="1200" dirty="0">
                <a:latin typeface="メイリオ" panose="020B0604030504040204" pitchFamily="50" charset="-128"/>
                <a:ea typeface="メイリオ" panose="020B0604030504040204" pitchFamily="50" charset="-128"/>
              </a:rPr>
              <a:t>(720P</a:t>
            </a:r>
            <a:r>
              <a:rPr lang="ja-JP" altLang="en-US" sz="1200" dirty="0">
                <a:latin typeface="メイリオ" panose="020B0604030504040204" pitchFamily="50" charset="-128"/>
                <a:ea typeface="メイリオ" panose="020B0604030504040204" pitchFamily="50" charset="-128"/>
              </a:rPr>
              <a:t>解像度対応</a:t>
            </a:r>
            <a:r>
              <a:rPr lang="en-US" altLang="ja-JP" sz="1200" dirty="0">
                <a:latin typeface="メイリオ" panose="020B0604030504040204" pitchFamily="50" charset="-128"/>
                <a:ea typeface="メイリオ" panose="020B0604030504040204" pitchFamily="50" charset="-128"/>
              </a:rPr>
              <a:t>) × 1</a:t>
            </a:r>
          </a:p>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rPr>
              <a:t>HDMI </a:t>
            </a:r>
            <a:r>
              <a:rPr lang="ja-JP" altLang="en-US" sz="1200" dirty="0">
                <a:latin typeface="メイリオ" panose="020B0604030504040204" pitchFamily="50" charset="-128"/>
                <a:ea typeface="メイリオ" panose="020B0604030504040204" pitchFamily="50" charset="-128"/>
              </a:rPr>
              <a:t>ケーブル</a:t>
            </a:r>
            <a:r>
              <a:rPr lang="en-US" altLang="ja-JP" sz="1200" dirty="0">
                <a:latin typeface="メイリオ" panose="020B0604030504040204" pitchFamily="50" charset="-128"/>
                <a:ea typeface="メイリオ" panose="020B0604030504040204" pitchFamily="50" charset="-128"/>
              </a:rPr>
              <a:t>× 1</a:t>
            </a:r>
          </a:p>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rPr>
              <a:t>USB </a:t>
            </a:r>
            <a:r>
              <a:rPr lang="ja-JP" altLang="en-US" sz="1200" dirty="0">
                <a:latin typeface="メイリオ" panose="020B0604030504040204" pitchFamily="50" charset="-128"/>
                <a:ea typeface="メイリオ" panose="020B0604030504040204" pitchFamily="50" charset="-128"/>
              </a:rPr>
              <a:t>マウス </a:t>
            </a:r>
            <a:r>
              <a:rPr lang="en-US" altLang="ja-JP" sz="1200" dirty="0">
                <a:latin typeface="メイリオ" panose="020B0604030504040204" pitchFamily="50" charset="-128"/>
                <a:ea typeface="メイリオ" panose="020B0604030504040204" pitchFamily="50" charset="-128"/>
              </a:rPr>
              <a:t>× 1</a:t>
            </a:r>
          </a:p>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rPr>
              <a:t>USB </a:t>
            </a:r>
            <a:r>
              <a:rPr lang="ja-JP" altLang="en-US" sz="1200" dirty="0">
                <a:latin typeface="メイリオ" panose="020B0604030504040204" pitchFamily="50" charset="-128"/>
                <a:ea typeface="メイリオ" panose="020B0604030504040204" pitchFamily="50" charset="-128"/>
              </a:rPr>
              <a:t>キーボード </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日本語配列</a:t>
            </a:r>
            <a:r>
              <a:rPr lang="en-US" altLang="ja-JP" sz="1200" dirty="0">
                <a:latin typeface="メイリオ" panose="020B0604030504040204" pitchFamily="50" charset="-128"/>
                <a:ea typeface="メイリオ" panose="020B0604030504040204" pitchFamily="50" charset="-128"/>
              </a:rPr>
              <a:t>) × 1</a:t>
            </a:r>
          </a:p>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hlinkClick r:id="rId3"/>
              </a:rPr>
              <a:t>CHIRIMEN</a:t>
            </a:r>
            <a:r>
              <a:rPr lang="ja-JP" altLang="en-US" sz="1200" dirty="0">
                <a:latin typeface="メイリオ" panose="020B0604030504040204" pitchFamily="50" charset="-128"/>
                <a:ea typeface="メイリオ" panose="020B0604030504040204" pitchFamily="50" charset="-128"/>
                <a:hlinkClick r:id="rId3"/>
              </a:rPr>
              <a:t>起動イメージ</a:t>
            </a:r>
            <a:r>
              <a:rPr lang="ja-JP" altLang="en-US" sz="1200" dirty="0">
                <a:latin typeface="メイリオ" panose="020B0604030504040204" pitchFamily="50" charset="-128"/>
                <a:ea typeface="メイリオ" panose="020B0604030504040204" pitchFamily="50" charset="-128"/>
              </a:rPr>
              <a:t>入りの </a:t>
            </a:r>
            <a:r>
              <a:rPr lang="en-US" altLang="ja-JP" sz="1200" dirty="0">
                <a:latin typeface="メイリオ" panose="020B0604030504040204" pitchFamily="50" charset="-128"/>
                <a:ea typeface="メイリオ" panose="020B0604030504040204" pitchFamily="50" charset="-128"/>
              </a:rPr>
              <a:t>micro SD </a:t>
            </a:r>
            <a:r>
              <a:rPr lang="ja-JP" altLang="en-US" sz="1200" dirty="0">
                <a:latin typeface="メイリオ" panose="020B0604030504040204" pitchFamily="50" charset="-128"/>
                <a:ea typeface="メイリオ" panose="020B0604030504040204" pitchFamily="50" charset="-128"/>
              </a:rPr>
              <a:t>カード </a:t>
            </a:r>
            <a:r>
              <a:rPr lang="en-US" altLang="ja-JP" sz="1200" dirty="0">
                <a:latin typeface="メイリオ" panose="020B0604030504040204" pitchFamily="50" charset="-128"/>
                <a:ea typeface="メイリオ" panose="020B0604030504040204" pitchFamily="50" charset="-128"/>
              </a:rPr>
              <a:t>(8GB </a:t>
            </a:r>
            <a:r>
              <a:rPr lang="ja-JP" altLang="en-US" sz="1200" dirty="0">
                <a:latin typeface="メイリオ" panose="020B0604030504040204" pitchFamily="50" charset="-128"/>
                <a:ea typeface="メイリオ" panose="020B0604030504040204" pitchFamily="50" charset="-128"/>
              </a:rPr>
              <a:t>以上必須、</a:t>
            </a:r>
            <a:r>
              <a:rPr lang="en-US" altLang="ja-JP" sz="1200" dirty="0">
                <a:latin typeface="メイリオ" panose="020B0604030504040204" pitchFamily="50" charset="-128"/>
                <a:ea typeface="メイリオ" panose="020B0604030504040204" pitchFamily="50" charset="-128"/>
              </a:rPr>
              <a:t>Class 10 </a:t>
            </a:r>
            <a:r>
              <a:rPr lang="ja-JP" altLang="en-US" sz="1200" dirty="0">
                <a:latin typeface="メイリオ" panose="020B0604030504040204" pitchFamily="50" charset="-128"/>
                <a:ea typeface="メイリオ" panose="020B0604030504040204" pitchFamily="50" charset="-128"/>
              </a:rPr>
              <a:t>以上で高速なものを推奨</a:t>
            </a:r>
            <a:r>
              <a:rPr lang="en-US" altLang="ja-JP" sz="1200" dirty="0">
                <a:latin typeface="メイリオ" panose="020B0604030504040204" pitchFamily="50" charset="-128"/>
                <a:ea typeface="メイリオ" panose="020B0604030504040204" pitchFamily="50" charset="-128"/>
              </a:rPr>
              <a:t>) × 1</a:t>
            </a:r>
          </a:p>
        </p:txBody>
      </p:sp>
      <p:sp>
        <p:nvSpPr>
          <p:cNvPr id="12" name="テキスト ボックス 11">
            <a:extLst>
              <a:ext uri="{FF2B5EF4-FFF2-40B4-BE49-F238E27FC236}">
                <a16:creationId xmlns:a16="http://schemas.microsoft.com/office/drawing/2014/main" id="{AD51A521-CFC3-4631-9068-D5D65AD91430}"/>
              </a:ext>
            </a:extLst>
          </p:cNvPr>
          <p:cNvSpPr txBox="1"/>
          <p:nvPr/>
        </p:nvSpPr>
        <p:spPr>
          <a:xfrm>
            <a:off x="790596" y="6321024"/>
            <a:ext cx="4580696"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上記の機器一式はハンズオン講習中は全員にレンタルします。</a:t>
            </a:r>
            <a:endParaRPr lang="en-US" altLang="ja-JP" sz="105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B6DDD4D-7454-47A0-9966-DF6D7B16E981}"/>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a:t>
            </a:fld>
            <a:endParaRPr kumimoji="1" lang="ja-JP" altLang="en-US" dirty="0">
              <a:solidFill>
                <a:schemeClr val="bg1">
                  <a:lumMod val="50000"/>
                </a:schemeClr>
              </a:solidFill>
            </a:endParaRPr>
          </a:p>
        </p:txBody>
      </p:sp>
      <p:pic>
        <p:nvPicPr>
          <p:cNvPr id="16" name="図 15">
            <a:extLst>
              <a:ext uri="{FF2B5EF4-FFF2-40B4-BE49-F238E27FC236}">
                <a16:creationId xmlns:a16="http://schemas.microsoft.com/office/drawing/2014/main" id="{DDA7F769-4271-406E-A077-B44B5E2BC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13" name="Picture 2" descr="https://camo.qiitausercontent.com/3d4668f7570a75c5a6612726fb957f3c626a101d/687474703a2f2f67632e64666d2e6c72762e6a702f302e68656c6c6f776f726c642f6d6174657269616c732e706e67">
            <a:extLst>
              <a:ext uri="{FF2B5EF4-FFF2-40B4-BE49-F238E27FC236}">
                <a16:creationId xmlns:a16="http://schemas.microsoft.com/office/drawing/2014/main" id="{93D92D63-05E2-49DC-BC86-47A098C26D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77" r="3831"/>
          <a:stretch/>
        </p:blipFill>
        <p:spPr bwMode="auto">
          <a:xfrm>
            <a:off x="332508" y="2036187"/>
            <a:ext cx="5023561" cy="42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165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使用機材</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センサー類</a:t>
            </a:r>
          </a:p>
          <a:p>
            <a:endParaRPr lang="en-US" altLang="ja-JP" sz="2400" dirty="0">
              <a:latin typeface="メイリオ" pitchFamily="50" charset="-128"/>
              <a:ea typeface="メイリオ" pitchFamily="50" charset="-128"/>
            </a:endParaRPr>
          </a:p>
          <a:p>
            <a:endParaRPr lang="en-US" altLang="ja-JP" sz="18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A8601603-A0F8-45C5-90BA-7BF91C816C86}" type="slidenum">
              <a:rPr lang="ja-JP" altLang="en-US" smtClean="0"/>
              <a:pPr>
                <a:defRPr/>
              </a:pPr>
              <a:t>39</a:t>
            </a:fld>
            <a:endParaRPr lang="ja-JP" altLang="en-US" dirty="0"/>
          </a:p>
        </p:txBody>
      </p:sp>
      <p:sp>
        <p:nvSpPr>
          <p:cNvPr id="26" name="Text Box 39"/>
          <p:cNvSpPr txBox="1">
            <a:spLocks noChangeArrowheads="1"/>
          </p:cNvSpPr>
          <p:nvPr/>
        </p:nvSpPr>
        <p:spPr bwMode="auto">
          <a:xfrm>
            <a:off x="231775" y="1179513"/>
            <a:ext cx="8588375" cy="369332"/>
          </a:xfrm>
          <a:prstGeom prst="rect">
            <a:avLst/>
          </a:prstGeom>
          <a:noFill/>
          <a:ln w="9525">
            <a:noFill/>
            <a:miter lim="800000"/>
            <a:headEnd/>
            <a:tailEnd/>
          </a:ln>
        </p:spPr>
        <p:txBody>
          <a:bodyPr>
            <a:spAutoFit/>
          </a:bodyPr>
          <a:lstStyle/>
          <a:p>
            <a:pPr>
              <a:defRPr/>
            </a:pPr>
            <a:r>
              <a:rPr lang="ja-JP" altLang="en-US" sz="1800" dirty="0">
                <a:solidFill>
                  <a:schemeClr val="accent4">
                    <a:lumMod val="50000"/>
                  </a:schemeClr>
                </a:solidFill>
                <a:latin typeface="メイリオ" pitchFamily="50" charset="-128"/>
                <a:ea typeface="メイリオ" pitchFamily="50" charset="-128"/>
              </a:rPr>
              <a:t>センサー類は用途によって種類も様々。はんだ付け不要で簡単にボードへ接続可。</a:t>
            </a:r>
          </a:p>
        </p:txBody>
      </p:sp>
      <p:graphicFrame>
        <p:nvGraphicFramePr>
          <p:cNvPr id="5" name="表 4"/>
          <p:cNvGraphicFramePr>
            <a:graphicFrameLocks noGrp="1"/>
          </p:cNvGraphicFramePr>
          <p:nvPr/>
        </p:nvGraphicFramePr>
        <p:xfrm>
          <a:off x="231775" y="1548845"/>
          <a:ext cx="8442988" cy="5083773"/>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20000"/>
                    </a:ext>
                  </a:extLst>
                </a:gridCol>
                <a:gridCol w="494030">
                  <a:extLst>
                    <a:ext uri="{9D8B030D-6E8A-4147-A177-3AD203B41FA5}">
                      <a16:colId xmlns:a16="http://schemas.microsoft.com/office/drawing/2014/main" val="20001"/>
                    </a:ext>
                  </a:extLst>
                </a:gridCol>
                <a:gridCol w="952818">
                  <a:extLst>
                    <a:ext uri="{9D8B030D-6E8A-4147-A177-3AD203B41FA5}">
                      <a16:colId xmlns:a16="http://schemas.microsoft.com/office/drawing/2014/main" val="20002"/>
                    </a:ext>
                  </a:extLst>
                </a:gridCol>
                <a:gridCol w="1440000">
                  <a:extLst>
                    <a:ext uri="{9D8B030D-6E8A-4147-A177-3AD203B41FA5}">
                      <a16:colId xmlns:a16="http://schemas.microsoft.com/office/drawing/2014/main" val="20003"/>
                    </a:ext>
                  </a:extLst>
                </a:gridCol>
                <a:gridCol w="2136140">
                  <a:extLst>
                    <a:ext uri="{9D8B030D-6E8A-4147-A177-3AD203B41FA5}">
                      <a16:colId xmlns:a16="http://schemas.microsoft.com/office/drawing/2014/main" val="20004"/>
                    </a:ext>
                  </a:extLst>
                </a:gridCol>
                <a:gridCol w="2700000">
                  <a:extLst>
                    <a:ext uri="{9D8B030D-6E8A-4147-A177-3AD203B41FA5}">
                      <a16:colId xmlns:a16="http://schemas.microsoft.com/office/drawing/2014/main" val="20005"/>
                    </a:ext>
                  </a:extLst>
                </a:gridCol>
              </a:tblGrid>
              <a:tr h="501489">
                <a:tc>
                  <a:txBody>
                    <a:bodyPr/>
                    <a:lstStyle/>
                    <a:p>
                      <a:endParaRPr kumimoji="1" lang="ja-JP" altLang="en-US" sz="1400" dirty="0">
                        <a:latin typeface="メイリオ" panose="020B0604030504040204" pitchFamily="50" charset="-128"/>
                        <a:ea typeface="メイリオ"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latin typeface="メイリオ" panose="020B0604030504040204" pitchFamily="50" charset="-128"/>
                          <a:ea typeface="メイリオ" panose="020B0604030504040204" pitchFamily="50" charset="-128"/>
                        </a:rPr>
                        <a:t>入力系</a:t>
                      </a:r>
                      <a:endParaRPr kumimoji="1" lang="en-US" altLang="ja-JP" sz="1400" b="1" dirty="0">
                        <a:solidFill>
                          <a:schemeClr val="bg1"/>
                        </a:solidFill>
                        <a:latin typeface="メイリオ" panose="020B0604030504040204" pitchFamily="50" charset="-128"/>
                        <a:ea typeface="メイリオ" panose="020B0604030504040204" pitchFamily="50" charset="-128"/>
                      </a:endParaRPr>
                    </a:p>
                  </a:txBody>
                  <a:tcPr vert="wordArtVertRtl"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latin typeface="メイリオ" panose="020B0604030504040204" pitchFamily="50" charset="-128"/>
                          <a:ea typeface="メイリオ" panose="020B0604030504040204" pitchFamily="50" charset="-128"/>
                        </a:rPr>
                        <a:t>アナログ</a:t>
                      </a:r>
                      <a:endParaRPr kumimoji="1" lang="en-US" altLang="ja-JP" sz="1400" b="1" dirty="0">
                        <a:solidFill>
                          <a:schemeClr val="bg1"/>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latin typeface="メイリオ" panose="020B0604030504040204" pitchFamily="50" charset="-128"/>
                          <a:ea typeface="メイリオ" panose="020B0604030504040204" pitchFamily="50" charset="-128"/>
                        </a:rPr>
                        <a:t>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kumimoji="1" lang="ja-JP" altLang="en-US" sz="1200" b="1" dirty="0">
                        <a:solidFill>
                          <a:schemeClr val="tx1"/>
                        </a:solidFill>
                        <a:latin typeface="メイリオ" panose="020B0604030504040204" pitchFamily="50" charset="-128"/>
                        <a:ea typeface="メイリオ" panose="020B0604030504040204" pitchFamily="50" charset="-128"/>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kumimoji="1" lang="ja-JP" altLang="en-US" sz="1400" b="1" dirty="0">
                          <a:solidFill>
                            <a:schemeClr val="bg1"/>
                          </a:solidFill>
                          <a:latin typeface="メイリオ" panose="020B0604030504040204" pitchFamily="50" charset="-128"/>
                          <a:ea typeface="メイリオ" panose="020B0604030504040204" pitchFamily="50" charset="-128"/>
                        </a:rPr>
                        <a:t>光センサー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kumimoji="1" lang="ja-JP" altLang="en-US" sz="1200" b="0" dirty="0">
                          <a:solidFill>
                            <a:schemeClr val="tx1"/>
                          </a:solidFill>
                          <a:latin typeface="メイリオ" panose="020B0604030504040204" pitchFamily="50" charset="-128"/>
                          <a:ea typeface="メイリオ" panose="020B0604030504040204" pitchFamily="50" charset="-128"/>
                        </a:rPr>
                        <a:t>光を感知するセンサー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501489">
                <a:tc>
                  <a:txBody>
                    <a:bodyPr/>
                    <a:lstStyle/>
                    <a:p>
                      <a:endParaRPr kumimoji="1" lang="ja-JP" altLang="en-US" sz="1400" dirty="0">
                        <a:latin typeface="メイリオ" panose="020B0604030504040204" pitchFamily="50" charset="-128"/>
                        <a:ea typeface="メイリオ"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a:txBody>
                    <a:bodyPr/>
                    <a:lstStyle/>
                    <a:p>
                      <a:endParaRPr kumimoji="1" lang="ja-JP" altLang="en-US" sz="1200" b="1" dirty="0">
                        <a:solidFill>
                          <a:schemeClr val="tx1"/>
                        </a:solidFill>
                        <a:latin typeface="メイリオ" panose="020B0604030504040204" pitchFamily="50" charset="-128"/>
                        <a:ea typeface="メイリオ" panose="020B0604030504040204" pitchFamily="50" charset="-128"/>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kumimoji="1" lang="ja-JP" altLang="en-US" sz="1400" b="1" dirty="0">
                          <a:solidFill>
                            <a:schemeClr val="bg1"/>
                          </a:solidFill>
                          <a:latin typeface="メイリオ" panose="020B0604030504040204" pitchFamily="50" charset="-128"/>
                          <a:ea typeface="メイリオ" panose="020B0604030504040204" pitchFamily="50" charset="-128"/>
                        </a:rPr>
                        <a:t>音センサー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kumimoji="1" lang="ja-JP" altLang="en-US" sz="1200" b="0" dirty="0">
                          <a:solidFill>
                            <a:schemeClr val="tx1"/>
                          </a:solidFill>
                          <a:latin typeface="メイリオ" panose="020B0604030504040204" pitchFamily="50" charset="-128"/>
                          <a:ea typeface="メイリオ" panose="020B0604030504040204" pitchFamily="50" charset="-128"/>
                        </a:rPr>
                        <a:t>音を感知するセンサー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501882">
                <a:tc>
                  <a:txBody>
                    <a:bodyPr/>
                    <a:lstStyle/>
                    <a:p>
                      <a:endParaRPr kumimoji="1" lang="ja-JP" altLang="en-US" sz="1400" dirty="0">
                        <a:latin typeface="メイリオ" panose="020B0604030504040204" pitchFamily="50" charset="-128"/>
                        <a:ea typeface="メイリオ"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a:txBody>
                    <a:bodyPr/>
                    <a:lstStyle/>
                    <a:p>
                      <a:endParaRPr kumimoji="1" lang="ja-JP" altLang="en-US" sz="1200" b="1" dirty="0">
                        <a:solidFill>
                          <a:schemeClr val="tx1"/>
                        </a:solidFill>
                        <a:latin typeface="メイリオ" panose="020B0604030504040204" pitchFamily="50" charset="-128"/>
                        <a:ea typeface="メイリオ" panose="020B0604030504040204" pitchFamily="50" charset="-128"/>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kumimoji="1" lang="ja-JP" altLang="en-US" sz="1400" b="1" dirty="0">
                          <a:solidFill>
                            <a:schemeClr val="bg1"/>
                          </a:solidFill>
                          <a:latin typeface="メイリオ" panose="020B0604030504040204" pitchFamily="50" charset="-128"/>
                          <a:ea typeface="メイリオ" panose="020B0604030504040204" pitchFamily="50" charset="-128"/>
                        </a:rPr>
                        <a:t>回転角センサー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kumimoji="1" lang="ja-JP" altLang="en-US" sz="1200" b="0" dirty="0">
                          <a:solidFill>
                            <a:schemeClr val="tx1"/>
                          </a:solidFill>
                          <a:latin typeface="メイリオ" panose="020B0604030504040204" pitchFamily="50" charset="-128"/>
                          <a:ea typeface="メイリオ" panose="020B0604030504040204" pitchFamily="50" charset="-128"/>
                        </a:rPr>
                        <a:t>つまみを回すと抵抗値が変化する</a:t>
                      </a:r>
                      <a:endParaRPr kumimoji="1" lang="en-US" altLang="ja-JP" sz="1200" b="0" dirty="0">
                        <a:solidFill>
                          <a:schemeClr val="tx1"/>
                        </a:solidFill>
                        <a:latin typeface="メイリオ" panose="020B0604030504040204" pitchFamily="50" charset="-128"/>
                        <a:ea typeface="メイリオ" panose="020B0604030504040204" pitchFamily="50" charset="-128"/>
                      </a:endParaRPr>
                    </a:p>
                    <a:p>
                      <a:r>
                        <a:rPr kumimoji="1" lang="ja-JP" altLang="en-US" sz="1200" b="0" dirty="0">
                          <a:solidFill>
                            <a:schemeClr val="tx1"/>
                          </a:solidFill>
                          <a:latin typeface="メイリオ" panose="020B0604030504040204" pitchFamily="50" charset="-128"/>
                          <a:ea typeface="メイリオ" panose="020B0604030504040204" pitchFamily="50" charset="-128"/>
                        </a:rPr>
                        <a:t>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501489">
                <a:tc>
                  <a:txBody>
                    <a:bodyPr/>
                    <a:lstStyle/>
                    <a:p>
                      <a:endParaRPr kumimoji="1" lang="ja-JP" altLang="en-US" sz="1400" dirty="0">
                        <a:latin typeface="メイリオ" panose="020B0604030504040204" pitchFamily="50" charset="-128"/>
                        <a:ea typeface="メイリオ"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latin typeface="メイリオ" panose="020B0604030504040204" pitchFamily="50" charset="-128"/>
                          <a:ea typeface="メイリオ" panose="020B0604030504040204" pitchFamily="50" charset="-128"/>
                        </a:rPr>
                        <a:t>デジタル</a:t>
                      </a:r>
                      <a:endParaRPr kumimoji="1" lang="en-US" altLang="ja-JP" sz="1400" b="1" dirty="0">
                        <a:solidFill>
                          <a:schemeClr val="bg1"/>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latin typeface="メイリオ" panose="020B0604030504040204" pitchFamily="50" charset="-128"/>
                          <a:ea typeface="メイリオ" panose="020B0604030504040204" pitchFamily="50" charset="-128"/>
                        </a:rPr>
                        <a:t>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tx1"/>
                        </a:solidFill>
                        <a:latin typeface="メイリオ" panose="020B0604030504040204" pitchFamily="50" charset="-128"/>
                        <a:ea typeface="メイリオ" panose="020B0604030504040204" pitchFamily="50" charset="-128"/>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latin typeface="メイリオ" panose="020B0604030504040204" pitchFamily="50" charset="-128"/>
                          <a:ea typeface="メイリオ" panose="020B0604030504040204" pitchFamily="50" charset="-128"/>
                        </a:rPr>
                        <a:t>ボタン</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押す動作で</a:t>
                      </a:r>
                      <a:r>
                        <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ON/OFF</a:t>
                      </a:r>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を切り替える</a:t>
                      </a:r>
                      <a:endPar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501882">
                <a:tc>
                  <a:txBody>
                    <a:bodyPr/>
                    <a:lstStyle/>
                    <a:p>
                      <a:endParaRPr kumimoji="1" lang="ja-JP" altLang="en-US" sz="1400" dirty="0">
                        <a:latin typeface="メイリオ" panose="020B0604030504040204" pitchFamily="50" charset="-128"/>
                        <a:ea typeface="メイリオ"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a:txBody>
                    <a:bodyPr/>
                    <a:lstStyle/>
                    <a:p>
                      <a:endParaRPr kumimoji="1" lang="ja-JP" altLang="en-US" sz="1200" b="1" dirty="0">
                        <a:solidFill>
                          <a:schemeClr val="tx1"/>
                        </a:solidFill>
                        <a:latin typeface="メイリオ" panose="020B0604030504040204" pitchFamily="50" charset="-128"/>
                        <a:ea typeface="メイリオ" panose="020B0604030504040204" pitchFamily="50" charset="-128"/>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r>
                        <a:rPr kumimoji="1" lang="ja-JP" altLang="en-US" sz="1400" b="1" dirty="0">
                          <a:solidFill>
                            <a:schemeClr val="bg1"/>
                          </a:solidFill>
                          <a:latin typeface="メイリオ" panose="020B0604030504040204" pitchFamily="50" charset="-128"/>
                          <a:ea typeface="メイリオ" panose="020B0604030504040204" pitchFamily="50" charset="-128"/>
                        </a:rPr>
                        <a:t>温度・湿度センサー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r>
                        <a:rPr kumimoji="1" lang="ja-JP" altLang="en-US" sz="1200" b="0" dirty="0">
                          <a:solidFill>
                            <a:schemeClr val="tx1"/>
                          </a:solidFill>
                          <a:latin typeface="メイリオ" panose="020B0604030504040204" pitchFamily="50" charset="-128"/>
                          <a:ea typeface="メイリオ" panose="020B0604030504040204" pitchFamily="50" charset="-128"/>
                        </a:rPr>
                        <a:t>温度、湿度、体感温度を測定する</a:t>
                      </a:r>
                      <a:endParaRPr kumimoji="1" lang="en-US" altLang="ja-JP" sz="1200" b="0" dirty="0">
                        <a:solidFill>
                          <a:schemeClr val="tx1"/>
                        </a:solidFill>
                        <a:latin typeface="メイリオ" panose="020B0604030504040204" pitchFamily="50" charset="-128"/>
                        <a:ea typeface="メイリオ" panose="020B0604030504040204" pitchFamily="50" charset="-128"/>
                      </a:endParaRPr>
                    </a:p>
                    <a:p>
                      <a:r>
                        <a:rPr kumimoji="1" lang="ja-JP" altLang="en-US" sz="1200" b="0" dirty="0">
                          <a:solidFill>
                            <a:schemeClr val="tx1"/>
                          </a:solidFill>
                          <a:latin typeface="メイリオ" panose="020B0604030504040204" pitchFamily="50" charset="-128"/>
                          <a:ea typeface="メイリオ" panose="020B0604030504040204" pitchFamily="50" charset="-128"/>
                        </a:rPr>
                        <a:t>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501882">
                <a:tc rowSpan="2">
                  <a:txBody>
                    <a:bodyPr/>
                    <a:lstStyle/>
                    <a:p>
                      <a:pPr algn="ctr"/>
                      <a:r>
                        <a:rPr kumimoji="1" lang="ja-JP" altLang="en-US" sz="1400" b="1" dirty="0">
                          <a:solidFill>
                            <a:srgbClr val="C00000"/>
                          </a:solidFill>
                          <a:latin typeface="メイリオ" panose="020B0604030504040204" pitchFamily="50" charset="-128"/>
                          <a:ea typeface="メイリオ" panose="020B0604030504040204" pitchFamily="50" charset="-128"/>
                        </a:rPr>
                        <a:t>実習で使用</a:t>
                      </a:r>
                    </a:p>
                  </a:txBody>
                  <a:tcPr vert="eaVert"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a:txBody>
                    <a:bodyPr/>
                    <a:lstStyle/>
                    <a:p>
                      <a:endParaRPr kumimoji="1" lang="ja-JP" altLang="en-US" sz="1200" b="1" dirty="0">
                        <a:solidFill>
                          <a:srgbClr val="C00000"/>
                        </a:solidFill>
                        <a:latin typeface="メイリオ" panose="020B0604030504040204" pitchFamily="50" charset="-128"/>
                        <a:ea typeface="メイリオ" panose="020B0604030504040204" pitchFamily="50" charset="-128"/>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r>
                        <a:rPr kumimoji="1" lang="ja-JP" altLang="en-US" sz="1400" b="1" dirty="0">
                          <a:solidFill>
                            <a:schemeClr val="bg1"/>
                          </a:solidFill>
                          <a:latin typeface="メイリオ" panose="020B0604030504040204" pitchFamily="50" charset="-128"/>
                          <a:ea typeface="メイリオ" panose="020B0604030504040204" pitchFamily="50" charset="-128"/>
                        </a:rPr>
                        <a:t>超音波センサー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r>
                        <a:rPr kumimoji="1" lang="ja-JP" altLang="en-US" sz="1200" b="0" dirty="0">
                          <a:solidFill>
                            <a:schemeClr val="tx1"/>
                          </a:solidFill>
                          <a:latin typeface="メイリオ" panose="020B0604030504040204" pitchFamily="50" charset="-128"/>
                          <a:ea typeface="メイリオ" panose="020B0604030504040204" pitchFamily="50" charset="-128"/>
                        </a:rPr>
                        <a:t>反射波を受信して対象物までの距離を測定するセンサー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501489">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latin typeface="メイリオ" panose="020B0604030504040204" pitchFamily="50" charset="-128"/>
                          <a:ea typeface="メイリオ" panose="020B0604030504040204" pitchFamily="50" charset="-128"/>
                        </a:rPr>
                        <a:t>出力系</a:t>
                      </a:r>
                    </a:p>
                  </a:txBody>
                  <a:tcPr vert="eaVert"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7030A0"/>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a:txBody>
                    <a:bodyPr/>
                    <a:lstStyle/>
                    <a:p>
                      <a:endParaRPr kumimoji="1" lang="en-US" altLang="ja-JP" sz="1200" b="1" dirty="0">
                        <a:solidFill>
                          <a:srgbClr val="C00000"/>
                        </a:solidFill>
                        <a:latin typeface="メイリオ" panose="020B0604030504040204" pitchFamily="50" charset="-128"/>
                        <a:ea typeface="メイリオ" panose="020B0604030504040204" pitchFamily="50" charset="-128"/>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LED(</a:t>
                      </a:r>
                      <a:r>
                        <a:rPr kumimoji="1" lang="ja-JP" altLang="en-US" sz="1400" b="1" dirty="0">
                          <a:solidFill>
                            <a:schemeClr val="bg1"/>
                          </a:solidFill>
                          <a:latin typeface="メイリオ" panose="020B0604030504040204" pitchFamily="50" charset="-128"/>
                          <a:ea typeface="メイリオ" panose="020B0604030504040204" pitchFamily="50" charset="-128"/>
                        </a:rPr>
                        <a:t>赤、緑、青</a:t>
                      </a:r>
                      <a:r>
                        <a:rPr kumimoji="1" lang="en-US" altLang="ja-JP" sz="1400" b="1" dirty="0">
                          <a:solidFill>
                            <a:schemeClr val="bg1"/>
                          </a:solidFill>
                          <a:latin typeface="メイリオ" panose="020B0604030504040204" pitchFamily="50" charset="-128"/>
                          <a:ea typeface="メイリオ" panose="020B0604030504040204" pitchFamily="50" charset="-128"/>
                        </a:rPr>
                        <a: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7030A0"/>
                    </a:solidFill>
                  </a:tcPr>
                </a:tc>
                <a:tc>
                  <a:txBody>
                    <a:bodyPr/>
                    <a:lstStyle/>
                    <a:p>
                      <a:r>
                        <a:rPr kumimoji="1" lang="ja-JP" altLang="en-US" sz="1200" b="0" dirty="0">
                          <a:solidFill>
                            <a:schemeClr val="tx1"/>
                          </a:solidFill>
                          <a:latin typeface="メイリオ" panose="020B0604030504040204" pitchFamily="50" charset="-128"/>
                          <a:ea typeface="メイリオ" panose="020B0604030504040204" pitchFamily="50" charset="-128"/>
                        </a:rPr>
                        <a:t>電圧をかけると発光する半導体素子</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501489">
                <a:tc>
                  <a:txBody>
                    <a:bodyPr/>
                    <a:lstStyle/>
                    <a:p>
                      <a:endParaRPr kumimoji="1" lang="ja-JP" altLang="en-US" sz="1400" dirty="0">
                        <a:latin typeface="メイリオ" panose="020B0604030504040204" pitchFamily="50" charset="-128"/>
                        <a:ea typeface="メイリオ"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tx1"/>
                        </a:solidFill>
                        <a:latin typeface="メイリオ" panose="020B0604030504040204" pitchFamily="50" charset="-128"/>
                        <a:ea typeface="メイリオ" panose="020B0604030504040204" pitchFamily="50" charset="-128"/>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latin typeface="メイリオ" panose="020B0604030504040204" pitchFamily="50" charset="-128"/>
                          <a:ea typeface="メイリオ" panose="020B0604030504040204" pitchFamily="50" charset="-128"/>
                        </a:rPr>
                        <a:t>ブザー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7030A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tx1"/>
                          </a:solidFill>
                          <a:latin typeface="メイリオ" panose="020B0604030504040204" pitchFamily="50" charset="-128"/>
                          <a:ea typeface="メイリオ" panose="020B0604030504040204" pitchFamily="50" charset="-128"/>
                        </a:rPr>
                        <a:t>電圧を加えると音が鳴る</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501882">
                <a:tc>
                  <a:txBody>
                    <a:bodyPr/>
                    <a:lstStyle/>
                    <a:p>
                      <a:endParaRPr kumimoji="1" lang="ja-JP" altLang="en-US" sz="1400" dirty="0">
                        <a:latin typeface="メイリオ" panose="020B0604030504040204" pitchFamily="50" charset="-128"/>
                        <a:ea typeface="メイリオ"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tx1"/>
                        </a:solidFill>
                        <a:latin typeface="メイリオ" panose="020B0604030504040204" pitchFamily="50" charset="-128"/>
                        <a:ea typeface="メイリオ" panose="020B0604030504040204" pitchFamily="50" charset="-128"/>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latin typeface="メイリオ" panose="020B0604030504040204" pitchFamily="50" charset="-128"/>
                          <a:ea typeface="メイリオ" panose="020B0604030504040204" pitchFamily="50" charset="-128"/>
                        </a:rPr>
                        <a:t>リレー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7030A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tx1"/>
                          </a:solidFill>
                          <a:latin typeface="メイリオ" panose="020B0604030504040204" pitchFamily="50" charset="-128"/>
                          <a:ea typeface="メイリオ" panose="020B0604030504040204" pitchFamily="50" charset="-128"/>
                        </a:rPr>
                        <a:t>スイッチ等から電気信号を受けてモータ等の出力部に伝える中継係</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568800">
                <a:tc>
                  <a:txBody>
                    <a:bodyPr/>
                    <a:lstStyle/>
                    <a:p>
                      <a:endParaRPr kumimoji="1" lang="ja-JP" altLang="en-US" sz="1400" dirty="0">
                        <a:latin typeface="メイリオ" panose="020B0604030504040204" pitchFamily="50" charset="-128"/>
                        <a:ea typeface="メイリオ"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endParaRPr kumimoji="1" lang="ja-JP" altLang="en-US" sz="1200" dirty="0">
                        <a:latin typeface="メイリオ" panose="020B0604030504040204" pitchFamily="50" charset="-128"/>
                        <a:ea typeface="メイリオ" panose="020B0604030504040204" pitchFamily="50" charset="-128"/>
                      </a:endParaRPr>
                    </a:p>
                  </a:txBody>
                  <a:tcP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latin typeface="メイリオ" panose="020B0604030504040204" pitchFamily="50" charset="-128"/>
                          <a:ea typeface="メイリオ" panose="020B0604030504040204" pitchFamily="50" charset="-128"/>
                        </a:rPr>
                        <a:t>I2C</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latin typeface="メイリオ" panose="020B0604030504040204" pitchFamily="50" charset="-128"/>
                          <a:ea typeface="メイリオ" panose="020B0604030504040204" pitchFamily="50" charset="-128"/>
                        </a:rPr>
                        <a:t>センサー</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endParaRPr kumimoji="1" lang="ja-JP" altLang="en-US" sz="1200" b="1" dirty="0">
                        <a:solidFill>
                          <a:schemeClr val="tx1"/>
                        </a:solidFill>
                        <a:latin typeface="メイリオ" panose="020B0604030504040204" pitchFamily="50" charset="-128"/>
                        <a:ea typeface="メイリオ" panose="020B0604030504040204" pitchFamily="50" charset="-128"/>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r>
                        <a:rPr kumimoji="1" lang="en-US" altLang="ja-JP" sz="1400" b="1" dirty="0">
                          <a:solidFill>
                            <a:schemeClr val="bg1"/>
                          </a:solidFill>
                          <a:latin typeface="メイリオ" panose="020B0604030504040204" pitchFamily="50" charset="-128"/>
                          <a:ea typeface="メイリオ" panose="020B0604030504040204" pitchFamily="50" charset="-128"/>
                        </a:rPr>
                        <a:t>LCD RGB</a:t>
                      </a:r>
                      <a:r>
                        <a:rPr kumimoji="1" lang="ja-JP" altLang="en-US" sz="1400" b="1" dirty="0">
                          <a:solidFill>
                            <a:schemeClr val="bg1"/>
                          </a:solidFill>
                          <a:latin typeface="メイリオ" panose="020B0604030504040204" pitchFamily="50" charset="-128"/>
                          <a:ea typeface="メイリオ" panose="020B0604030504040204" pitchFamily="50" charset="-128"/>
                        </a:rPr>
                        <a:t>バックライト</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r>
                        <a:rPr kumimoji="1" lang="en-US" altLang="ja-JP" sz="1200" b="0" dirty="0">
                          <a:solidFill>
                            <a:schemeClr val="tx1"/>
                          </a:solidFill>
                          <a:latin typeface="メイリオ" panose="020B0604030504040204" pitchFamily="50" charset="-128"/>
                          <a:ea typeface="メイリオ" panose="020B0604030504040204" pitchFamily="50" charset="-128"/>
                        </a:rPr>
                        <a:t>RGB</a:t>
                      </a:r>
                      <a:r>
                        <a:rPr kumimoji="1" lang="ja-JP" altLang="en-US" sz="1200" b="0" dirty="0">
                          <a:solidFill>
                            <a:schemeClr val="tx1"/>
                          </a:solidFill>
                          <a:latin typeface="メイリオ" panose="020B0604030504040204" pitchFamily="50" charset="-128"/>
                          <a:ea typeface="メイリオ" panose="020B0604030504040204" pitchFamily="50" charset="-128"/>
                        </a:rPr>
                        <a:t>バックライト・黒文字タイプを搭載した液晶ディスプレイ</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9"/>
                  </a:ext>
                </a:extLst>
              </a:tr>
            </a:tbl>
          </a:graphicData>
        </a:graphic>
      </p:graphicFrame>
      <p:sp>
        <p:nvSpPr>
          <p:cNvPr id="33" name="正方形/長方形 32"/>
          <p:cNvSpPr/>
          <p:nvPr/>
        </p:nvSpPr>
        <p:spPr>
          <a:xfrm>
            <a:off x="231774" y="4043966"/>
            <a:ext cx="8588375" cy="1017432"/>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34" name="図 19"/>
          <p:cNvPicPr>
            <a:picLocks noChangeAspect="1"/>
          </p:cNvPicPr>
          <p:nvPr/>
        </p:nvPicPr>
        <p:blipFill>
          <a:blip r:embed="rId3"/>
          <a:srcRect/>
          <a:stretch>
            <a:fillRect/>
          </a:stretch>
        </p:blipFill>
        <p:spPr bwMode="auto">
          <a:xfrm>
            <a:off x="2928715" y="1567049"/>
            <a:ext cx="372013" cy="448909"/>
          </a:xfrm>
          <a:prstGeom prst="rect">
            <a:avLst/>
          </a:prstGeom>
          <a:noFill/>
          <a:ln w="9525">
            <a:noFill/>
            <a:miter lim="800000"/>
            <a:headEnd/>
            <a:tailEnd/>
          </a:ln>
        </p:spPr>
      </p:pic>
      <p:pic>
        <p:nvPicPr>
          <p:cNvPr id="35" name="図 1"/>
          <p:cNvPicPr>
            <a:picLocks noChangeAspect="1"/>
          </p:cNvPicPr>
          <p:nvPr/>
        </p:nvPicPr>
        <p:blipFill>
          <a:blip r:embed="rId4"/>
          <a:srcRect/>
          <a:stretch>
            <a:fillRect/>
          </a:stretch>
        </p:blipFill>
        <p:spPr bwMode="auto">
          <a:xfrm>
            <a:off x="2926637" y="2079328"/>
            <a:ext cx="374091" cy="448909"/>
          </a:xfrm>
          <a:prstGeom prst="rect">
            <a:avLst/>
          </a:prstGeom>
          <a:noFill/>
          <a:ln w="9525">
            <a:noFill/>
            <a:miter lim="800000"/>
            <a:headEnd/>
            <a:tailEnd/>
          </a:ln>
        </p:spPr>
      </p:pic>
      <p:pic>
        <p:nvPicPr>
          <p:cNvPr id="36" name="図 6"/>
          <p:cNvPicPr>
            <a:picLocks noChangeAspect="1"/>
          </p:cNvPicPr>
          <p:nvPr/>
        </p:nvPicPr>
        <p:blipFill>
          <a:blip r:embed="rId5"/>
          <a:srcRect/>
          <a:stretch>
            <a:fillRect/>
          </a:stretch>
        </p:blipFill>
        <p:spPr bwMode="auto">
          <a:xfrm>
            <a:off x="2920402" y="2581053"/>
            <a:ext cx="380326" cy="448909"/>
          </a:xfrm>
          <a:prstGeom prst="rect">
            <a:avLst/>
          </a:prstGeom>
          <a:noFill/>
          <a:ln w="9525">
            <a:noFill/>
            <a:miter lim="800000"/>
            <a:headEnd/>
            <a:tailEnd/>
          </a:ln>
        </p:spPr>
      </p:pic>
      <p:pic>
        <p:nvPicPr>
          <p:cNvPr id="37" name="図 22"/>
          <p:cNvPicPr>
            <a:picLocks noChangeAspect="1"/>
          </p:cNvPicPr>
          <p:nvPr/>
        </p:nvPicPr>
        <p:blipFill>
          <a:blip r:embed="rId6"/>
          <a:srcRect/>
          <a:stretch>
            <a:fillRect/>
          </a:stretch>
        </p:blipFill>
        <p:spPr bwMode="auto">
          <a:xfrm>
            <a:off x="2920402" y="3083982"/>
            <a:ext cx="380326" cy="448909"/>
          </a:xfrm>
          <a:prstGeom prst="rect">
            <a:avLst/>
          </a:prstGeom>
          <a:noFill/>
          <a:ln w="9525">
            <a:noFill/>
            <a:miter lim="800000"/>
            <a:headEnd/>
            <a:tailEnd/>
          </a:ln>
        </p:spPr>
      </p:pic>
      <p:pic>
        <p:nvPicPr>
          <p:cNvPr id="38" name="図 4"/>
          <p:cNvPicPr>
            <a:picLocks noChangeAspect="1"/>
          </p:cNvPicPr>
          <p:nvPr/>
        </p:nvPicPr>
        <p:blipFill>
          <a:blip r:embed="rId7"/>
          <a:srcRect/>
          <a:stretch>
            <a:fillRect/>
          </a:stretch>
        </p:blipFill>
        <p:spPr bwMode="auto">
          <a:xfrm>
            <a:off x="2728161" y="3586911"/>
            <a:ext cx="764808" cy="448909"/>
          </a:xfrm>
          <a:prstGeom prst="rect">
            <a:avLst/>
          </a:prstGeom>
          <a:noFill/>
          <a:ln w="9525">
            <a:noFill/>
            <a:miter lim="800000"/>
            <a:headEnd/>
            <a:tailEnd/>
          </a:ln>
        </p:spPr>
      </p:pic>
      <p:pic>
        <p:nvPicPr>
          <p:cNvPr id="39" name="図 5"/>
          <p:cNvPicPr>
            <a:picLocks noChangeAspect="1"/>
          </p:cNvPicPr>
          <p:nvPr/>
        </p:nvPicPr>
        <p:blipFill>
          <a:blip r:embed="rId8"/>
          <a:srcRect/>
          <a:stretch>
            <a:fillRect/>
          </a:stretch>
        </p:blipFill>
        <p:spPr bwMode="auto">
          <a:xfrm>
            <a:off x="2702403" y="4098546"/>
            <a:ext cx="804295" cy="450987"/>
          </a:xfrm>
          <a:prstGeom prst="rect">
            <a:avLst/>
          </a:prstGeom>
          <a:noFill/>
          <a:ln w="9525">
            <a:noFill/>
            <a:miter lim="800000"/>
            <a:headEnd/>
            <a:tailEnd/>
          </a:ln>
        </p:spPr>
      </p:pic>
      <p:pic>
        <p:nvPicPr>
          <p:cNvPr id="40" name="図 23"/>
          <p:cNvPicPr>
            <a:picLocks noChangeAspect="1"/>
          </p:cNvPicPr>
          <p:nvPr/>
        </p:nvPicPr>
        <p:blipFill>
          <a:blip r:embed="rId9"/>
          <a:srcRect/>
          <a:stretch>
            <a:fillRect/>
          </a:stretch>
        </p:blipFill>
        <p:spPr bwMode="auto">
          <a:xfrm>
            <a:off x="2495730" y="4590648"/>
            <a:ext cx="369934" cy="448909"/>
          </a:xfrm>
          <a:prstGeom prst="rect">
            <a:avLst/>
          </a:prstGeom>
          <a:noFill/>
          <a:ln w="9525">
            <a:noFill/>
            <a:miter lim="800000"/>
            <a:headEnd/>
            <a:tailEnd/>
          </a:ln>
        </p:spPr>
      </p:pic>
      <p:pic>
        <p:nvPicPr>
          <p:cNvPr id="41" name="図 24"/>
          <p:cNvPicPr>
            <a:picLocks noChangeAspect="1"/>
          </p:cNvPicPr>
          <p:nvPr/>
        </p:nvPicPr>
        <p:blipFill>
          <a:blip r:embed="rId10"/>
          <a:srcRect/>
          <a:stretch>
            <a:fillRect/>
          </a:stretch>
        </p:blipFill>
        <p:spPr bwMode="auto">
          <a:xfrm>
            <a:off x="2934950" y="4589568"/>
            <a:ext cx="365778" cy="448909"/>
          </a:xfrm>
          <a:prstGeom prst="rect">
            <a:avLst/>
          </a:prstGeom>
          <a:noFill/>
          <a:ln w="9525">
            <a:noFill/>
            <a:miter lim="800000"/>
            <a:headEnd/>
            <a:tailEnd/>
          </a:ln>
        </p:spPr>
      </p:pic>
      <p:pic>
        <p:nvPicPr>
          <p:cNvPr id="42" name="図 26"/>
          <p:cNvPicPr>
            <a:picLocks noChangeAspect="1"/>
          </p:cNvPicPr>
          <p:nvPr/>
        </p:nvPicPr>
        <p:blipFill>
          <a:blip r:embed="rId11"/>
          <a:srcRect/>
          <a:stretch>
            <a:fillRect/>
          </a:stretch>
        </p:blipFill>
        <p:spPr bwMode="auto">
          <a:xfrm>
            <a:off x="3330578" y="4589568"/>
            <a:ext cx="403187" cy="448909"/>
          </a:xfrm>
          <a:prstGeom prst="rect">
            <a:avLst/>
          </a:prstGeom>
          <a:noFill/>
          <a:ln w="9525">
            <a:noFill/>
            <a:miter lim="800000"/>
            <a:headEnd/>
            <a:tailEnd/>
          </a:ln>
        </p:spPr>
      </p:pic>
      <p:pic>
        <p:nvPicPr>
          <p:cNvPr id="43" name="図 28"/>
          <p:cNvPicPr>
            <a:picLocks noChangeAspect="1"/>
          </p:cNvPicPr>
          <p:nvPr/>
        </p:nvPicPr>
        <p:blipFill>
          <a:blip r:embed="rId12"/>
          <a:srcRect/>
          <a:stretch>
            <a:fillRect/>
          </a:stretch>
        </p:blipFill>
        <p:spPr bwMode="auto">
          <a:xfrm>
            <a:off x="2916465" y="5092016"/>
            <a:ext cx="376169" cy="448909"/>
          </a:xfrm>
          <a:prstGeom prst="rect">
            <a:avLst/>
          </a:prstGeom>
          <a:noFill/>
          <a:ln w="9525">
            <a:noFill/>
            <a:miter lim="800000"/>
            <a:headEnd/>
            <a:tailEnd/>
          </a:ln>
        </p:spPr>
      </p:pic>
      <p:pic>
        <p:nvPicPr>
          <p:cNvPr id="44" name="図 29"/>
          <p:cNvPicPr>
            <a:picLocks noChangeAspect="1"/>
          </p:cNvPicPr>
          <p:nvPr/>
        </p:nvPicPr>
        <p:blipFill>
          <a:blip r:embed="rId13"/>
          <a:srcRect/>
          <a:stretch>
            <a:fillRect/>
          </a:stretch>
        </p:blipFill>
        <p:spPr bwMode="auto">
          <a:xfrm>
            <a:off x="2725262" y="5590365"/>
            <a:ext cx="758573" cy="448909"/>
          </a:xfrm>
          <a:prstGeom prst="rect">
            <a:avLst/>
          </a:prstGeom>
          <a:noFill/>
          <a:ln w="9525">
            <a:noFill/>
            <a:miter lim="800000"/>
            <a:headEnd/>
            <a:tailEnd/>
          </a:ln>
        </p:spPr>
      </p:pic>
      <p:pic>
        <p:nvPicPr>
          <p:cNvPr id="45" name="図 27"/>
          <p:cNvPicPr>
            <a:picLocks noChangeAspect="1"/>
          </p:cNvPicPr>
          <p:nvPr/>
        </p:nvPicPr>
        <p:blipFill>
          <a:blip r:embed="rId14"/>
          <a:srcRect/>
          <a:stretch>
            <a:fillRect/>
          </a:stretch>
        </p:blipFill>
        <p:spPr bwMode="auto">
          <a:xfrm>
            <a:off x="2610748" y="6086356"/>
            <a:ext cx="987599" cy="538691"/>
          </a:xfrm>
          <a:prstGeom prst="rect">
            <a:avLst/>
          </a:prstGeom>
          <a:noFill/>
          <a:ln w="9525">
            <a:noFill/>
            <a:miter lim="800000"/>
            <a:headEnd/>
            <a:tailEnd/>
          </a:ln>
        </p:spPr>
      </p:pic>
    </p:spTree>
    <p:extLst>
      <p:ext uri="{BB962C8B-B14F-4D97-AF65-F5344CB8AC3E}">
        <p14:creationId xmlns:p14="http://schemas.microsoft.com/office/powerpoint/2010/main" val="1399115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a:latin typeface="メイリオ" pitchFamily="50" charset="-128"/>
                <a:ea typeface="メイリオ" pitchFamily="50" charset="-128"/>
              </a:rPr>
              <a:t>システム構成</a:t>
            </a:r>
          </a:p>
          <a:p>
            <a:endParaRPr lang="en-US" altLang="ja-JP" sz="2400">
              <a:latin typeface="メイリオ" pitchFamily="50" charset="-128"/>
              <a:ea typeface="メイリオ" pitchFamily="50" charset="-128"/>
            </a:endParaRPr>
          </a:p>
          <a:p>
            <a:endParaRPr lang="en-US" altLang="ja-JP" sz="180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26A1B371-3412-415F-9ECC-45A5CE5A7019}" type="slidenum">
              <a:rPr lang="ja-JP" altLang="en-US" smtClean="0"/>
              <a:pPr>
                <a:defRPr/>
              </a:pPr>
              <a:t>40</a:t>
            </a:fld>
            <a:endParaRPr lang="ja-JP" altLang="en-US" dirty="0"/>
          </a:p>
        </p:txBody>
      </p:sp>
      <p:graphicFrame>
        <p:nvGraphicFramePr>
          <p:cNvPr id="23" name="表 22"/>
          <p:cNvGraphicFramePr>
            <a:graphicFrameLocks noGrp="1"/>
          </p:cNvGraphicFramePr>
          <p:nvPr/>
        </p:nvGraphicFramePr>
        <p:xfrm>
          <a:off x="399201" y="2170573"/>
          <a:ext cx="8382343" cy="4542657"/>
        </p:xfrm>
        <a:graphic>
          <a:graphicData uri="http://schemas.openxmlformats.org/drawingml/2006/table">
            <a:tbl>
              <a:tblPr bandRow="1">
                <a:tableStyleId>{5C22544A-7EE6-4342-B048-85BDC9FD1C3A}</a:tableStyleId>
              </a:tblPr>
              <a:tblGrid>
                <a:gridCol w="1470343">
                  <a:extLst>
                    <a:ext uri="{9D8B030D-6E8A-4147-A177-3AD203B41FA5}">
                      <a16:colId xmlns:a16="http://schemas.microsoft.com/office/drawing/2014/main" val="20000"/>
                    </a:ext>
                  </a:extLst>
                </a:gridCol>
                <a:gridCol w="2592000">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160000">
                  <a:extLst>
                    <a:ext uri="{9D8B030D-6E8A-4147-A177-3AD203B41FA5}">
                      <a16:colId xmlns:a16="http://schemas.microsoft.com/office/drawing/2014/main" val="20003"/>
                    </a:ext>
                  </a:extLst>
                </a:gridCol>
              </a:tblGrid>
              <a:tr h="889798">
                <a:tc rowSpan="4">
                  <a:txBody>
                    <a:bodyPr/>
                    <a:lstStyle/>
                    <a:p>
                      <a:r>
                        <a:rPr kumimoji="1" lang="ja-JP" altLang="en-US" sz="1600" b="1" dirty="0">
                          <a:solidFill>
                            <a:schemeClr val="accent2"/>
                          </a:solidFill>
                          <a:effectLst/>
                          <a:latin typeface="メイリオ" panose="020B0604030504040204" pitchFamily="50" charset="-128"/>
                          <a:ea typeface="メイリオ" panose="020B0604030504040204" pitchFamily="50" charset="-128"/>
                        </a:rPr>
                        <a:t>ソフトウェア</a:t>
                      </a: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r>
                        <a:rPr kumimoji="1" lang="ja-JP" altLang="en-US" sz="1600" b="1" dirty="0">
                          <a:solidFill>
                            <a:schemeClr val="accent2"/>
                          </a:solidFill>
                          <a:effectLst/>
                          <a:latin typeface="メイリオ" panose="020B0604030504040204" pitchFamily="50" charset="-128"/>
                          <a:ea typeface="メイリオ" panose="020B0604030504040204" pitchFamily="50" charset="-128"/>
                        </a:rPr>
                        <a:t>アプリケーション</a:t>
                      </a:r>
                      <a:endParaRPr kumimoji="1" lang="en-US" altLang="ja-JP" sz="1600" b="1" dirty="0">
                        <a:solidFill>
                          <a:schemeClr val="accent2"/>
                        </a:solidFill>
                        <a:effectLst/>
                        <a:latin typeface="メイリオ" panose="020B0604030504040204" pitchFamily="50" charset="-128"/>
                        <a:ea typeface="メイリオ" panose="020B0604030504040204" pitchFamily="50" charset="-128"/>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r>
                        <a:rPr kumimoji="1" lang="en-US" altLang="ja-JP" sz="1600" b="1" dirty="0">
                          <a:solidFill>
                            <a:schemeClr val="bg1"/>
                          </a:solidFill>
                          <a:effectLst/>
                          <a:latin typeface="メイリオ" panose="020B0604030504040204" pitchFamily="50" charset="-128"/>
                          <a:ea typeface="+mn-ea"/>
                        </a:rPr>
                        <a:t>JavaScript</a:t>
                      </a:r>
                      <a:r>
                        <a:rPr kumimoji="1" lang="ja-JP" altLang="en-US" sz="1600" b="1" dirty="0">
                          <a:solidFill>
                            <a:schemeClr val="bg1"/>
                          </a:solidFill>
                          <a:effectLst/>
                          <a:latin typeface="メイリオ" panose="020B0604030504040204" pitchFamily="50" charset="-128"/>
                          <a:ea typeface="+mn-ea"/>
                        </a:rPr>
                        <a:t>言語で</a:t>
                      </a:r>
                    </a:p>
                    <a:p>
                      <a:r>
                        <a:rPr kumimoji="1" lang="ja-JP" altLang="en-US" sz="1600" b="1" dirty="0">
                          <a:solidFill>
                            <a:schemeClr val="bg1"/>
                          </a:solidFill>
                          <a:effectLst/>
                          <a:latin typeface="メイリオ" panose="020B0604030504040204" pitchFamily="50" charset="-128"/>
                          <a:ea typeface="+mn-ea"/>
                        </a:rPr>
                        <a:t>プログラミング</a:t>
                      </a:r>
                      <a:endParaRPr kumimoji="1" lang="ja-JP" altLang="en-US"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r>
                        <a:rPr kumimoji="1" lang="ja-JP" altLang="en-US" sz="1600" b="1" dirty="0">
                          <a:solidFill>
                            <a:schemeClr val="bg1"/>
                          </a:solidFill>
                          <a:effectLst/>
                          <a:latin typeface="メイリオ" panose="020B0604030504040204" pitchFamily="50" charset="-128"/>
                          <a:ea typeface="メイリオ" panose="020B0604030504040204" pitchFamily="50" charset="-128"/>
                        </a:rPr>
                        <a:t>ウェブブラウザで</a:t>
                      </a:r>
                      <a:endParaRPr kumimoji="1" lang="en-US" altLang="ja-JP" sz="1600" b="1" dirty="0">
                        <a:solidFill>
                          <a:schemeClr val="bg1"/>
                        </a:solidFill>
                        <a:effectLst/>
                        <a:latin typeface="メイリオ" panose="020B0604030504040204" pitchFamily="50" charset="-128"/>
                        <a:ea typeface="メイリオ" panose="020B0604030504040204" pitchFamily="50" charset="-128"/>
                      </a:endParaRPr>
                    </a:p>
                    <a:p>
                      <a:r>
                        <a:rPr kumimoji="1" lang="ja-JP" altLang="en-US" sz="1600" b="1" dirty="0">
                          <a:solidFill>
                            <a:schemeClr val="bg1"/>
                          </a:solidFill>
                          <a:effectLst/>
                          <a:latin typeface="メイリオ" panose="020B0604030504040204" pitchFamily="50" charset="-128"/>
                          <a:ea typeface="メイリオ" panose="020B0604030504040204" pitchFamily="50" charset="-128"/>
                        </a:rPr>
                        <a:t>プログラミング</a:t>
                      </a: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515147">
                <a:tc vMerge="1">
                  <a:txBody>
                    <a:bodyPr/>
                    <a:lstStyle/>
                    <a:p>
                      <a:endParaRPr kumimoji="1" lang="ja-JP" altLang="en-US"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50000"/>
                      </a:schemeClr>
                    </a:solidFill>
                  </a:tcPr>
                </a:tc>
                <a:tc rowSpan="2">
                  <a:txBody>
                    <a:bodyPr/>
                    <a:lstStyle/>
                    <a:p>
                      <a:r>
                        <a:rPr kumimoji="1" lang="ja-JP" altLang="en-US" sz="1600" b="1" dirty="0">
                          <a:solidFill>
                            <a:schemeClr val="accent6"/>
                          </a:solidFill>
                          <a:effectLst/>
                          <a:latin typeface="メイリオ" panose="020B0604030504040204" pitchFamily="50" charset="-128"/>
                          <a:ea typeface="メイリオ" panose="020B0604030504040204" pitchFamily="50" charset="-128"/>
                        </a:rPr>
                        <a:t>ミドルウェア</a:t>
                      </a: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rowSpan="2">
                  <a:txBody>
                    <a:bodyPr/>
                    <a:lstStyle/>
                    <a:p>
                      <a:r>
                        <a:rPr kumimoji="1" lang="en-US" altLang="ja-JP" sz="1600" b="1" dirty="0">
                          <a:solidFill>
                            <a:schemeClr val="bg1"/>
                          </a:solidFill>
                          <a:effectLst/>
                          <a:latin typeface="メイリオ" panose="020B0604030504040204" pitchFamily="50" charset="-128"/>
                          <a:ea typeface="メイリオ" panose="020B0604030504040204" pitchFamily="50" charset="-128"/>
                        </a:rPr>
                        <a:t>Node.js</a:t>
                      </a:r>
                      <a:endParaRPr kumimoji="1" lang="ja-JP" altLang="en-US"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dirty="0">
                          <a:solidFill>
                            <a:schemeClr val="bg1"/>
                          </a:solidFill>
                          <a:effectLst/>
                          <a:latin typeface="メイリオ" panose="020B0604030504040204" pitchFamily="50" charset="-128"/>
                          <a:ea typeface="+mn-ea"/>
                        </a:rPr>
                        <a:t>Node-RED</a:t>
                      </a:r>
                      <a:endParaRPr kumimoji="1" lang="ja-JP" altLang="en-US" sz="1600" b="1" dirty="0">
                        <a:solidFill>
                          <a:schemeClr val="bg1"/>
                        </a:solidFill>
                        <a:effectLst/>
                        <a:latin typeface="メイリオ" panose="020B0604030504040204" pitchFamily="50" charset="-128"/>
                        <a:ea typeface="+mn-ea"/>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1"/>
                  </a:ext>
                </a:extLst>
              </a:tr>
              <a:tr h="56197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endParaRPr kumimoji="1" lang="ja-JP" altLang="en-US" dirty="0"/>
                    </a:p>
                  </a:txBody>
                  <a:tcPr anchor="ctr" anchorCtr="1">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0002"/>
                  </a:ext>
                </a:extLst>
              </a:tr>
              <a:tr h="51514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dirty="0">
                          <a:solidFill>
                            <a:schemeClr val="accent3"/>
                          </a:solidFill>
                          <a:effectLst/>
                          <a:latin typeface="メイリオ" panose="020B0604030504040204" pitchFamily="50" charset="-128"/>
                          <a:ea typeface="メイリオ" panose="020B0604030504040204" pitchFamily="50" charset="-128"/>
                        </a:rPr>
                        <a:t>OS</a:t>
                      </a:r>
                      <a:endParaRPr kumimoji="1" lang="ja-JP" altLang="en-US" sz="1600" b="1" dirty="0">
                        <a:solidFill>
                          <a:schemeClr val="accent3"/>
                        </a:solidFill>
                        <a:effectLst/>
                        <a:latin typeface="メイリオ" panose="020B0604030504040204" pitchFamily="50" charset="-128"/>
                        <a:ea typeface="メイリオ" panose="020B0604030504040204" pitchFamily="50" charset="-128"/>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20000"/>
                        <a:lumOff val="80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dirty="0">
                          <a:solidFill>
                            <a:schemeClr val="bg1"/>
                          </a:solidFill>
                          <a:effectLst/>
                          <a:latin typeface="メイリオ" panose="020B0604030504040204" pitchFamily="50" charset="-128"/>
                          <a:ea typeface="メイリオ" panose="020B0604030504040204" pitchFamily="50" charset="-128"/>
                        </a:rPr>
                        <a:t>Raspbian</a:t>
                      </a:r>
                      <a:endParaRPr kumimoji="1" lang="ja-JP" altLang="en-US"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hMerge="1">
                  <a:txBody>
                    <a:bodyPr/>
                    <a:lstStyle/>
                    <a:p>
                      <a:endParaRPr kumimoji="1" lang="ja-JP" altLang="en-US"/>
                    </a:p>
                  </a:txBody>
                  <a:tcPr/>
                </a:tc>
                <a:extLst>
                  <a:ext uri="{0D108BD9-81ED-4DB2-BD59-A6C34878D82A}">
                    <a16:rowId xmlns:a16="http://schemas.microsoft.com/office/drawing/2014/main" val="10003"/>
                  </a:ext>
                </a:extLst>
              </a:tr>
              <a:tr h="515147">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solidFill>
                            <a:schemeClr val="tx2"/>
                          </a:solidFill>
                          <a:effectLst/>
                          <a:latin typeface="メイリオ" panose="020B0604030504040204" pitchFamily="50" charset="-128"/>
                          <a:ea typeface="メイリオ" panose="020B0604030504040204" pitchFamily="50" charset="-128"/>
                        </a:rPr>
                        <a:t>機材</a:t>
                      </a: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20000"/>
                        <a:lumOff val="80000"/>
                      </a:schemeClr>
                    </a:solidFill>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20000"/>
                        <a:lumOff val="80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dirty="0">
                          <a:solidFill>
                            <a:schemeClr val="bg1"/>
                          </a:solidFill>
                          <a:effectLst/>
                          <a:latin typeface="メイリオ" panose="020B0604030504040204" pitchFamily="50" charset="-128"/>
                          <a:ea typeface="メイリオ" panose="020B0604030504040204" pitchFamily="50" charset="-128"/>
                        </a:rPr>
                        <a:t>Raspberry Pi</a:t>
                      </a:r>
                      <a:endParaRPr kumimoji="1" lang="ja-JP" altLang="en-US"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7030A0"/>
                    </a:solidFill>
                  </a:tcPr>
                </a:tc>
                <a:tc hMerge="1">
                  <a:txBody>
                    <a:bodyPr/>
                    <a:lstStyle/>
                    <a:p>
                      <a:endParaRPr kumimoji="1" lang="ja-JP" altLang="en-US"/>
                    </a:p>
                  </a:txBody>
                  <a:tcPr/>
                </a:tc>
                <a:extLst>
                  <a:ext uri="{0D108BD9-81ED-4DB2-BD59-A6C34878D82A}">
                    <a16:rowId xmlns:a16="http://schemas.microsoft.com/office/drawing/2014/main" val="10004"/>
                  </a:ext>
                </a:extLst>
              </a:tr>
              <a:tr h="515147">
                <a:tc vMerge="1">
                  <a:txBody>
                    <a:bodyPr/>
                    <a:lstStyle/>
                    <a:p>
                      <a:endParaRPr kumimoji="1" lang="ja-JP" altLang="en-US"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vMerge="1">
                  <a:txBody>
                    <a:bodyPr/>
                    <a:lstStyle/>
                    <a:p>
                      <a:endParaRPr kumimoji="1" lang="ja-JP" altLang="en-US"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gridSpan="2">
                  <a:txBody>
                    <a:bodyPr/>
                    <a:lstStyle/>
                    <a:p>
                      <a:r>
                        <a:rPr kumimoji="1" lang="en-US" altLang="ja-JP" sz="1600" b="1" dirty="0">
                          <a:solidFill>
                            <a:schemeClr val="bg1"/>
                          </a:solidFill>
                          <a:effectLst/>
                          <a:latin typeface="メイリオ" panose="020B0604030504040204" pitchFamily="50" charset="-128"/>
                          <a:ea typeface="メイリオ" panose="020B0604030504040204" pitchFamily="50" charset="-128"/>
                        </a:rPr>
                        <a:t>GrovePi+</a:t>
                      </a:r>
                      <a:r>
                        <a:rPr kumimoji="1" lang="ja-JP" altLang="en-US" sz="1600" b="1" dirty="0">
                          <a:solidFill>
                            <a:schemeClr val="bg1"/>
                          </a:solidFill>
                          <a:effectLst/>
                          <a:latin typeface="メイリオ" panose="020B0604030504040204" pitchFamily="50" charset="-128"/>
                          <a:ea typeface="メイリオ" panose="020B0604030504040204" pitchFamily="50" charset="-128"/>
                        </a:rPr>
                        <a:t> ボード</a:t>
                      </a: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hMerge="1">
                  <a:txBody>
                    <a:bodyPr/>
                    <a:lstStyle/>
                    <a:p>
                      <a:endParaRPr kumimoji="1" lang="ja-JP" altLang="en-US"/>
                    </a:p>
                  </a:txBody>
                  <a:tcPr/>
                </a:tc>
                <a:extLst>
                  <a:ext uri="{0D108BD9-81ED-4DB2-BD59-A6C34878D82A}">
                    <a16:rowId xmlns:a16="http://schemas.microsoft.com/office/drawing/2014/main" val="10005"/>
                  </a:ext>
                </a:extLst>
              </a:tr>
              <a:tr h="515147">
                <a:tc vMerge="1">
                  <a:txBody>
                    <a:bodyPr/>
                    <a:lstStyle/>
                    <a:p>
                      <a:endParaRPr kumimoji="1" lang="ja-JP" altLang="en-US"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vMerge="1">
                  <a:txBody>
                    <a:bodyPr/>
                    <a:lstStyle/>
                    <a:p>
                      <a:endParaRPr kumimoji="1" lang="ja-JP" altLang="en-US"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gridSpan="2">
                  <a:txBody>
                    <a:bodyPr/>
                    <a:lstStyle/>
                    <a:p>
                      <a:r>
                        <a:rPr kumimoji="1" lang="en-US" altLang="ja-JP" sz="1600" b="1" dirty="0">
                          <a:solidFill>
                            <a:schemeClr val="bg1"/>
                          </a:solidFill>
                          <a:effectLst/>
                          <a:latin typeface="メイリオ" panose="020B0604030504040204" pitchFamily="50" charset="-128"/>
                          <a:ea typeface="メイリオ" panose="020B0604030504040204" pitchFamily="50" charset="-128"/>
                        </a:rPr>
                        <a:t>4</a:t>
                      </a:r>
                      <a:r>
                        <a:rPr kumimoji="1" lang="ja-JP" altLang="en-US" sz="1600" b="1" dirty="0">
                          <a:solidFill>
                            <a:schemeClr val="bg1"/>
                          </a:solidFill>
                          <a:effectLst/>
                          <a:latin typeface="メイリオ" panose="020B0604030504040204" pitchFamily="50" charset="-128"/>
                          <a:ea typeface="メイリオ" panose="020B0604030504040204" pitchFamily="50" charset="-128"/>
                        </a:rPr>
                        <a:t>ピンケーブル</a:t>
                      </a: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hMerge="1">
                  <a:txBody>
                    <a:bodyPr/>
                    <a:lstStyle/>
                    <a:p>
                      <a:endParaRPr kumimoji="1" lang="ja-JP" altLang="en-US"/>
                    </a:p>
                  </a:txBody>
                  <a:tcPr/>
                </a:tc>
                <a:extLst>
                  <a:ext uri="{0D108BD9-81ED-4DB2-BD59-A6C34878D82A}">
                    <a16:rowId xmlns:a16="http://schemas.microsoft.com/office/drawing/2014/main" val="10006"/>
                  </a:ext>
                </a:extLst>
              </a:tr>
              <a:tr h="515147">
                <a:tc vMerge="1">
                  <a:txBody>
                    <a:bodyPr/>
                    <a:lstStyle/>
                    <a:p>
                      <a:endParaRPr kumimoji="1" lang="en-US" altLang="ja-JP"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vMerge="1">
                  <a:txBody>
                    <a:bodyPr/>
                    <a:lstStyle/>
                    <a:p>
                      <a:endParaRPr kumimoji="1" lang="en-US" altLang="ja-JP"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gridSpan="2">
                  <a:txBody>
                    <a:bodyPr/>
                    <a:lstStyle/>
                    <a:p>
                      <a:r>
                        <a:rPr kumimoji="1" lang="ja-JP" altLang="en-US" sz="1600" b="1" dirty="0">
                          <a:solidFill>
                            <a:schemeClr val="bg1"/>
                          </a:solidFill>
                          <a:effectLst/>
                          <a:latin typeface="メイリオ" panose="020B0604030504040204" pitchFamily="50" charset="-128"/>
                          <a:ea typeface="メイリオ" panose="020B0604030504040204" pitchFamily="50" charset="-128"/>
                        </a:rPr>
                        <a:t>センサー類</a:t>
                      </a:r>
                      <a:endParaRPr kumimoji="1" lang="en-US" altLang="ja-JP" sz="1600" b="1" dirty="0">
                        <a:solidFill>
                          <a:schemeClr val="bg1"/>
                        </a:solidFill>
                        <a:effectLst/>
                        <a:latin typeface="メイリオ" panose="020B0604030504040204" pitchFamily="50" charset="-128"/>
                        <a:ea typeface="メイリオ" panose="020B0604030504040204" pitchFamily="50" charset="-128"/>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hMerge="1">
                  <a:txBody>
                    <a:bodyPr/>
                    <a:lstStyle/>
                    <a:p>
                      <a:endParaRPr kumimoji="1" lang="ja-JP" altLang="en-US"/>
                    </a:p>
                  </a:txBody>
                  <a:tcPr/>
                </a:tc>
                <a:extLst>
                  <a:ext uri="{0D108BD9-81ED-4DB2-BD59-A6C34878D82A}">
                    <a16:rowId xmlns:a16="http://schemas.microsoft.com/office/drawing/2014/main" val="10007"/>
                  </a:ext>
                </a:extLst>
              </a:tr>
            </a:tbl>
          </a:graphicData>
        </a:graphic>
      </p:graphicFrame>
      <p:sp>
        <p:nvSpPr>
          <p:cNvPr id="25" name="Text Box 39"/>
          <p:cNvSpPr txBox="1">
            <a:spLocks noChangeArrowheads="1"/>
          </p:cNvSpPr>
          <p:nvPr/>
        </p:nvSpPr>
        <p:spPr bwMode="auto">
          <a:xfrm>
            <a:off x="231775" y="1179513"/>
            <a:ext cx="8588375" cy="1046440"/>
          </a:xfrm>
          <a:prstGeom prst="rect">
            <a:avLst/>
          </a:prstGeom>
          <a:noFill/>
          <a:ln w="9525">
            <a:noFill/>
            <a:miter lim="800000"/>
            <a:headEnd/>
            <a:tailEnd/>
          </a:ln>
        </p:spPr>
        <p:txBody>
          <a:bodyPr>
            <a:spAutoFit/>
          </a:bodyPr>
          <a:lstStyle/>
          <a:p>
            <a:pPr>
              <a:defRPr/>
            </a:pPr>
            <a:r>
              <a:rPr lang="ja-JP" altLang="en-US" sz="1800" dirty="0">
                <a:solidFill>
                  <a:schemeClr val="accent4">
                    <a:lumMod val="50000"/>
                  </a:schemeClr>
                </a:solidFill>
                <a:latin typeface="メイリオ" pitchFamily="50" charset="-128"/>
                <a:ea typeface="メイリオ" pitchFamily="50" charset="-128"/>
              </a:rPr>
              <a:t>使用する機材・ソフトウェアのシステム構成は以下の通り。</a:t>
            </a:r>
            <a:endParaRPr lang="en-US" altLang="ja-JP" sz="1800" dirty="0">
              <a:solidFill>
                <a:schemeClr val="accent4">
                  <a:lumMod val="50000"/>
                </a:schemeClr>
              </a:solidFill>
              <a:latin typeface="メイリオ" pitchFamily="50" charset="-128"/>
              <a:ea typeface="メイリオ" pitchFamily="50" charset="-128"/>
            </a:endParaRPr>
          </a:p>
          <a:p>
            <a:pPr>
              <a:defRPr/>
            </a:pPr>
            <a:endParaRPr lang="en-US" altLang="ja-JP" sz="800" dirty="0">
              <a:solidFill>
                <a:schemeClr val="accent4">
                  <a:lumMod val="50000"/>
                </a:schemeClr>
              </a:solidFill>
              <a:latin typeface="メイリオ" pitchFamily="50" charset="-128"/>
              <a:ea typeface="メイリオ" pitchFamily="50" charset="-128"/>
            </a:endParaRPr>
          </a:p>
          <a:p>
            <a:pPr>
              <a:defRPr/>
            </a:pPr>
            <a:r>
              <a:rPr lang="en-US" altLang="ja-JP" sz="1800" dirty="0">
                <a:solidFill>
                  <a:schemeClr val="accent4">
                    <a:lumMod val="50000"/>
                  </a:schemeClr>
                </a:solidFill>
                <a:latin typeface="メイリオ" pitchFamily="50" charset="-128"/>
                <a:ea typeface="メイリオ" pitchFamily="50" charset="-128"/>
              </a:rPr>
              <a:t>JavaScript</a:t>
            </a:r>
            <a:r>
              <a:rPr lang="ja-JP" altLang="en-US" sz="1800" dirty="0">
                <a:solidFill>
                  <a:schemeClr val="accent4">
                    <a:lumMod val="50000"/>
                  </a:schemeClr>
                </a:solidFill>
                <a:latin typeface="メイリオ" pitchFamily="50" charset="-128"/>
                <a:ea typeface="メイリオ" pitchFamily="50" charset="-128"/>
              </a:rPr>
              <a:t>言語で書かれたアプリケーションプログラムを実行して、</a:t>
            </a:r>
            <a:r>
              <a:rPr lang="en-US" altLang="ja-JP" sz="1800" dirty="0">
                <a:solidFill>
                  <a:schemeClr val="accent4">
                    <a:lumMod val="50000"/>
                  </a:schemeClr>
                </a:solidFill>
                <a:latin typeface="メイリオ" pitchFamily="50" charset="-128"/>
                <a:ea typeface="メイリオ" pitchFamily="50" charset="-128"/>
              </a:rPr>
              <a:t>Raspberry Pi</a:t>
            </a:r>
            <a:r>
              <a:rPr lang="ja-JP" altLang="en-US" sz="1800" dirty="0">
                <a:solidFill>
                  <a:schemeClr val="accent4">
                    <a:lumMod val="50000"/>
                  </a:schemeClr>
                </a:solidFill>
                <a:latin typeface="メイリオ" pitchFamily="50" charset="-128"/>
                <a:ea typeface="メイリオ" pitchFamily="50" charset="-128"/>
              </a:rPr>
              <a:t>、</a:t>
            </a:r>
            <a:r>
              <a:rPr lang="en-US" altLang="ja-JP" sz="1800" dirty="0">
                <a:solidFill>
                  <a:schemeClr val="accent4">
                    <a:lumMod val="50000"/>
                  </a:schemeClr>
                </a:solidFill>
                <a:latin typeface="メイリオ" pitchFamily="50" charset="-128"/>
                <a:ea typeface="メイリオ" pitchFamily="50" charset="-128"/>
              </a:rPr>
              <a:t>GrovePi+ </a:t>
            </a:r>
            <a:r>
              <a:rPr lang="ja-JP" altLang="en-US" sz="1800" dirty="0">
                <a:solidFill>
                  <a:schemeClr val="accent4">
                    <a:lumMod val="50000"/>
                  </a:schemeClr>
                </a:solidFill>
                <a:latin typeface="メイリオ" pitchFamily="50" charset="-128"/>
                <a:ea typeface="メイリオ" pitchFamily="50" charset="-128"/>
              </a:rPr>
              <a:t>ボードに接続されたセンサー類を制御する。</a:t>
            </a:r>
          </a:p>
        </p:txBody>
      </p:sp>
      <p:sp>
        <p:nvSpPr>
          <p:cNvPr id="7" name="上下矢印 6"/>
          <p:cNvSpPr/>
          <p:nvPr/>
        </p:nvSpPr>
        <p:spPr>
          <a:xfrm>
            <a:off x="4521206" y="2846231"/>
            <a:ext cx="437161" cy="3554569"/>
          </a:xfrm>
          <a:prstGeom prst="upDownArrow">
            <a:avLst/>
          </a:prstGeom>
          <a:solidFill>
            <a:schemeClr val="tx2"/>
          </a:solidFill>
          <a:ln>
            <a:noFill/>
          </a:ln>
        </p:spPr>
        <p:style>
          <a:lnRef idx="3">
            <a:schemeClr val="lt1"/>
          </a:lnRef>
          <a:fillRef idx="1">
            <a:schemeClr val="dk1"/>
          </a:fillRef>
          <a:effectRef idx="1">
            <a:schemeClr val="dk1"/>
          </a:effectRef>
          <a:fontRef idx="minor">
            <a:schemeClr val="lt1"/>
          </a:fontRef>
        </p:style>
        <p:txBody>
          <a:bodyPr anchor="ctr"/>
          <a:lstStyle/>
          <a:p>
            <a:pPr algn="ctr">
              <a:defRPr/>
            </a:pPr>
            <a:endParaRPr lang="ja-JP" altLang="en-US" sz="2000" dirty="0">
              <a:latin typeface="メイリオ" panose="020B0604030504040204" pitchFamily="50" charset="-128"/>
            </a:endParaRPr>
          </a:p>
        </p:txBody>
      </p:sp>
      <p:sp>
        <p:nvSpPr>
          <p:cNvPr id="8" name="上下矢印 7"/>
          <p:cNvSpPr/>
          <p:nvPr/>
        </p:nvSpPr>
        <p:spPr>
          <a:xfrm>
            <a:off x="8303856" y="2846231"/>
            <a:ext cx="437161" cy="3554569"/>
          </a:xfrm>
          <a:prstGeom prst="upDownArrow">
            <a:avLst/>
          </a:prstGeom>
          <a:solidFill>
            <a:schemeClr val="tx2"/>
          </a:solidFill>
          <a:ln>
            <a:noFill/>
          </a:ln>
        </p:spPr>
        <p:style>
          <a:lnRef idx="3">
            <a:schemeClr val="lt1"/>
          </a:lnRef>
          <a:fillRef idx="1">
            <a:schemeClr val="dk1"/>
          </a:fillRef>
          <a:effectRef idx="1">
            <a:schemeClr val="dk1"/>
          </a:effectRef>
          <a:fontRef idx="minor">
            <a:schemeClr val="lt1"/>
          </a:fontRef>
        </p:style>
        <p:txBody>
          <a:bodyPr anchor="ctr"/>
          <a:lstStyle/>
          <a:p>
            <a:pPr algn="ctr">
              <a:defRPr/>
            </a:pPr>
            <a:endParaRPr lang="ja-JP" altLang="en-US" sz="2000" dirty="0">
              <a:latin typeface="メイリオ" panose="020B0604030504040204" pitchFamily="50" charset="-128"/>
            </a:endParaRPr>
          </a:p>
        </p:txBody>
      </p:sp>
      <p:pic>
        <p:nvPicPr>
          <p:cNvPr id="9" name="図 3"/>
          <p:cNvPicPr>
            <a:picLocks noChangeAspect="1"/>
          </p:cNvPicPr>
          <p:nvPr/>
        </p:nvPicPr>
        <p:blipFill>
          <a:blip r:embed="rId3"/>
          <a:srcRect/>
          <a:stretch>
            <a:fillRect/>
          </a:stretch>
        </p:blipFill>
        <p:spPr bwMode="auto">
          <a:xfrm>
            <a:off x="1893194" y="4729795"/>
            <a:ext cx="2544299" cy="1897301"/>
          </a:xfrm>
          <a:prstGeom prst="rect">
            <a:avLst/>
          </a:prstGeom>
          <a:noFill/>
          <a:ln w="9525">
            <a:noFill/>
            <a:miter lim="800000"/>
            <a:headEnd/>
            <a:tailEnd/>
          </a:ln>
        </p:spPr>
      </p:pic>
      <p:sp>
        <p:nvSpPr>
          <p:cNvPr id="10" name="Text Box 39"/>
          <p:cNvSpPr txBox="1">
            <a:spLocks noChangeArrowheads="1"/>
          </p:cNvSpPr>
          <p:nvPr/>
        </p:nvSpPr>
        <p:spPr bwMode="auto">
          <a:xfrm rot="1932315">
            <a:off x="3108479" y="5507922"/>
            <a:ext cx="822661" cy="184666"/>
          </a:xfrm>
          <a:prstGeom prst="rect">
            <a:avLst/>
          </a:prstGeom>
          <a:noFill/>
          <a:ln w="9525">
            <a:noFill/>
            <a:miter lim="800000"/>
            <a:headEnd/>
            <a:tailEnd/>
          </a:ln>
        </p:spPr>
        <p:txBody>
          <a:bodyPr wrap="none">
            <a:spAutoFit/>
          </a:bodyPr>
          <a:lstStyle/>
          <a:p>
            <a:pPr algn="ctr">
              <a:defRPr/>
            </a:pPr>
            <a:r>
              <a:rPr lang="en-US" altLang="ja-JP" sz="600" dirty="0">
                <a:solidFill>
                  <a:schemeClr val="accent5"/>
                </a:solidFill>
                <a:latin typeface="メイリオ" panose="020B0604030504040204" pitchFamily="50" charset="-128"/>
                <a:ea typeface="メイリオ" panose="020B0604030504040204" pitchFamily="50" charset="-128"/>
              </a:rPr>
              <a:t>GrovePi+</a:t>
            </a:r>
            <a:r>
              <a:rPr lang="ja-JP" altLang="en-US" sz="600" dirty="0">
                <a:solidFill>
                  <a:schemeClr val="accent5"/>
                </a:solidFill>
                <a:latin typeface="メイリオ" panose="020B0604030504040204" pitchFamily="50" charset="-128"/>
                <a:ea typeface="メイリオ" panose="020B0604030504040204" pitchFamily="50" charset="-128"/>
              </a:rPr>
              <a:t> ボード</a:t>
            </a:r>
          </a:p>
        </p:txBody>
      </p:sp>
      <p:sp>
        <p:nvSpPr>
          <p:cNvPr id="11" name="Text Box 39"/>
          <p:cNvSpPr txBox="1">
            <a:spLocks noChangeArrowheads="1"/>
          </p:cNvSpPr>
          <p:nvPr/>
        </p:nvSpPr>
        <p:spPr bwMode="auto">
          <a:xfrm rot="2185638">
            <a:off x="2805135" y="6316783"/>
            <a:ext cx="731289" cy="184666"/>
          </a:xfrm>
          <a:prstGeom prst="rect">
            <a:avLst/>
          </a:prstGeom>
          <a:noFill/>
          <a:ln w="9525">
            <a:noFill/>
            <a:miter lim="800000"/>
            <a:headEnd/>
            <a:tailEnd/>
          </a:ln>
        </p:spPr>
        <p:txBody>
          <a:bodyPr wrap="none">
            <a:spAutoFit/>
          </a:bodyPr>
          <a:lstStyle/>
          <a:p>
            <a:pPr algn="ctr">
              <a:defRPr/>
            </a:pPr>
            <a:r>
              <a:rPr lang="en-US" altLang="ja-JP" sz="600" dirty="0">
                <a:solidFill>
                  <a:srgbClr val="7030A0"/>
                </a:solidFill>
                <a:latin typeface="メイリオ" panose="020B0604030504040204" pitchFamily="50" charset="-128"/>
                <a:ea typeface="メイリオ" panose="020B0604030504040204" pitchFamily="50" charset="-128"/>
              </a:rPr>
              <a:t>Raspberry Pi</a:t>
            </a:r>
            <a:r>
              <a:rPr lang="ja-JP" altLang="en-US" sz="600" dirty="0">
                <a:solidFill>
                  <a:srgbClr val="7030A0"/>
                </a:solidFill>
                <a:latin typeface="メイリオ" panose="020B0604030504040204" pitchFamily="50" charset="-128"/>
                <a:ea typeface="メイリオ" panose="020B0604030504040204" pitchFamily="50" charset="-128"/>
              </a:rPr>
              <a:t> </a:t>
            </a:r>
          </a:p>
        </p:txBody>
      </p:sp>
      <p:sp>
        <p:nvSpPr>
          <p:cNvPr id="12" name="正方形/長方形 42"/>
          <p:cNvSpPr>
            <a:spLocks noChangeArrowheads="1"/>
          </p:cNvSpPr>
          <p:nvPr/>
        </p:nvSpPr>
        <p:spPr bwMode="auto">
          <a:xfrm rot="-3154593">
            <a:off x="2071096" y="5925907"/>
            <a:ext cx="569387" cy="184666"/>
          </a:xfrm>
          <a:prstGeom prst="rect">
            <a:avLst/>
          </a:prstGeom>
          <a:noFill/>
          <a:ln w="9525">
            <a:noFill/>
            <a:miter lim="800000"/>
            <a:headEnd/>
            <a:tailEnd/>
          </a:ln>
        </p:spPr>
        <p:txBody>
          <a:bodyPr wrap="none">
            <a:spAutoFit/>
          </a:bodyPr>
          <a:lstStyle/>
          <a:p>
            <a:r>
              <a:rPr lang="ja-JP" altLang="en-US" sz="600" dirty="0">
                <a:solidFill>
                  <a:schemeClr val="accent1"/>
                </a:solidFill>
                <a:latin typeface="メイリオ" pitchFamily="50" charset="-128"/>
                <a:ea typeface="メイリオ" pitchFamily="50" charset="-128"/>
              </a:rPr>
              <a:t>センサー類</a:t>
            </a:r>
            <a:endParaRPr lang="ja-JP" altLang="en-US" sz="600" dirty="0">
              <a:solidFill>
                <a:schemeClr val="accent1"/>
              </a:solidFill>
            </a:endParaRPr>
          </a:p>
        </p:txBody>
      </p:sp>
      <p:sp>
        <p:nvSpPr>
          <p:cNvPr id="13" name="正方形/長方形 42"/>
          <p:cNvSpPr>
            <a:spLocks noChangeArrowheads="1"/>
          </p:cNvSpPr>
          <p:nvPr/>
        </p:nvSpPr>
        <p:spPr bwMode="auto">
          <a:xfrm rot="2047395">
            <a:off x="3908511" y="5822255"/>
            <a:ext cx="569387" cy="184666"/>
          </a:xfrm>
          <a:prstGeom prst="rect">
            <a:avLst/>
          </a:prstGeom>
          <a:noFill/>
          <a:ln w="9525">
            <a:noFill/>
            <a:miter lim="800000"/>
            <a:headEnd/>
            <a:tailEnd/>
          </a:ln>
        </p:spPr>
        <p:txBody>
          <a:bodyPr wrap="none">
            <a:spAutoFit/>
          </a:bodyPr>
          <a:lstStyle/>
          <a:p>
            <a:r>
              <a:rPr lang="ja-JP" altLang="en-US" sz="600" dirty="0">
                <a:solidFill>
                  <a:schemeClr val="accent1"/>
                </a:solidFill>
                <a:latin typeface="メイリオ" pitchFamily="50" charset="-128"/>
                <a:ea typeface="メイリオ" pitchFamily="50" charset="-128"/>
              </a:rPr>
              <a:t>センサー類</a:t>
            </a:r>
            <a:endParaRPr lang="ja-JP" altLang="en-US" sz="600" dirty="0">
              <a:solidFill>
                <a:schemeClr val="accent1"/>
              </a:solidFill>
            </a:endParaRPr>
          </a:p>
        </p:txBody>
      </p:sp>
      <p:sp>
        <p:nvSpPr>
          <p:cNvPr id="14" name="正方形/長方形 42"/>
          <p:cNvSpPr>
            <a:spLocks noChangeArrowheads="1"/>
          </p:cNvSpPr>
          <p:nvPr/>
        </p:nvSpPr>
        <p:spPr bwMode="auto">
          <a:xfrm rot="16834105">
            <a:off x="3652177" y="5038512"/>
            <a:ext cx="697627" cy="184666"/>
          </a:xfrm>
          <a:prstGeom prst="rect">
            <a:avLst/>
          </a:prstGeom>
          <a:noFill/>
          <a:ln w="9525">
            <a:noFill/>
            <a:miter lim="800000"/>
            <a:headEnd/>
            <a:tailEnd/>
          </a:ln>
        </p:spPr>
        <p:txBody>
          <a:bodyPr wrap="none">
            <a:spAutoFit/>
          </a:bodyPr>
          <a:lstStyle/>
          <a:p>
            <a:r>
              <a:rPr lang="en-US" altLang="ja-JP" sz="600" dirty="0">
                <a:solidFill>
                  <a:schemeClr val="accent4">
                    <a:lumMod val="75000"/>
                  </a:schemeClr>
                </a:solidFill>
                <a:latin typeface="メイリオ" pitchFamily="50" charset="-128"/>
                <a:ea typeface="メイリオ" pitchFamily="50" charset="-128"/>
              </a:rPr>
              <a:t>4</a:t>
            </a:r>
            <a:r>
              <a:rPr lang="ja-JP" altLang="en-US" sz="600" dirty="0">
                <a:solidFill>
                  <a:schemeClr val="accent4">
                    <a:lumMod val="75000"/>
                  </a:schemeClr>
                </a:solidFill>
                <a:latin typeface="メイリオ" pitchFamily="50" charset="-128"/>
                <a:ea typeface="メイリオ" pitchFamily="50" charset="-128"/>
              </a:rPr>
              <a:t>ピンケーブル</a:t>
            </a:r>
          </a:p>
        </p:txBody>
      </p:sp>
      <p:sp>
        <p:nvSpPr>
          <p:cNvPr id="15" name="正方形/長方形 42"/>
          <p:cNvSpPr>
            <a:spLocks noChangeArrowheads="1"/>
          </p:cNvSpPr>
          <p:nvPr/>
        </p:nvSpPr>
        <p:spPr bwMode="auto">
          <a:xfrm rot="16547216">
            <a:off x="1904995" y="5139411"/>
            <a:ext cx="697627" cy="184666"/>
          </a:xfrm>
          <a:prstGeom prst="rect">
            <a:avLst/>
          </a:prstGeom>
          <a:noFill/>
          <a:ln w="9525">
            <a:noFill/>
            <a:miter lim="800000"/>
            <a:headEnd/>
            <a:tailEnd/>
          </a:ln>
        </p:spPr>
        <p:txBody>
          <a:bodyPr wrap="none">
            <a:spAutoFit/>
          </a:bodyPr>
          <a:lstStyle/>
          <a:p>
            <a:r>
              <a:rPr lang="en-US" altLang="ja-JP" sz="600" dirty="0">
                <a:solidFill>
                  <a:schemeClr val="accent4">
                    <a:lumMod val="75000"/>
                  </a:schemeClr>
                </a:solidFill>
                <a:latin typeface="メイリオ" pitchFamily="50" charset="-128"/>
                <a:ea typeface="メイリオ" pitchFamily="50" charset="-128"/>
              </a:rPr>
              <a:t>4</a:t>
            </a:r>
            <a:r>
              <a:rPr lang="ja-JP" altLang="en-US" sz="600" dirty="0">
                <a:solidFill>
                  <a:schemeClr val="accent4">
                    <a:lumMod val="75000"/>
                  </a:schemeClr>
                </a:solidFill>
                <a:latin typeface="メイリオ" pitchFamily="50" charset="-128"/>
                <a:ea typeface="メイリオ" pitchFamily="50" charset="-128"/>
              </a:rPr>
              <a:t>ピンケーブル</a:t>
            </a:r>
          </a:p>
        </p:txBody>
      </p:sp>
    </p:spTree>
    <p:extLst>
      <p:ext uri="{BB962C8B-B14F-4D97-AF65-F5344CB8AC3E}">
        <p14:creationId xmlns:p14="http://schemas.microsoft.com/office/powerpoint/2010/main" val="1386689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en-US" altLang="ja-JP" sz="2400" dirty="0">
                <a:latin typeface="メイリオ" pitchFamily="50" charset="-128"/>
                <a:ea typeface="メイリオ" pitchFamily="50" charset="-128"/>
              </a:rPr>
              <a:t>GrovePi+ </a:t>
            </a:r>
            <a:r>
              <a:rPr lang="ja-JP" altLang="en-US" sz="2400" dirty="0">
                <a:latin typeface="メイリオ" pitchFamily="50" charset="-128"/>
                <a:ea typeface="メイリオ" pitchFamily="50" charset="-128"/>
              </a:rPr>
              <a:t>ボードの取り付け</a:t>
            </a:r>
            <a:endParaRPr lang="en-US" altLang="ja-JP" sz="2400" dirty="0">
              <a:latin typeface="メイリオ" pitchFamily="50" charset="-128"/>
              <a:ea typeface="メイリオ" pitchFamily="50" charset="-128"/>
            </a:endParaRPr>
          </a:p>
          <a:p>
            <a:endParaRPr lang="en-US" altLang="ja-JP" sz="18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A8914960-3146-4EB8-9C4E-CDD4546BCCFE}" type="slidenum">
              <a:rPr lang="ja-JP" altLang="en-US" smtClean="0"/>
              <a:pPr>
                <a:defRPr/>
              </a:pPr>
              <a:t>41</a:t>
            </a:fld>
            <a:endParaRPr lang="ja-JP" altLang="en-US" dirty="0"/>
          </a:p>
        </p:txBody>
      </p:sp>
      <p:sp>
        <p:nvSpPr>
          <p:cNvPr id="14" name="Text Box 39"/>
          <p:cNvSpPr txBox="1">
            <a:spLocks noChangeArrowheads="1"/>
          </p:cNvSpPr>
          <p:nvPr/>
        </p:nvSpPr>
        <p:spPr bwMode="auto">
          <a:xfrm>
            <a:off x="231775" y="1179513"/>
            <a:ext cx="8588375" cy="369332"/>
          </a:xfrm>
          <a:prstGeom prst="rect">
            <a:avLst/>
          </a:prstGeom>
          <a:noFill/>
          <a:ln w="9525">
            <a:noFill/>
            <a:miter lim="800000"/>
            <a:headEnd/>
            <a:tailEnd/>
          </a:ln>
        </p:spPr>
        <p:txBody>
          <a:bodyPr>
            <a:spAutoFit/>
          </a:bodyPr>
          <a:lstStyle/>
          <a:p>
            <a:pPr>
              <a:defRPr/>
            </a:pPr>
            <a:r>
              <a:rPr lang="en-US" altLang="ja-JP" sz="1800" dirty="0">
                <a:solidFill>
                  <a:schemeClr val="accent4">
                    <a:lumMod val="50000"/>
                  </a:schemeClr>
                </a:solidFill>
                <a:latin typeface="メイリオ" pitchFamily="50" charset="-128"/>
                <a:ea typeface="メイリオ" pitchFamily="50" charset="-128"/>
              </a:rPr>
              <a:t>Raspberry Pi </a:t>
            </a:r>
            <a:r>
              <a:rPr lang="ja-JP" altLang="en-US" sz="1800" dirty="0">
                <a:solidFill>
                  <a:schemeClr val="accent4">
                    <a:lumMod val="50000"/>
                  </a:schemeClr>
                </a:solidFill>
                <a:latin typeface="メイリオ" pitchFamily="50" charset="-128"/>
                <a:ea typeface="メイリオ" pitchFamily="50" charset="-128"/>
              </a:rPr>
              <a:t>の上に </a:t>
            </a:r>
            <a:r>
              <a:rPr lang="en-US" altLang="ja-JP" sz="1800" dirty="0">
                <a:solidFill>
                  <a:schemeClr val="accent4">
                    <a:lumMod val="50000"/>
                  </a:schemeClr>
                </a:solidFill>
                <a:latin typeface="メイリオ" pitchFamily="50" charset="-128"/>
                <a:ea typeface="メイリオ" pitchFamily="50" charset="-128"/>
              </a:rPr>
              <a:t>GrovePi+ </a:t>
            </a:r>
            <a:r>
              <a:rPr lang="ja-JP" altLang="en-US" sz="1800" dirty="0">
                <a:solidFill>
                  <a:schemeClr val="accent4">
                    <a:lumMod val="50000"/>
                  </a:schemeClr>
                </a:solidFill>
                <a:latin typeface="メイリオ" pitchFamily="50" charset="-128"/>
                <a:ea typeface="メイリオ" pitchFamily="50" charset="-128"/>
              </a:rPr>
              <a:t>ボードを取り付ける。</a:t>
            </a:r>
          </a:p>
        </p:txBody>
      </p:sp>
      <p:sp>
        <p:nvSpPr>
          <p:cNvPr id="23" name="正方形/長方形 22"/>
          <p:cNvSpPr/>
          <p:nvPr/>
        </p:nvSpPr>
        <p:spPr>
          <a:xfrm>
            <a:off x="231774" y="1693332"/>
            <a:ext cx="8588375" cy="480271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5" name="Text Box 39"/>
          <p:cNvSpPr txBox="1">
            <a:spLocks noChangeArrowheads="1"/>
          </p:cNvSpPr>
          <p:nvPr/>
        </p:nvSpPr>
        <p:spPr bwMode="auto">
          <a:xfrm>
            <a:off x="450775" y="1934543"/>
            <a:ext cx="4621971" cy="584775"/>
          </a:xfrm>
          <a:prstGeom prst="rect">
            <a:avLst/>
          </a:prstGeom>
          <a:noFill/>
          <a:ln w="9525">
            <a:noFill/>
            <a:miter lim="800000"/>
            <a:headEnd/>
            <a:tailEnd/>
          </a:ln>
        </p:spPr>
        <p:txBody>
          <a:bodyPr wrap="none">
            <a:spAutoFit/>
          </a:bodyPr>
          <a:lstStyle/>
          <a:p>
            <a:pPr>
              <a:defRPr/>
            </a:pPr>
            <a:r>
              <a:rPr lang="en-US" altLang="ja-JP" sz="1600" dirty="0">
                <a:solidFill>
                  <a:schemeClr val="tx2"/>
                </a:solidFill>
                <a:latin typeface="メイリオ" pitchFamily="50" charset="-128"/>
                <a:ea typeface="メイリオ" pitchFamily="50" charset="-128"/>
              </a:rPr>
              <a:t>1.</a:t>
            </a: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GrovePi+</a:t>
            </a:r>
            <a:r>
              <a:rPr lang="ja-JP" altLang="en-US" sz="1600" dirty="0">
                <a:solidFill>
                  <a:schemeClr val="tx2"/>
                </a:solidFill>
                <a:latin typeface="メイリオ" pitchFamily="50" charset="-128"/>
                <a:ea typeface="メイリオ" pitchFamily="50" charset="-128"/>
              </a:rPr>
              <a:t> ボードの取り付け、取り外しは、</a:t>
            </a:r>
            <a:endParaRPr lang="en-US" altLang="ja-JP" sz="1600" dirty="0">
              <a:solidFill>
                <a:schemeClr val="tx2"/>
              </a:solidFill>
              <a:latin typeface="メイリオ" pitchFamily="50" charset="-128"/>
              <a:ea typeface="メイリオ" pitchFamily="50" charset="-128"/>
            </a:endParaRPr>
          </a:p>
          <a:p>
            <a:pPr>
              <a:defRPr/>
            </a:pP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Raspberry Pi </a:t>
            </a:r>
            <a:r>
              <a:rPr lang="ja-JP" altLang="en-US" sz="1600" dirty="0">
                <a:solidFill>
                  <a:schemeClr val="tx2"/>
                </a:solidFill>
                <a:latin typeface="メイリオ" pitchFamily="50" charset="-128"/>
                <a:ea typeface="メイリオ" pitchFamily="50" charset="-128"/>
              </a:rPr>
              <a:t>の</a:t>
            </a:r>
            <a:r>
              <a:rPr lang="ja-JP" altLang="en-US" sz="1600" dirty="0">
                <a:solidFill>
                  <a:srgbClr val="C00000"/>
                </a:solidFill>
                <a:latin typeface="メイリオ" pitchFamily="50" charset="-128"/>
                <a:ea typeface="メイリオ" pitchFamily="50" charset="-128"/>
              </a:rPr>
              <a:t>電源を切ってから</a:t>
            </a:r>
            <a:r>
              <a:rPr lang="ja-JP" altLang="en-US" sz="1600" dirty="0">
                <a:solidFill>
                  <a:schemeClr val="tx2"/>
                </a:solidFill>
                <a:latin typeface="メイリオ" pitchFamily="50" charset="-128"/>
                <a:ea typeface="メイリオ" pitchFamily="50" charset="-128"/>
              </a:rPr>
              <a:t>行うこと</a:t>
            </a:r>
            <a:endParaRPr lang="ja-JP" altLang="en-US" sz="1800" dirty="0">
              <a:solidFill>
                <a:srgbClr val="C00000"/>
              </a:solidFill>
              <a:latin typeface="メイリオ" pitchFamily="50" charset="-128"/>
              <a:ea typeface="メイリオ" pitchFamily="50" charset="-128"/>
            </a:endParaRPr>
          </a:p>
        </p:txBody>
      </p:sp>
      <p:sp>
        <p:nvSpPr>
          <p:cNvPr id="26" name="下矢印 25"/>
          <p:cNvSpPr/>
          <p:nvPr/>
        </p:nvSpPr>
        <p:spPr>
          <a:xfrm>
            <a:off x="4260056" y="5598411"/>
            <a:ext cx="623888" cy="4476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11" name="図 3"/>
          <p:cNvPicPr>
            <a:picLocks noChangeAspect="1"/>
          </p:cNvPicPr>
          <p:nvPr/>
        </p:nvPicPr>
        <p:blipFill>
          <a:blip r:embed="rId3"/>
          <a:srcRect/>
          <a:stretch>
            <a:fillRect/>
          </a:stretch>
        </p:blipFill>
        <p:spPr bwMode="auto">
          <a:xfrm>
            <a:off x="323851" y="3814575"/>
            <a:ext cx="2816941" cy="1329823"/>
          </a:xfrm>
          <a:prstGeom prst="rect">
            <a:avLst/>
          </a:prstGeom>
          <a:noFill/>
          <a:ln w="9525">
            <a:noFill/>
            <a:miter lim="800000"/>
            <a:headEnd/>
            <a:tailEnd/>
          </a:ln>
        </p:spPr>
      </p:pic>
      <p:sp>
        <p:nvSpPr>
          <p:cNvPr id="12" name="Text Box 39"/>
          <p:cNvSpPr txBox="1">
            <a:spLocks noChangeArrowheads="1"/>
          </p:cNvSpPr>
          <p:nvPr/>
        </p:nvSpPr>
        <p:spPr bwMode="auto">
          <a:xfrm>
            <a:off x="1035967" y="5168520"/>
            <a:ext cx="1570751" cy="338554"/>
          </a:xfrm>
          <a:prstGeom prst="rect">
            <a:avLst/>
          </a:prstGeom>
          <a:noFill/>
          <a:ln w="9525">
            <a:noFill/>
            <a:miter lim="800000"/>
            <a:headEnd/>
            <a:tailEnd/>
          </a:ln>
        </p:spPr>
        <p:txBody>
          <a:bodyPr wrap="none">
            <a:spAutoFit/>
          </a:bodyPr>
          <a:lstStyle/>
          <a:p>
            <a:pPr algn="ctr"/>
            <a:r>
              <a:rPr lang="en-US" altLang="ja-JP" sz="1600" dirty="0">
                <a:solidFill>
                  <a:srgbClr val="7030A0"/>
                </a:solidFill>
                <a:latin typeface="メイリオ" pitchFamily="50" charset="-128"/>
                <a:ea typeface="メイリオ" pitchFamily="50" charset="-128"/>
              </a:rPr>
              <a:t>Raspberry Pi</a:t>
            </a:r>
            <a:endParaRPr lang="ja-JP" altLang="en-US" sz="1600" dirty="0">
              <a:solidFill>
                <a:srgbClr val="7030A0"/>
              </a:solidFill>
              <a:latin typeface="メイリオ" pitchFamily="50" charset="-128"/>
              <a:ea typeface="メイリオ" pitchFamily="50" charset="-128"/>
            </a:endParaRPr>
          </a:p>
        </p:txBody>
      </p:sp>
      <p:sp>
        <p:nvSpPr>
          <p:cNvPr id="13" name="Text Box 39"/>
          <p:cNvSpPr txBox="1">
            <a:spLocks noChangeArrowheads="1"/>
          </p:cNvSpPr>
          <p:nvPr/>
        </p:nvSpPr>
        <p:spPr bwMode="auto">
          <a:xfrm>
            <a:off x="880926" y="3491723"/>
            <a:ext cx="1880835" cy="338554"/>
          </a:xfrm>
          <a:prstGeom prst="rect">
            <a:avLst/>
          </a:prstGeom>
          <a:noFill/>
          <a:ln w="9525">
            <a:noFill/>
            <a:miter lim="800000"/>
            <a:headEnd/>
            <a:tailEnd/>
          </a:ln>
        </p:spPr>
        <p:txBody>
          <a:bodyPr wrap="none">
            <a:spAutoFit/>
          </a:bodyPr>
          <a:lstStyle/>
          <a:p>
            <a:pPr algn="ctr">
              <a:defRPr/>
            </a:pPr>
            <a:r>
              <a:rPr lang="en-US" altLang="ja-JP" sz="1600" dirty="0">
                <a:solidFill>
                  <a:schemeClr val="accent5"/>
                </a:solidFill>
                <a:latin typeface="メイリオ" panose="020B0604030504040204" pitchFamily="50" charset="-128"/>
                <a:ea typeface="メイリオ" panose="020B0604030504040204" pitchFamily="50" charset="-128"/>
              </a:rPr>
              <a:t>GrovePi+</a:t>
            </a:r>
            <a:r>
              <a:rPr lang="ja-JP" altLang="en-US" sz="1600" dirty="0">
                <a:solidFill>
                  <a:schemeClr val="accent5"/>
                </a:solidFill>
                <a:latin typeface="メイリオ" panose="020B0604030504040204" pitchFamily="50" charset="-128"/>
                <a:ea typeface="メイリオ" panose="020B0604030504040204" pitchFamily="50" charset="-128"/>
              </a:rPr>
              <a:t> ボード</a:t>
            </a:r>
            <a:endParaRPr lang="ja-JP" altLang="en-US" sz="1600" dirty="0">
              <a:solidFill>
                <a:srgbClr val="7030A0"/>
              </a:solidFill>
              <a:latin typeface="メイリオ" panose="020B0604030504040204" pitchFamily="50" charset="-128"/>
              <a:ea typeface="メイリオ" panose="020B0604030504040204" pitchFamily="50" charset="-128"/>
            </a:endParaRPr>
          </a:p>
        </p:txBody>
      </p:sp>
      <p:cxnSp>
        <p:nvCxnSpPr>
          <p:cNvPr id="15" name="直線矢印コネクタ 14"/>
          <p:cNvCxnSpPr/>
          <p:nvPr/>
        </p:nvCxnSpPr>
        <p:spPr>
          <a:xfrm flipH="1">
            <a:off x="3079858" y="4647492"/>
            <a:ext cx="293687" cy="230187"/>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Box 39"/>
          <p:cNvSpPr txBox="1">
            <a:spLocks noChangeArrowheads="1"/>
          </p:cNvSpPr>
          <p:nvPr/>
        </p:nvSpPr>
        <p:spPr bwMode="auto">
          <a:xfrm>
            <a:off x="3373545" y="4520161"/>
            <a:ext cx="4791183" cy="584775"/>
          </a:xfrm>
          <a:prstGeom prst="rect">
            <a:avLst/>
          </a:prstGeom>
          <a:noFill/>
          <a:ln w="9525">
            <a:noFill/>
            <a:miter lim="800000"/>
            <a:headEnd/>
            <a:tailEnd/>
          </a:ln>
        </p:spPr>
        <p:txBody>
          <a:bodyPr wrap="none">
            <a:spAutoFit/>
          </a:bodyPr>
          <a:lstStyle/>
          <a:p>
            <a:pPr>
              <a:defRPr/>
            </a:pPr>
            <a:r>
              <a:rPr lang="en-US" altLang="ja-JP" sz="1600" dirty="0">
                <a:solidFill>
                  <a:schemeClr val="tx2"/>
                </a:solidFill>
                <a:latin typeface="メイリオ" pitchFamily="50" charset="-128"/>
                <a:ea typeface="メイリオ" pitchFamily="50" charset="-128"/>
              </a:rPr>
              <a:t>2.</a:t>
            </a: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Raspberry Pi </a:t>
            </a:r>
            <a:r>
              <a:rPr lang="ja-JP" altLang="en-US" sz="1600" dirty="0">
                <a:solidFill>
                  <a:schemeClr val="tx2"/>
                </a:solidFill>
                <a:latin typeface="メイリオ" pitchFamily="50" charset="-128"/>
                <a:ea typeface="メイリオ" pitchFamily="50" charset="-128"/>
              </a:rPr>
              <a:t>の上、</a:t>
            </a:r>
            <a:r>
              <a:rPr lang="ja-JP" altLang="en-US" sz="1600" dirty="0">
                <a:solidFill>
                  <a:srgbClr val="C00000"/>
                </a:solidFill>
                <a:latin typeface="メイリオ" pitchFamily="50" charset="-128"/>
                <a:ea typeface="メイリオ" pitchFamily="50" charset="-128"/>
              </a:rPr>
              <a:t>右端のピン</a:t>
            </a:r>
            <a:r>
              <a:rPr lang="ja-JP" altLang="en-US" sz="1600" dirty="0">
                <a:solidFill>
                  <a:schemeClr val="tx2"/>
                </a:solidFill>
                <a:latin typeface="メイリオ" pitchFamily="50" charset="-128"/>
                <a:ea typeface="メイリオ" pitchFamily="50" charset="-128"/>
              </a:rPr>
              <a:t>に合わせて、</a:t>
            </a:r>
            <a:endParaRPr lang="en-US" altLang="ja-JP" sz="1600" dirty="0">
              <a:solidFill>
                <a:schemeClr val="tx2"/>
              </a:solidFill>
              <a:latin typeface="メイリオ" pitchFamily="50" charset="-128"/>
              <a:ea typeface="メイリオ" pitchFamily="50" charset="-128"/>
            </a:endParaRPr>
          </a:p>
          <a:p>
            <a:pPr>
              <a:defRPr/>
            </a:pP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GrovePi+ </a:t>
            </a:r>
            <a:r>
              <a:rPr lang="ja-JP" altLang="en-US" sz="1600" dirty="0">
                <a:solidFill>
                  <a:schemeClr val="tx2"/>
                </a:solidFill>
                <a:latin typeface="メイリオ" pitchFamily="50" charset="-128"/>
                <a:ea typeface="メイリオ" pitchFamily="50" charset="-128"/>
              </a:rPr>
              <a:t>ボードを取り付け</a:t>
            </a:r>
            <a:endParaRPr lang="ja-JP" altLang="en-US" sz="1800" dirty="0">
              <a:solidFill>
                <a:srgbClr val="C00000"/>
              </a:solidFill>
              <a:latin typeface="メイリオ" pitchFamily="50" charset="-128"/>
              <a:ea typeface="メイリオ" pitchFamily="50" charset="-128"/>
            </a:endParaRPr>
          </a:p>
        </p:txBody>
      </p:sp>
      <p:sp>
        <p:nvSpPr>
          <p:cNvPr id="17" name="Text Box 39"/>
          <p:cNvSpPr txBox="1">
            <a:spLocks noChangeArrowheads="1"/>
          </p:cNvSpPr>
          <p:nvPr/>
        </p:nvSpPr>
        <p:spPr bwMode="auto">
          <a:xfrm>
            <a:off x="2894553" y="5295993"/>
            <a:ext cx="3354893" cy="338554"/>
          </a:xfrm>
          <a:prstGeom prst="rect">
            <a:avLst/>
          </a:prstGeom>
          <a:noFill/>
          <a:ln w="9525">
            <a:noFill/>
            <a:miter lim="800000"/>
            <a:headEnd/>
            <a:tailEnd/>
          </a:ln>
        </p:spPr>
        <p:txBody>
          <a:bodyPr wrap="none">
            <a:spAutoFit/>
          </a:bodyPr>
          <a:lstStyle/>
          <a:p>
            <a:pPr>
              <a:defRPr/>
            </a:pPr>
            <a:r>
              <a:rPr lang="en-US" altLang="ja-JP" sz="1600" dirty="0">
                <a:solidFill>
                  <a:schemeClr val="tx2"/>
                </a:solidFill>
                <a:latin typeface="メイリオ" pitchFamily="50" charset="-128"/>
                <a:ea typeface="メイリオ" pitchFamily="50" charset="-128"/>
              </a:rPr>
              <a:t>3.</a:t>
            </a: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Raspberry Pi </a:t>
            </a:r>
            <a:r>
              <a:rPr lang="ja-JP" altLang="en-US" sz="1600" dirty="0">
                <a:solidFill>
                  <a:schemeClr val="tx2"/>
                </a:solidFill>
                <a:latin typeface="メイリオ" pitchFamily="50" charset="-128"/>
                <a:ea typeface="メイリオ" pitchFamily="50" charset="-128"/>
              </a:rPr>
              <a:t>の電源を入れる</a:t>
            </a:r>
            <a:endParaRPr lang="ja-JP" altLang="en-US" sz="1800" dirty="0">
              <a:solidFill>
                <a:srgbClr val="C00000"/>
              </a:solidFill>
              <a:latin typeface="メイリオ" pitchFamily="50" charset="-128"/>
              <a:ea typeface="メイリオ" pitchFamily="50" charset="-128"/>
            </a:endParaRPr>
          </a:p>
        </p:txBody>
      </p:sp>
      <p:sp>
        <p:nvSpPr>
          <p:cNvPr id="18" name="Text Box 39"/>
          <p:cNvSpPr txBox="1">
            <a:spLocks noChangeArrowheads="1"/>
          </p:cNvSpPr>
          <p:nvPr/>
        </p:nvSpPr>
        <p:spPr bwMode="auto">
          <a:xfrm>
            <a:off x="2299583" y="6053971"/>
            <a:ext cx="4544834" cy="400110"/>
          </a:xfrm>
          <a:prstGeom prst="rect">
            <a:avLst/>
          </a:prstGeom>
          <a:noFill/>
          <a:ln w="9525">
            <a:noFill/>
            <a:miter lim="800000"/>
            <a:headEnd/>
            <a:tailEnd/>
          </a:ln>
        </p:spPr>
        <p:txBody>
          <a:bodyPr wrap="none">
            <a:spAutoFit/>
          </a:bodyPr>
          <a:lstStyle/>
          <a:p>
            <a:pPr>
              <a:defRPr/>
            </a:pPr>
            <a:r>
              <a:rPr lang="ja-JP" altLang="en-US" sz="2000" dirty="0">
                <a:solidFill>
                  <a:srgbClr val="C00000"/>
                </a:solidFill>
                <a:latin typeface="メイリオ" pitchFamily="50" charset="-128"/>
                <a:ea typeface="メイリオ" pitchFamily="50" charset="-128"/>
              </a:rPr>
              <a:t>さあ、それでは実習を始めましょう！</a:t>
            </a:r>
          </a:p>
        </p:txBody>
      </p:sp>
      <p:pic>
        <p:nvPicPr>
          <p:cNvPr id="6" name="図 5"/>
          <p:cNvPicPr>
            <a:picLocks noChangeAspect="1"/>
          </p:cNvPicPr>
          <p:nvPr/>
        </p:nvPicPr>
        <p:blipFill>
          <a:blip r:embed="rId4"/>
          <a:stretch>
            <a:fillRect/>
          </a:stretch>
        </p:blipFill>
        <p:spPr>
          <a:xfrm>
            <a:off x="5612370" y="2020514"/>
            <a:ext cx="2983271" cy="2086981"/>
          </a:xfrm>
          <a:prstGeom prst="rect">
            <a:avLst/>
          </a:prstGeom>
          <a:ln>
            <a:solidFill>
              <a:schemeClr val="accent1"/>
            </a:solidFill>
          </a:ln>
        </p:spPr>
      </p:pic>
      <p:pic>
        <p:nvPicPr>
          <p:cNvPr id="7" name="図 6"/>
          <p:cNvPicPr>
            <a:picLocks noChangeAspect="1"/>
          </p:cNvPicPr>
          <p:nvPr/>
        </p:nvPicPr>
        <p:blipFill>
          <a:blip r:embed="rId5"/>
          <a:stretch>
            <a:fillRect/>
          </a:stretch>
        </p:blipFill>
        <p:spPr>
          <a:xfrm>
            <a:off x="5636184" y="3878962"/>
            <a:ext cx="952300" cy="171943"/>
          </a:xfrm>
          <a:prstGeom prst="rect">
            <a:avLst/>
          </a:prstGeom>
        </p:spPr>
      </p:pic>
      <p:pic>
        <p:nvPicPr>
          <p:cNvPr id="4" name="図 3"/>
          <p:cNvPicPr>
            <a:picLocks noChangeAspect="1"/>
          </p:cNvPicPr>
          <p:nvPr/>
        </p:nvPicPr>
        <p:blipFill>
          <a:blip r:embed="rId6"/>
          <a:stretch>
            <a:fillRect/>
          </a:stretch>
        </p:blipFill>
        <p:spPr>
          <a:xfrm>
            <a:off x="6863031" y="2674372"/>
            <a:ext cx="1481373" cy="779264"/>
          </a:xfrm>
          <a:prstGeom prst="rect">
            <a:avLst/>
          </a:prstGeom>
        </p:spPr>
      </p:pic>
      <p:pic>
        <p:nvPicPr>
          <p:cNvPr id="5" name="図 4"/>
          <p:cNvPicPr>
            <a:picLocks noChangeAspect="1"/>
          </p:cNvPicPr>
          <p:nvPr/>
        </p:nvPicPr>
        <p:blipFill>
          <a:blip r:embed="rId7"/>
          <a:stretch>
            <a:fillRect/>
          </a:stretch>
        </p:blipFill>
        <p:spPr>
          <a:xfrm>
            <a:off x="7832082" y="2909246"/>
            <a:ext cx="116330" cy="182000"/>
          </a:xfrm>
          <a:prstGeom prst="rect">
            <a:avLst/>
          </a:prstGeom>
        </p:spPr>
      </p:pic>
      <p:sp>
        <p:nvSpPr>
          <p:cNvPr id="20" name="Text Box 39"/>
          <p:cNvSpPr txBox="1">
            <a:spLocks noChangeArrowheads="1"/>
          </p:cNvSpPr>
          <p:nvPr/>
        </p:nvSpPr>
        <p:spPr bwMode="auto">
          <a:xfrm>
            <a:off x="881079" y="2496208"/>
            <a:ext cx="4667624" cy="738664"/>
          </a:xfrm>
          <a:prstGeom prst="rect">
            <a:avLst/>
          </a:prstGeom>
          <a:noFill/>
          <a:ln w="9525">
            <a:noFill/>
            <a:miter lim="800000"/>
            <a:headEnd/>
            <a:tailEnd/>
          </a:ln>
        </p:spPr>
        <p:txBody>
          <a:bodyPr wrap="none">
            <a:spAutoFit/>
          </a:bodyPr>
          <a:lstStyle/>
          <a:p>
            <a:pPr>
              <a:defRPr/>
            </a:pPr>
            <a:r>
              <a:rPr lang="en-US" altLang="ja-JP" sz="1400" b="0" dirty="0">
                <a:latin typeface="メイリオ" pitchFamily="50" charset="-128"/>
                <a:ea typeface="メイリオ" pitchFamily="50" charset="-128"/>
              </a:rPr>
              <a:t>Raspberry Pi</a:t>
            </a:r>
            <a:r>
              <a:rPr lang="ja-JP" altLang="en-US" sz="1400" b="0" dirty="0">
                <a:latin typeface="メイリオ" pitchFamily="50" charset="-128"/>
                <a:ea typeface="メイリオ" pitchFamily="50" charset="-128"/>
              </a:rPr>
              <a:t> の電源の切り方</a:t>
            </a:r>
            <a:endParaRPr lang="en-US" altLang="ja-JP" sz="1400" b="0" dirty="0">
              <a:latin typeface="メイリオ" pitchFamily="50" charset="-128"/>
              <a:ea typeface="メイリオ" pitchFamily="50" charset="-128"/>
            </a:endParaRPr>
          </a:p>
          <a:p>
            <a:pPr>
              <a:defRPr/>
            </a:pPr>
            <a:r>
              <a:rPr lang="en-US" altLang="ja-JP" sz="1400" b="0" dirty="0">
                <a:latin typeface="メイリオ" pitchFamily="50" charset="-128"/>
                <a:ea typeface="メイリオ" pitchFamily="50" charset="-128"/>
              </a:rPr>
              <a:t>(1)</a:t>
            </a:r>
            <a:r>
              <a:rPr lang="ja-JP" altLang="en-US" sz="1400" b="0" dirty="0">
                <a:latin typeface="メイリオ" pitchFamily="50" charset="-128"/>
                <a:ea typeface="メイリオ" pitchFamily="50" charset="-128"/>
              </a:rPr>
              <a:t>メニューから</a:t>
            </a:r>
            <a:r>
              <a:rPr lang="en-US" altLang="ja-JP" sz="1400" b="0" dirty="0">
                <a:latin typeface="メイリオ" pitchFamily="50" charset="-128"/>
                <a:ea typeface="メイリオ" pitchFamily="50" charset="-128"/>
              </a:rPr>
              <a:t>Shutdown...</a:t>
            </a:r>
            <a:r>
              <a:rPr lang="ja-JP" altLang="en-US" sz="1400" b="0" dirty="0">
                <a:latin typeface="メイリオ" pitchFamily="50" charset="-128"/>
                <a:ea typeface="メイリオ" pitchFamily="50" charset="-128"/>
              </a:rPr>
              <a:t>を選択しシャットダウン</a:t>
            </a:r>
          </a:p>
          <a:p>
            <a:pPr>
              <a:defRPr/>
            </a:pPr>
            <a:r>
              <a:rPr lang="en-US" altLang="ja-JP" sz="1400" b="0" dirty="0">
                <a:latin typeface="メイリオ" pitchFamily="50" charset="-128"/>
                <a:ea typeface="メイリオ" pitchFamily="50" charset="-128"/>
              </a:rPr>
              <a:t>(2)Raspberry Pi</a:t>
            </a:r>
            <a:r>
              <a:rPr lang="ja-JP" altLang="en-US" sz="1400" b="0" dirty="0">
                <a:latin typeface="メイリオ" pitchFamily="50" charset="-128"/>
                <a:ea typeface="メイリオ" pitchFamily="50" charset="-128"/>
              </a:rPr>
              <a:t> の緑ランプ消灯を確認し電源を落とす</a:t>
            </a:r>
          </a:p>
        </p:txBody>
      </p:sp>
    </p:spTree>
    <p:extLst>
      <p:ext uri="{BB962C8B-B14F-4D97-AF65-F5344CB8AC3E}">
        <p14:creationId xmlns:p14="http://schemas.microsoft.com/office/powerpoint/2010/main" val="2389795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a:latin typeface="メイリオ" pitchFamily="50" charset="-128"/>
                <a:ea typeface="メイリオ" pitchFamily="50" charset="-128"/>
              </a:rPr>
              <a:t>実習①</a:t>
            </a:r>
            <a:r>
              <a:rPr lang="ja-JP" altLang="en-US" sz="2400" b="0">
                <a:latin typeface="メイリオ" pitchFamily="50" charset="-128"/>
                <a:ea typeface="メイリオ" pitchFamily="50" charset="-128"/>
              </a:rPr>
              <a:t>｜</a:t>
            </a:r>
            <a:r>
              <a:rPr lang="en-US" altLang="ja-JP" sz="2400">
                <a:latin typeface="メイリオ" pitchFamily="50" charset="-128"/>
                <a:ea typeface="メイリオ" pitchFamily="50" charset="-128"/>
              </a:rPr>
              <a:t>LED</a:t>
            </a:r>
            <a:r>
              <a:rPr lang="ja-JP" altLang="en-US" sz="2400">
                <a:latin typeface="メイリオ" pitchFamily="50" charset="-128"/>
                <a:ea typeface="メイリオ" pitchFamily="50" charset="-128"/>
              </a:rPr>
              <a:t>を光らせてみる</a:t>
            </a:r>
            <a:endParaRPr lang="en-US" altLang="ja-JP" sz="240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D38D3F03-CFBF-4C70-B8BD-A8090DF4D8BC}" type="slidenum">
              <a:rPr lang="ja-JP" altLang="en-US" smtClean="0"/>
              <a:pPr>
                <a:defRPr/>
              </a:pPr>
              <a:t>42</a:t>
            </a:fld>
            <a:endParaRPr lang="ja-JP" altLang="en-US" dirty="0"/>
          </a:p>
        </p:txBody>
      </p:sp>
      <p:sp>
        <p:nvSpPr>
          <p:cNvPr id="26627" name="Text Box 39"/>
          <p:cNvSpPr txBox="1">
            <a:spLocks noChangeArrowheads="1"/>
          </p:cNvSpPr>
          <p:nvPr/>
        </p:nvSpPr>
        <p:spPr bwMode="auto">
          <a:xfrm>
            <a:off x="231775" y="1695450"/>
            <a:ext cx="4329113" cy="368300"/>
          </a:xfrm>
          <a:prstGeom prst="rect">
            <a:avLst/>
          </a:prstGeom>
          <a:noFill/>
          <a:ln w="9525">
            <a:noFill/>
            <a:miter lim="800000"/>
            <a:headEnd/>
            <a:tailEnd/>
          </a:ln>
        </p:spPr>
        <p:txBody>
          <a:bodyPr wrap="none">
            <a:spAutoFit/>
          </a:bodyPr>
          <a:lstStyle/>
          <a:p>
            <a:pPr marL="342900" indent="-342900">
              <a:buFontTx/>
              <a:buAutoNum type="arabicPeriod"/>
            </a:pPr>
            <a:r>
              <a:rPr lang="en-US" altLang="ja-JP" sz="1800" dirty="0">
                <a:solidFill>
                  <a:schemeClr val="tx2"/>
                </a:solidFill>
                <a:latin typeface="メイリオ" pitchFamily="50" charset="-128"/>
                <a:ea typeface="メイリオ" pitchFamily="50" charset="-128"/>
              </a:rPr>
              <a:t>GrovePi+</a:t>
            </a:r>
            <a:r>
              <a:rPr lang="ja-JP" altLang="en-US" sz="1800" dirty="0">
                <a:solidFill>
                  <a:schemeClr val="tx2"/>
                </a:solidFill>
                <a:latin typeface="メイリオ" pitchFamily="50" charset="-128"/>
                <a:ea typeface="メイリオ" pitchFamily="50" charset="-128"/>
              </a:rPr>
              <a:t>ボードの</a:t>
            </a:r>
            <a:r>
              <a:rPr lang="en-US" altLang="ja-JP" sz="1800" dirty="0">
                <a:solidFill>
                  <a:schemeClr val="tx2"/>
                </a:solidFill>
                <a:latin typeface="メイリオ" pitchFamily="50" charset="-128"/>
                <a:ea typeface="メイリオ" pitchFamily="50" charset="-128"/>
              </a:rPr>
              <a:t>D4</a:t>
            </a:r>
            <a:r>
              <a:rPr lang="ja-JP" altLang="en-US" sz="1800" dirty="0">
                <a:solidFill>
                  <a:schemeClr val="tx2"/>
                </a:solidFill>
                <a:latin typeface="メイリオ" pitchFamily="50" charset="-128"/>
                <a:ea typeface="メイリオ" pitchFamily="50" charset="-128"/>
              </a:rPr>
              <a:t>に</a:t>
            </a:r>
            <a:r>
              <a:rPr lang="en-US" altLang="ja-JP" sz="1800" dirty="0">
                <a:solidFill>
                  <a:schemeClr val="tx2"/>
                </a:solidFill>
                <a:latin typeface="メイリオ" pitchFamily="50" charset="-128"/>
                <a:ea typeface="メイリオ" pitchFamily="50" charset="-128"/>
              </a:rPr>
              <a:t>LED</a:t>
            </a:r>
            <a:r>
              <a:rPr lang="ja-JP" altLang="en-US" sz="1800" dirty="0">
                <a:solidFill>
                  <a:schemeClr val="tx2"/>
                </a:solidFill>
                <a:latin typeface="メイリオ" pitchFamily="50" charset="-128"/>
                <a:ea typeface="メイリオ" pitchFamily="50" charset="-128"/>
              </a:rPr>
              <a:t>を挿す</a:t>
            </a:r>
            <a:endParaRPr lang="en-US" altLang="ja-JP" sz="1800" dirty="0">
              <a:solidFill>
                <a:schemeClr val="tx2"/>
              </a:solidFill>
              <a:latin typeface="メイリオ" pitchFamily="50" charset="-128"/>
              <a:ea typeface="メイリオ" pitchFamily="50" charset="-128"/>
            </a:endParaRPr>
          </a:p>
        </p:txBody>
      </p:sp>
      <p:sp>
        <p:nvSpPr>
          <p:cNvPr id="26628" name="Text Box 39"/>
          <p:cNvSpPr txBox="1">
            <a:spLocks noChangeArrowheads="1"/>
          </p:cNvSpPr>
          <p:nvPr/>
        </p:nvSpPr>
        <p:spPr bwMode="auto">
          <a:xfrm>
            <a:off x="4549775" y="2014538"/>
            <a:ext cx="4270375" cy="4081462"/>
          </a:xfrm>
          <a:prstGeom prst="rect">
            <a:avLst/>
          </a:prstGeom>
          <a:solidFill>
            <a:schemeClr val="bg2"/>
          </a:solidFill>
          <a:ln w="9525">
            <a:noFill/>
            <a:miter lim="800000"/>
            <a:headEnd/>
            <a:tailEnd/>
          </a:ln>
        </p:spPr>
        <p:txBody>
          <a:bodyPr/>
          <a:lstStyle/>
          <a:p>
            <a:r>
              <a:rPr lang="en-US" altLang="ja-JP" sz="900" dirty="0">
                <a:latin typeface="メイリオ" pitchFamily="50" charset="-128"/>
                <a:ea typeface="メイリオ" pitchFamily="50" charset="-128"/>
              </a:rPr>
              <a:t>// LED</a:t>
            </a:r>
            <a:r>
              <a:rPr lang="ja-JP" altLang="en-US" sz="900" dirty="0">
                <a:latin typeface="メイリオ" pitchFamily="50" charset="-128"/>
                <a:ea typeface="メイリオ" pitchFamily="50" charset="-128"/>
              </a:rPr>
              <a:t>点滅</a:t>
            </a:r>
          </a:p>
          <a:p>
            <a:r>
              <a:rPr lang="en-US" altLang="ja-JP" sz="900" dirty="0">
                <a:latin typeface="メイリオ" pitchFamily="50" charset="-128"/>
                <a:ea typeface="メイリオ" pitchFamily="50" charset="-128"/>
              </a:rPr>
              <a:t>var GrovePi = require('node-</a:t>
            </a:r>
            <a:r>
              <a:rPr lang="en-US" altLang="ja-JP" sz="900" dirty="0" err="1">
                <a:latin typeface="メイリオ" pitchFamily="50" charset="-128"/>
                <a:ea typeface="メイリオ" pitchFamily="50" charset="-128"/>
              </a:rPr>
              <a:t>grovepi</a:t>
            </a:r>
            <a:r>
              <a:rPr lang="en-US" altLang="ja-JP" sz="900" dirty="0">
                <a:latin typeface="メイリオ" pitchFamily="50" charset="-128"/>
                <a:ea typeface="メイリオ" pitchFamily="50" charset="-128"/>
              </a:rPr>
              <a:t>').GrovePi;</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a:t>
            </a:r>
            <a:r>
              <a:rPr lang="en-US" altLang="ja-JP" sz="900" dirty="0" err="1">
                <a:latin typeface="メイリオ" pitchFamily="50" charset="-128"/>
                <a:ea typeface="メイリオ" pitchFamily="50" charset="-128"/>
              </a:rPr>
              <a:t>GrovePi.board</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LedDigital</a:t>
            </a:r>
            <a:r>
              <a:rPr lang="en-US" altLang="ja-JP" sz="900" dirty="0">
                <a:latin typeface="メイリオ" pitchFamily="50" charset="-128"/>
                <a:ea typeface="メイリオ" pitchFamily="50" charset="-128"/>
              </a:rPr>
              <a:t> = </a:t>
            </a:r>
            <a:r>
              <a:rPr lang="en-US" altLang="ja-JP" sz="900" dirty="0" err="1">
                <a:latin typeface="メイリオ" pitchFamily="50" charset="-128"/>
                <a:ea typeface="メイリオ" pitchFamily="50" charset="-128"/>
              </a:rPr>
              <a:t>GrovePi.sensors.base.Digital</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blink = false;</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new Board({</a:t>
            </a:r>
          </a:p>
          <a:p>
            <a:r>
              <a:rPr lang="en-US" altLang="ja-JP" sz="900" dirty="0">
                <a:latin typeface="メイリオ" pitchFamily="50" charset="-128"/>
                <a:ea typeface="メイリオ" pitchFamily="50" charset="-128"/>
              </a:rPr>
              <a:t>  debug: true,</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onError</a:t>
            </a:r>
            <a:r>
              <a:rPr lang="en-US" altLang="ja-JP" sz="900" dirty="0">
                <a:latin typeface="メイリオ" pitchFamily="50" charset="-128"/>
                <a:ea typeface="メイリオ" pitchFamily="50" charset="-128"/>
              </a:rPr>
              <a:t>: function(err){</a:t>
            </a:r>
          </a:p>
          <a:p>
            <a:r>
              <a:rPr lang="en-US" altLang="ja-JP" sz="900" dirty="0">
                <a:latin typeface="メイリオ" pitchFamily="50" charset="-128"/>
                <a:ea typeface="メイリオ" pitchFamily="50" charset="-128"/>
              </a:rPr>
              <a:t>    console.log('ERROR');</a:t>
            </a:r>
          </a:p>
          <a:p>
            <a:r>
              <a:rPr lang="en-US" altLang="ja-JP" sz="900" dirty="0">
                <a:latin typeface="メイリオ" pitchFamily="50" charset="-128"/>
                <a:ea typeface="メイリオ" pitchFamily="50" charset="-128"/>
              </a:rPr>
              <a:t>    console.log(err)</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onInit</a:t>
            </a:r>
            <a:r>
              <a:rPr lang="en-US" altLang="ja-JP" sz="900" dirty="0">
                <a:latin typeface="メイリオ" pitchFamily="50" charset="-128"/>
                <a:ea typeface="メイリオ" pitchFamily="50" charset="-128"/>
              </a:rPr>
              <a:t>: function(res){</a:t>
            </a:r>
          </a:p>
          <a:p>
            <a:r>
              <a:rPr lang="en-US" altLang="ja-JP" sz="900" dirty="0">
                <a:latin typeface="メイリオ" pitchFamily="50" charset="-128"/>
                <a:ea typeface="メイリオ" pitchFamily="50" charset="-128"/>
              </a:rPr>
              <a:t>    if(res){</a:t>
            </a:r>
          </a:p>
          <a:p>
            <a:r>
              <a:rPr lang="en-US" altLang="ja-JP" sz="900" dirty="0">
                <a:latin typeface="メイリオ" pitchFamily="50" charset="-128"/>
                <a:ea typeface="メイリオ" pitchFamily="50" charset="-128"/>
              </a:rPr>
              <a:t>      var </a:t>
            </a:r>
            <a:r>
              <a:rPr lang="en-US" altLang="ja-JP" sz="900" dirty="0" err="1">
                <a:latin typeface="メイリオ" pitchFamily="50" charset="-128"/>
                <a:ea typeface="メイリオ" pitchFamily="50" charset="-128"/>
              </a:rPr>
              <a:t>ledDigital</a:t>
            </a:r>
            <a:r>
              <a:rPr lang="en-US" altLang="ja-JP" sz="900" dirty="0">
                <a:latin typeface="メイリオ" pitchFamily="50" charset="-128"/>
                <a:ea typeface="メイリオ" pitchFamily="50" charset="-128"/>
              </a:rPr>
              <a:t> = new </a:t>
            </a:r>
            <a:r>
              <a:rPr lang="en-US" altLang="ja-JP" sz="900" dirty="0" err="1">
                <a:latin typeface="メイリオ" pitchFamily="50" charset="-128"/>
                <a:ea typeface="メイリオ" pitchFamily="50" charset="-128"/>
              </a:rPr>
              <a:t>LedDigital</a:t>
            </a:r>
            <a:r>
              <a:rPr lang="en-US" altLang="ja-JP" sz="900" dirty="0">
                <a:latin typeface="メイリオ" pitchFamily="50" charset="-128"/>
                <a:ea typeface="メイリオ" pitchFamily="50" charset="-128"/>
              </a:rPr>
              <a:t>(4);  // D4</a:t>
            </a:r>
            <a:r>
              <a:rPr lang="ja-JP" altLang="en-US" sz="900" dirty="0">
                <a:latin typeface="メイリオ" pitchFamily="50" charset="-128"/>
                <a:ea typeface="メイリオ" pitchFamily="50" charset="-128"/>
              </a:rPr>
              <a:t>ポートを指定</a:t>
            </a:r>
          </a:p>
          <a:p>
            <a:r>
              <a:rPr lang="ja-JP" altLang="en-US"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setInterval</a:t>
            </a:r>
            <a:r>
              <a:rPr lang="en-US" altLang="ja-JP" sz="900" dirty="0">
                <a:latin typeface="メイリオ" pitchFamily="50" charset="-128"/>
                <a:ea typeface="メイリオ" pitchFamily="50" charset="-128"/>
              </a:rPr>
              <a:t>(function(){</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ledDigital.write</a:t>
            </a:r>
            <a:r>
              <a:rPr lang="en-US" altLang="ja-JP" sz="900" dirty="0">
                <a:latin typeface="メイリオ" pitchFamily="50" charset="-128"/>
                <a:ea typeface="メイリオ" pitchFamily="50" charset="-128"/>
              </a:rPr>
              <a:t>(blink);  // LED</a:t>
            </a:r>
            <a:r>
              <a:rPr lang="ja-JP" altLang="en-US" sz="900" dirty="0">
                <a:latin typeface="メイリオ" pitchFamily="50" charset="-128"/>
                <a:ea typeface="メイリオ" pitchFamily="50" charset="-128"/>
              </a:rPr>
              <a:t>を点滅</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if(blink){</a:t>
            </a:r>
          </a:p>
          <a:p>
            <a:r>
              <a:rPr lang="en-US" altLang="ja-JP" sz="900" dirty="0">
                <a:latin typeface="メイリオ" pitchFamily="50" charset="-128"/>
                <a:ea typeface="メイリオ" pitchFamily="50" charset="-128"/>
              </a:rPr>
              <a:t>          blink = false;</a:t>
            </a:r>
          </a:p>
          <a:p>
            <a:r>
              <a:rPr lang="en-US" altLang="ja-JP" sz="900" dirty="0">
                <a:latin typeface="メイリオ" pitchFamily="50" charset="-128"/>
                <a:ea typeface="メイリオ" pitchFamily="50" charset="-128"/>
              </a:rPr>
              <a:t>        }else{</a:t>
            </a:r>
          </a:p>
          <a:p>
            <a:r>
              <a:rPr lang="en-US" altLang="ja-JP" sz="900" dirty="0">
                <a:latin typeface="メイリオ" pitchFamily="50" charset="-128"/>
                <a:ea typeface="メイリオ" pitchFamily="50" charset="-128"/>
              </a:rPr>
              <a:t>          blink = true;</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},1000);  // 1000</a:t>
            </a:r>
            <a:r>
              <a:rPr lang="ja-JP" altLang="en-US" sz="900" dirty="0">
                <a:latin typeface="メイリオ" pitchFamily="50" charset="-128"/>
                <a:ea typeface="メイリオ" pitchFamily="50" charset="-128"/>
              </a:rPr>
              <a:t>ミリ秒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a:t>
            </a:r>
            <a:r>
              <a:rPr lang="en-US" altLang="ja-JP" sz="900" dirty="0">
                <a:latin typeface="メイリオ" pitchFamily="50" charset="-128"/>
                <a:ea typeface="メイリオ" pitchFamily="50" charset="-128"/>
              </a:rPr>
              <a:t>1</a:t>
            </a:r>
            <a:r>
              <a:rPr lang="ja-JP" altLang="en-US" sz="900" dirty="0">
                <a:latin typeface="メイリオ" pitchFamily="50" charset="-128"/>
                <a:ea typeface="メイリオ" pitchFamily="50" charset="-128"/>
              </a:rPr>
              <a:t>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のインターバル</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board.init</a:t>
            </a:r>
            <a:r>
              <a:rPr lang="en-US" altLang="ja-JP" sz="900" dirty="0">
                <a:latin typeface="メイリオ" pitchFamily="50" charset="-128"/>
                <a:ea typeface="メイリオ" pitchFamily="50" charset="-128"/>
              </a:rPr>
              <a:t>();</a:t>
            </a:r>
          </a:p>
        </p:txBody>
      </p:sp>
      <p:sp>
        <p:nvSpPr>
          <p:cNvPr id="26629" name="Text Box 39"/>
          <p:cNvSpPr txBox="1">
            <a:spLocks noChangeArrowheads="1"/>
          </p:cNvSpPr>
          <p:nvPr/>
        </p:nvSpPr>
        <p:spPr bwMode="auto">
          <a:xfrm>
            <a:off x="627063" y="4533900"/>
            <a:ext cx="3605212" cy="461963"/>
          </a:xfrm>
          <a:prstGeom prst="rect">
            <a:avLst/>
          </a:prstGeom>
          <a:solidFill>
            <a:schemeClr val="bg2"/>
          </a:solidFill>
          <a:ln w="9525">
            <a:noFill/>
            <a:miter lim="800000"/>
            <a:headEnd/>
            <a:tailEnd/>
          </a:ln>
        </p:spPr>
        <p:txBody>
          <a:bodyPr>
            <a:spAutoFit/>
          </a:bodyPr>
          <a:lstStyle/>
          <a:p>
            <a:r>
              <a:rPr lang="en-US" altLang="ja-JP" sz="2400">
                <a:latin typeface="メイリオ" pitchFamily="50" charset="-128"/>
                <a:ea typeface="メイリオ" pitchFamily="50" charset="-128"/>
              </a:rPr>
              <a:t>node led.js</a:t>
            </a:r>
          </a:p>
        </p:txBody>
      </p:sp>
      <p:sp>
        <p:nvSpPr>
          <p:cNvPr id="26630" name="Text Box 39"/>
          <p:cNvSpPr txBox="1">
            <a:spLocks noChangeArrowheads="1"/>
          </p:cNvSpPr>
          <p:nvPr/>
        </p:nvSpPr>
        <p:spPr bwMode="auto">
          <a:xfrm>
            <a:off x="231775" y="3860800"/>
            <a:ext cx="4175125" cy="646113"/>
          </a:xfrm>
          <a:prstGeom prst="rect">
            <a:avLst/>
          </a:prstGeom>
          <a:noFill/>
          <a:ln w="9525">
            <a:noFill/>
            <a:miter lim="800000"/>
            <a:headEnd/>
            <a:tailEnd/>
          </a:ln>
        </p:spPr>
        <p:txBody>
          <a:bodyPr>
            <a:spAutoFit/>
          </a:bodyPr>
          <a:lstStyle/>
          <a:p>
            <a:pPr marL="342900" indent="-342900">
              <a:buFont typeface="Calibri" pitchFamily="34" charset="0"/>
              <a:buAutoNum type="arabicPeriod" startAt="2"/>
            </a:pPr>
            <a:r>
              <a:rPr lang="ja-JP" altLang="en-US" sz="1800">
                <a:solidFill>
                  <a:schemeClr val="tx2"/>
                </a:solidFill>
                <a:latin typeface="メイリオ" pitchFamily="50" charset="-128"/>
                <a:ea typeface="メイリオ" pitchFamily="50" charset="-128"/>
              </a:rPr>
              <a:t>ターミナル</a:t>
            </a:r>
            <a:r>
              <a:rPr lang="en-US" altLang="ja-JP" sz="1800">
                <a:solidFill>
                  <a:schemeClr val="tx2"/>
                </a:solidFill>
                <a:latin typeface="メイリオ" pitchFamily="50" charset="-128"/>
                <a:ea typeface="メイリオ" pitchFamily="50" charset="-128"/>
              </a:rPr>
              <a:t>(</a:t>
            </a:r>
            <a:r>
              <a:rPr lang="ja-JP" altLang="en-US" sz="1800">
                <a:solidFill>
                  <a:schemeClr val="tx2"/>
                </a:solidFill>
                <a:latin typeface="メイリオ" pitchFamily="50" charset="-128"/>
                <a:ea typeface="メイリオ" pitchFamily="50" charset="-128"/>
              </a:rPr>
              <a:t>コマンドプロンプト</a:t>
            </a:r>
            <a:r>
              <a:rPr lang="en-US" altLang="ja-JP" sz="1800">
                <a:solidFill>
                  <a:schemeClr val="tx2"/>
                </a:solidFill>
                <a:latin typeface="メイリオ" pitchFamily="50" charset="-128"/>
                <a:ea typeface="メイリオ" pitchFamily="50" charset="-128"/>
              </a:rPr>
              <a:t>)</a:t>
            </a:r>
            <a:r>
              <a:rPr lang="ja-JP" altLang="en-US" sz="1800">
                <a:solidFill>
                  <a:schemeClr val="tx2"/>
                </a:solidFill>
                <a:latin typeface="メイリオ" pitchFamily="50" charset="-128"/>
                <a:ea typeface="メイリオ" pitchFamily="50" charset="-128"/>
              </a:rPr>
              <a:t>から以下コマンドを実行</a:t>
            </a:r>
            <a:endParaRPr lang="en-US" altLang="ja-JP" sz="1800">
              <a:solidFill>
                <a:schemeClr val="tx2"/>
              </a:solidFill>
              <a:latin typeface="メイリオ" pitchFamily="50" charset="-128"/>
              <a:ea typeface="メイリオ" pitchFamily="50" charset="-128"/>
            </a:endParaRPr>
          </a:p>
        </p:txBody>
      </p:sp>
      <p:sp>
        <p:nvSpPr>
          <p:cNvPr id="22" name="Text Box 39"/>
          <p:cNvSpPr txBox="1">
            <a:spLocks noChangeArrowheads="1"/>
          </p:cNvSpPr>
          <p:nvPr/>
        </p:nvSpPr>
        <p:spPr bwMode="auto">
          <a:xfrm>
            <a:off x="627063" y="5022850"/>
            <a:ext cx="3605212" cy="646113"/>
          </a:xfrm>
          <a:prstGeom prst="rect">
            <a:avLst/>
          </a:prstGeom>
          <a:noFill/>
          <a:ln w="9525">
            <a:noFill/>
            <a:miter lim="800000"/>
            <a:headEnd/>
            <a:tailEnd/>
          </a:ln>
        </p:spPr>
        <p:txBody>
          <a:bodyPr>
            <a:spAutoFit/>
          </a:bodyPr>
          <a:lstStyle/>
          <a:p>
            <a:pPr>
              <a:defRPr/>
            </a:pPr>
            <a:r>
              <a:rPr lang="en-US" altLang="ja-JP" sz="1200" dirty="0">
                <a:solidFill>
                  <a:schemeClr val="tx1">
                    <a:lumMod val="50000"/>
                    <a:lumOff val="50000"/>
                  </a:schemeClr>
                </a:solidFill>
                <a:latin typeface="メイリオ" pitchFamily="50" charset="-128"/>
                <a:ea typeface="メイリオ" pitchFamily="50" charset="-128"/>
              </a:rPr>
              <a:t>【</a:t>
            </a:r>
            <a:r>
              <a:rPr lang="ja-JP" altLang="en-US" sz="1200" dirty="0">
                <a:solidFill>
                  <a:schemeClr val="tx1">
                    <a:lumMod val="50000"/>
                    <a:lumOff val="50000"/>
                  </a:schemeClr>
                </a:solidFill>
                <a:latin typeface="メイリオ" pitchFamily="50" charset="-128"/>
                <a:ea typeface="メイリオ" pitchFamily="50" charset="-128"/>
              </a:rPr>
              <a:t>コマンドの意味</a:t>
            </a:r>
            <a:r>
              <a:rPr lang="en-US" altLang="ja-JP" sz="1200" dirty="0">
                <a:solidFill>
                  <a:schemeClr val="tx1">
                    <a:lumMod val="50000"/>
                    <a:lumOff val="50000"/>
                  </a:schemeClr>
                </a:solidFill>
                <a:latin typeface="メイリオ" pitchFamily="50" charset="-128"/>
                <a:ea typeface="メイリオ" pitchFamily="50" charset="-128"/>
              </a:rPr>
              <a:t>】</a:t>
            </a:r>
          </a:p>
          <a:p>
            <a:pPr>
              <a:defRPr/>
            </a:pPr>
            <a:r>
              <a:rPr lang="en-US" altLang="ja-JP" sz="1200" dirty="0">
                <a:solidFill>
                  <a:schemeClr val="tx1">
                    <a:lumMod val="50000"/>
                    <a:lumOff val="50000"/>
                  </a:schemeClr>
                </a:solidFill>
                <a:latin typeface="メイリオ" pitchFamily="50" charset="-128"/>
                <a:ea typeface="メイリオ" pitchFamily="50" charset="-128"/>
              </a:rPr>
              <a:t>Node.js</a:t>
            </a:r>
            <a:r>
              <a:rPr lang="ja-JP" altLang="en-US" sz="1200" dirty="0">
                <a:solidFill>
                  <a:schemeClr val="tx1">
                    <a:lumMod val="50000"/>
                    <a:lumOff val="50000"/>
                  </a:schemeClr>
                </a:solidFill>
                <a:latin typeface="メイリオ" pitchFamily="50" charset="-128"/>
                <a:ea typeface="メイリオ" pitchFamily="50" charset="-128"/>
              </a:rPr>
              <a:t>で「</a:t>
            </a:r>
            <a:r>
              <a:rPr lang="en-US" altLang="ja-JP" sz="1200" dirty="0">
                <a:solidFill>
                  <a:schemeClr val="tx1">
                    <a:lumMod val="50000"/>
                    <a:lumOff val="50000"/>
                  </a:schemeClr>
                </a:solidFill>
                <a:latin typeface="メイリオ" pitchFamily="50" charset="-128"/>
                <a:ea typeface="メイリオ" pitchFamily="50" charset="-128"/>
              </a:rPr>
              <a:t>led.js</a:t>
            </a:r>
            <a:r>
              <a:rPr lang="ja-JP" altLang="en-US" sz="1200" dirty="0">
                <a:solidFill>
                  <a:schemeClr val="tx1">
                    <a:lumMod val="50000"/>
                    <a:lumOff val="50000"/>
                  </a:schemeClr>
                </a:solidFill>
                <a:latin typeface="メイリオ" pitchFamily="50" charset="-128"/>
                <a:ea typeface="メイリオ" pitchFamily="50" charset="-128"/>
              </a:rPr>
              <a:t>」という</a:t>
            </a:r>
            <a:r>
              <a:rPr lang="en-US" altLang="ja-JP" sz="1200" dirty="0">
                <a:solidFill>
                  <a:schemeClr val="tx1">
                    <a:lumMod val="50000"/>
                    <a:lumOff val="50000"/>
                  </a:schemeClr>
                </a:solidFill>
                <a:latin typeface="メイリオ" pitchFamily="50" charset="-128"/>
                <a:ea typeface="メイリオ" pitchFamily="50" charset="-128"/>
              </a:rPr>
              <a:t>JavaScript</a:t>
            </a:r>
            <a:r>
              <a:rPr lang="ja-JP" altLang="en-US" sz="1200" dirty="0">
                <a:solidFill>
                  <a:schemeClr val="tx1">
                    <a:lumMod val="50000"/>
                    <a:lumOff val="50000"/>
                  </a:schemeClr>
                </a:solidFill>
                <a:latin typeface="メイリオ" pitchFamily="50" charset="-128"/>
                <a:ea typeface="メイリオ" pitchFamily="50" charset="-128"/>
              </a:rPr>
              <a:t>言語</a:t>
            </a:r>
            <a:endParaRPr lang="en-US" altLang="ja-JP" sz="1200" dirty="0">
              <a:solidFill>
                <a:schemeClr val="tx1">
                  <a:lumMod val="50000"/>
                  <a:lumOff val="50000"/>
                </a:schemeClr>
              </a:solidFill>
              <a:latin typeface="メイリオ" pitchFamily="50" charset="-128"/>
              <a:ea typeface="メイリオ" pitchFamily="50" charset="-128"/>
            </a:endParaRPr>
          </a:p>
          <a:p>
            <a:pPr>
              <a:defRPr/>
            </a:pPr>
            <a:r>
              <a:rPr lang="ja-JP" altLang="en-US" sz="1200" dirty="0">
                <a:solidFill>
                  <a:schemeClr val="tx1">
                    <a:lumMod val="50000"/>
                    <a:lumOff val="50000"/>
                  </a:schemeClr>
                </a:solidFill>
                <a:latin typeface="メイリオ" pitchFamily="50" charset="-128"/>
                <a:ea typeface="メイリオ" pitchFamily="50" charset="-128"/>
              </a:rPr>
              <a:t>のプログラムを実行。「</a:t>
            </a:r>
            <a:r>
              <a:rPr lang="en-US" altLang="ja-JP" sz="1200" dirty="0">
                <a:solidFill>
                  <a:schemeClr val="tx1">
                    <a:lumMod val="50000"/>
                    <a:lumOff val="50000"/>
                  </a:schemeClr>
                </a:solidFill>
                <a:latin typeface="メイリオ" pitchFamily="50" charset="-128"/>
                <a:ea typeface="メイリオ" pitchFamily="50" charset="-128"/>
              </a:rPr>
              <a:t>led.js</a:t>
            </a:r>
            <a:r>
              <a:rPr lang="ja-JP" altLang="en-US" sz="1200" dirty="0">
                <a:solidFill>
                  <a:schemeClr val="tx1">
                    <a:lumMod val="50000"/>
                    <a:lumOff val="50000"/>
                  </a:schemeClr>
                </a:solidFill>
                <a:latin typeface="メイリオ" pitchFamily="50" charset="-128"/>
                <a:ea typeface="メイリオ" pitchFamily="50" charset="-128"/>
              </a:rPr>
              <a:t>」の中身は右</a:t>
            </a:r>
            <a:endParaRPr lang="en-US" altLang="ja-JP" sz="1200" dirty="0">
              <a:solidFill>
                <a:schemeClr val="tx1">
                  <a:lumMod val="50000"/>
                  <a:lumOff val="50000"/>
                </a:schemeClr>
              </a:solidFill>
              <a:latin typeface="メイリオ" pitchFamily="50" charset="-128"/>
              <a:ea typeface="メイリオ" pitchFamily="50" charset="-128"/>
            </a:endParaRPr>
          </a:p>
        </p:txBody>
      </p:sp>
      <p:sp>
        <p:nvSpPr>
          <p:cNvPr id="23" name="下矢印 22"/>
          <p:cNvSpPr/>
          <p:nvPr/>
        </p:nvSpPr>
        <p:spPr>
          <a:xfrm>
            <a:off x="1806575" y="5630863"/>
            <a:ext cx="623888" cy="4476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6633" name="Text Box 39"/>
          <p:cNvSpPr txBox="1">
            <a:spLocks noChangeArrowheads="1"/>
          </p:cNvSpPr>
          <p:nvPr/>
        </p:nvSpPr>
        <p:spPr bwMode="auto">
          <a:xfrm>
            <a:off x="231775" y="6096000"/>
            <a:ext cx="4300538" cy="400050"/>
          </a:xfrm>
          <a:prstGeom prst="rect">
            <a:avLst/>
          </a:prstGeom>
          <a:noFill/>
          <a:ln w="9525">
            <a:noFill/>
            <a:miter lim="800000"/>
            <a:headEnd/>
            <a:tailEnd/>
          </a:ln>
        </p:spPr>
        <p:txBody>
          <a:bodyPr wrap="none">
            <a:spAutoFit/>
          </a:bodyPr>
          <a:lstStyle/>
          <a:p>
            <a:r>
              <a:rPr lang="en-US" altLang="ja-JP" sz="2000" dirty="0">
                <a:solidFill>
                  <a:srgbClr val="C00000"/>
                </a:solidFill>
                <a:latin typeface="メイリオ" pitchFamily="50" charset="-128"/>
                <a:ea typeface="メイリオ" pitchFamily="50" charset="-128"/>
              </a:rPr>
              <a:t>1</a:t>
            </a:r>
            <a:r>
              <a:rPr lang="ja-JP" altLang="en-US" sz="2000" dirty="0">
                <a:solidFill>
                  <a:srgbClr val="C00000"/>
                </a:solidFill>
                <a:latin typeface="メイリオ" pitchFamily="50" charset="-128"/>
                <a:ea typeface="メイリオ" pitchFamily="50" charset="-128"/>
              </a:rPr>
              <a:t>秒間隔で</a:t>
            </a:r>
            <a:r>
              <a:rPr lang="en-US" altLang="ja-JP" sz="2000" dirty="0">
                <a:solidFill>
                  <a:srgbClr val="C00000"/>
                </a:solidFill>
                <a:latin typeface="メイリオ" pitchFamily="50" charset="-128"/>
                <a:ea typeface="メイリオ" pitchFamily="50" charset="-128"/>
              </a:rPr>
              <a:t>LED</a:t>
            </a:r>
            <a:r>
              <a:rPr lang="ja-JP" altLang="en-US" sz="2000" dirty="0">
                <a:solidFill>
                  <a:srgbClr val="C00000"/>
                </a:solidFill>
                <a:latin typeface="メイリオ" pitchFamily="50" charset="-128"/>
                <a:ea typeface="メイリオ" pitchFamily="50" charset="-128"/>
              </a:rPr>
              <a:t>が点滅したら 成功！</a:t>
            </a:r>
            <a:endParaRPr lang="en-US" altLang="ja-JP" sz="2000" dirty="0">
              <a:solidFill>
                <a:srgbClr val="C00000"/>
              </a:solidFill>
              <a:latin typeface="メイリオ" pitchFamily="50" charset="-128"/>
              <a:ea typeface="メイリオ" pitchFamily="50" charset="-128"/>
            </a:endParaRPr>
          </a:p>
        </p:txBody>
      </p:sp>
      <p:sp>
        <p:nvSpPr>
          <p:cNvPr id="25" name="Text Box 39"/>
          <p:cNvSpPr txBox="1">
            <a:spLocks noChangeArrowheads="1"/>
          </p:cNvSpPr>
          <p:nvPr/>
        </p:nvSpPr>
        <p:spPr bwMode="auto">
          <a:xfrm>
            <a:off x="231775" y="1179513"/>
            <a:ext cx="8588375" cy="369887"/>
          </a:xfrm>
          <a:prstGeom prst="rect">
            <a:avLst/>
          </a:prstGeom>
          <a:noFill/>
          <a:ln w="9525">
            <a:noFill/>
            <a:miter lim="800000"/>
            <a:headEnd/>
            <a:tailEnd/>
          </a:ln>
        </p:spPr>
        <p:txBody>
          <a:bodyPr>
            <a:spAutoFit/>
          </a:bodyPr>
          <a:lstStyle/>
          <a:p>
            <a:pPr>
              <a:defRPr/>
            </a:pPr>
            <a:r>
              <a:rPr lang="en-US" altLang="ja-JP" sz="1800" dirty="0">
                <a:solidFill>
                  <a:schemeClr val="accent4">
                    <a:lumMod val="50000"/>
                  </a:schemeClr>
                </a:solidFill>
                <a:latin typeface="メイリオ" pitchFamily="50" charset="-128"/>
                <a:ea typeface="メイリオ" pitchFamily="50" charset="-128"/>
              </a:rPr>
              <a:t>Raspberry Pi</a:t>
            </a:r>
            <a:r>
              <a:rPr lang="ja-JP" altLang="en-US" sz="1800" dirty="0">
                <a:solidFill>
                  <a:schemeClr val="accent4">
                    <a:lumMod val="50000"/>
                  </a:schemeClr>
                </a:solidFill>
                <a:latin typeface="メイリオ" pitchFamily="50" charset="-128"/>
                <a:ea typeface="メイリオ" pitchFamily="50" charset="-128"/>
              </a:rPr>
              <a:t> を</a:t>
            </a:r>
            <a:r>
              <a:rPr lang="en-US" altLang="ja-JP" sz="1800" dirty="0">
                <a:solidFill>
                  <a:schemeClr val="accent4">
                    <a:lumMod val="50000"/>
                  </a:schemeClr>
                </a:solidFill>
                <a:latin typeface="メイリオ" pitchFamily="50" charset="-128"/>
                <a:ea typeface="メイリオ" pitchFamily="50" charset="-128"/>
              </a:rPr>
              <a:t>JavaScript</a:t>
            </a:r>
            <a:r>
              <a:rPr lang="ja-JP" altLang="en-US" sz="1800" dirty="0">
                <a:solidFill>
                  <a:schemeClr val="accent4">
                    <a:lumMod val="50000"/>
                  </a:schemeClr>
                </a:solidFill>
                <a:latin typeface="メイリオ" pitchFamily="50" charset="-128"/>
                <a:ea typeface="メイリオ" pitchFamily="50" charset="-128"/>
              </a:rPr>
              <a:t>で制御して</a:t>
            </a:r>
            <a:r>
              <a:rPr lang="en-US" altLang="ja-JP" sz="1800" dirty="0">
                <a:solidFill>
                  <a:schemeClr val="accent4">
                    <a:lumMod val="50000"/>
                  </a:schemeClr>
                </a:solidFill>
                <a:latin typeface="メイリオ" pitchFamily="50" charset="-128"/>
                <a:ea typeface="メイリオ" pitchFamily="50" charset="-128"/>
              </a:rPr>
              <a:t>LED</a:t>
            </a:r>
            <a:r>
              <a:rPr lang="ja-JP" altLang="en-US" sz="1800" dirty="0">
                <a:solidFill>
                  <a:schemeClr val="accent4">
                    <a:lumMod val="50000"/>
                  </a:schemeClr>
                </a:solidFill>
                <a:latin typeface="メイリオ" pitchFamily="50" charset="-128"/>
                <a:ea typeface="メイリオ" pitchFamily="50" charset="-128"/>
              </a:rPr>
              <a:t>を光らせてみよう。</a:t>
            </a:r>
            <a:endParaRPr lang="en-US" altLang="ja-JP" sz="1800" dirty="0">
              <a:solidFill>
                <a:schemeClr val="accent4">
                  <a:lumMod val="50000"/>
                </a:schemeClr>
              </a:solidFill>
              <a:latin typeface="メイリオ" pitchFamily="50" charset="-128"/>
              <a:ea typeface="メイリオ" pitchFamily="50" charset="-128"/>
            </a:endParaRPr>
          </a:p>
        </p:txBody>
      </p:sp>
      <p:sp>
        <p:nvSpPr>
          <p:cNvPr id="4" name="右矢印 3"/>
          <p:cNvSpPr/>
          <p:nvPr/>
        </p:nvSpPr>
        <p:spPr>
          <a:xfrm>
            <a:off x="3805238" y="5403850"/>
            <a:ext cx="225425" cy="23336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6636" name="正方形/長方形 17"/>
          <p:cNvSpPr>
            <a:spLocks noChangeArrowheads="1"/>
          </p:cNvSpPr>
          <p:nvPr/>
        </p:nvSpPr>
        <p:spPr bwMode="auto">
          <a:xfrm>
            <a:off x="2247900" y="2052638"/>
            <a:ext cx="520700" cy="184150"/>
          </a:xfrm>
          <a:prstGeom prst="rect">
            <a:avLst/>
          </a:prstGeom>
          <a:noFill/>
          <a:ln w="9525">
            <a:noFill/>
            <a:miter lim="800000"/>
            <a:headEnd/>
            <a:tailEnd/>
          </a:ln>
        </p:spPr>
        <p:txBody>
          <a:bodyPr wrap="none">
            <a:spAutoFit/>
          </a:bodyPr>
          <a:lstStyle/>
          <a:p>
            <a:r>
              <a:rPr lang="en-US" altLang="ja-JP" sz="600" b="0">
                <a:solidFill>
                  <a:schemeClr val="tx2"/>
                </a:solidFill>
                <a:latin typeface="メイリオ" pitchFamily="50" charset="-128"/>
                <a:ea typeface="メイリオ" pitchFamily="50" charset="-128"/>
              </a:rPr>
              <a:t>D4</a:t>
            </a:r>
            <a:r>
              <a:rPr lang="ja-JP" altLang="en-US" sz="600" b="0">
                <a:solidFill>
                  <a:schemeClr val="tx2"/>
                </a:solidFill>
                <a:latin typeface="メイリオ" pitchFamily="50" charset="-128"/>
                <a:ea typeface="メイリオ" pitchFamily="50" charset="-128"/>
              </a:rPr>
              <a:t>ポート</a:t>
            </a:r>
          </a:p>
        </p:txBody>
      </p:sp>
      <p:sp>
        <p:nvSpPr>
          <p:cNvPr id="26637" name="正方形/長方形 28"/>
          <p:cNvSpPr>
            <a:spLocks noChangeArrowheads="1"/>
          </p:cNvSpPr>
          <p:nvPr/>
        </p:nvSpPr>
        <p:spPr bwMode="auto">
          <a:xfrm>
            <a:off x="3122613" y="2474913"/>
            <a:ext cx="334962" cy="185737"/>
          </a:xfrm>
          <a:prstGeom prst="rect">
            <a:avLst/>
          </a:prstGeom>
          <a:noFill/>
          <a:ln w="9525">
            <a:noFill/>
            <a:miter lim="800000"/>
            <a:headEnd/>
            <a:tailEnd/>
          </a:ln>
        </p:spPr>
        <p:txBody>
          <a:bodyPr wrap="none">
            <a:spAutoFit/>
          </a:bodyPr>
          <a:lstStyle/>
          <a:p>
            <a:r>
              <a:rPr lang="en-US" altLang="ja-JP" sz="600" b="0">
                <a:solidFill>
                  <a:schemeClr val="tx2"/>
                </a:solidFill>
                <a:latin typeface="メイリオ" pitchFamily="50" charset="-128"/>
                <a:ea typeface="メイリオ" pitchFamily="50" charset="-128"/>
              </a:rPr>
              <a:t>LED</a:t>
            </a:r>
            <a:endParaRPr lang="ja-JP" altLang="en-US" sz="600" b="0">
              <a:solidFill>
                <a:schemeClr val="tx2"/>
              </a:solidFill>
              <a:latin typeface="メイリオ" pitchFamily="50" charset="-128"/>
              <a:ea typeface="メイリオ" pitchFamily="50" charset="-128"/>
            </a:endParaRPr>
          </a:p>
        </p:txBody>
      </p:sp>
      <p:pic>
        <p:nvPicPr>
          <p:cNvPr id="26638" name="図 1"/>
          <p:cNvPicPr>
            <a:picLocks noChangeAspect="1"/>
          </p:cNvPicPr>
          <p:nvPr/>
        </p:nvPicPr>
        <p:blipFill>
          <a:blip r:embed="rId3"/>
          <a:srcRect/>
          <a:stretch>
            <a:fillRect/>
          </a:stretch>
        </p:blipFill>
        <p:spPr bwMode="auto">
          <a:xfrm>
            <a:off x="1181100" y="2090738"/>
            <a:ext cx="1824038" cy="1673225"/>
          </a:xfrm>
          <a:prstGeom prst="rect">
            <a:avLst/>
          </a:prstGeom>
          <a:noFill/>
          <a:ln w="9525">
            <a:noFill/>
            <a:miter lim="800000"/>
            <a:headEnd/>
            <a:tailEnd/>
          </a:ln>
        </p:spPr>
      </p:pic>
      <p:pic>
        <p:nvPicPr>
          <p:cNvPr id="26639" name="図 7"/>
          <p:cNvPicPr>
            <a:picLocks noChangeAspect="1"/>
          </p:cNvPicPr>
          <p:nvPr/>
        </p:nvPicPr>
        <p:blipFill>
          <a:blip r:embed="rId4"/>
          <a:srcRect/>
          <a:stretch>
            <a:fillRect/>
          </a:stretch>
        </p:blipFill>
        <p:spPr bwMode="auto">
          <a:xfrm>
            <a:off x="2720975" y="2014538"/>
            <a:ext cx="790575" cy="468312"/>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a:latin typeface="メイリオ" pitchFamily="50" charset="-128"/>
                <a:ea typeface="メイリオ" pitchFamily="50" charset="-128"/>
              </a:rPr>
              <a:t>実習②</a:t>
            </a:r>
            <a:r>
              <a:rPr lang="ja-JP" altLang="en-US" sz="2400" b="0">
                <a:latin typeface="メイリオ" pitchFamily="50" charset="-128"/>
                <a:ea typeface="メイリオ" pitchFamily="50" charset="-128"/>
              </a:rPr>
              <a:t>｜</a:t>
            </a:r>
            <a:r>
              <a:rPr lang="ja-JP" altLang="en-US" sz="2400">
                <a:latin typeface="メイリオ" pitchFamily="50" charset="-128"/>
                <a:ea typeface="メイリオ" pitchFamily="50" charset="-128"/>
              </a:rPr>
              <a:t>超音波センサーを使ってみる</a:t>
            </a:r>
            <a:endParaRPr lang="en-US" altLang="ja-JP" sz="240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06CE4EEC-1118-4C70-B86B-335EC9D461A0}" type="slidenum">
              <a:rPr lang="ja-JP" altLang="en-US" smtClean="0"/>
              <a:pPr>
                <a:defRPr/>
              </a:pPr>
              <a:t>43</a:t>
            </a:fld>
            <a:endParaRPr lang="ja-JP" altLang="en-US" dirty="0"/>
          </a:p>
        </p:txBody>
      </p:sp>
      <p:sp>
        <p:nvSpPr>
          <p:cNvPr id="25" name="Text Box 39"/>
          <p:cNvSpPr txBox="1">
            <a:spLocks noChangeArrowheads="1"/>
          </p:cNvSpPr>
          <p:nvPr/>
        </p:nvSpPr>
        <p:spPr bwMode="auto">
          <a:xfrm>
            <a:off x="231775" y="1179513"/>
            <a:ext cx="8588375" cy="769937"/>
          </a:xfrm>
          <a:prstGeom prst="rect">
            <a:avLst/>
          </a:prstGeom>
          <a:noFill/>
          <a:ln w="9525">
            <a:noFill/>
            <a:miter lim="800000"/>
            <a:headEnd/>
            <a:tailEnd/>
          </a:ln>
        </p:spPr>
        <p:txBody>
          <a:bodyPr>
            <a:spAutoFit/>
          </a:bodyPr>
          <a:lstStyle/>
          <a:p>
            <a:pPr>
              <a:defRPr/>
            </a:pPr>
            <a:r>
              <a:rPr lang="ja-JP" altLang="en-US" sz="1800" dirty="0">
                <a:solidFill>
                  <a:schemeClr val="accent4">
                    <a:lumMod val="50000"/>
                  </a:schemeClr>
                </a:solidFill>
                <a:latin typeface="メイリオ" pitchFamily="50" charset="-128"/>
                <a:ea typeface="メイリオ" pitchFamily="50" charset="-128"/>
              </a:rPr>
              <a:t>超音波センサーを使って距離を測定してみよう。</a:t>
            </a:r>
            <a:endParaRPr lang="en-US" altLang="ja-JP" sz="1800" dirty="0">
              <a:solidFill>
                <a:schemeClr val="accent4">
                  <a:lumMod val="50000"/>
                </a:schemeClr>
              </a:solidFill>
              <a:latin typeface="メイリオ" pitchFamily="50" charset="-128"/>
              <a:ea typeface="メイリオ" pitchFamily="50" charset="-128"/>
            </a:endParaRPr>
          </a:p>
          <a:p>
            <a:pPr>
              <a:defRPr/>
            </a:pPr>
            <a:endParaRPr lang="en-US" altLang="ja-JP" sz="800" dirty="0">
              <a:solidFill>
                <a:schemeClr val="accent4">
                  <a:lumMod val="50000"/>
                </a:schemeClr>
              </a:solidFill>
              <a:latin typeface="メイリオ" pitchFamily="50" charset="-128"/>
              <a:ea typeface="メイリオ" pitchFamily="50" charset="-128"/>
            </a:endParaRPr>
          </a:p>
          <a:p>
            <a:pPr>
              <a:defRPr/>
            </a:pPr>
            <a:r>
              <a:rPr lang="en-US" altLang="ja-JP" sz="1800" dirty="0">
                <a:solidFill>
                  <a:schemeClr val="accent4">
                    <a:lumMod val="50000"/>
                  </a:schemeClr>
                </a:solidFill>
                <a:latin typeface="メイリオ" pitchFamily="50" charset="-128"/>
                <a:ea typeface="メイリオ" pitchFamily="50" charset="-128"/>
              </a:rPr>
              <a:t>Node-RED</a:t>
            </a:r>
            <a:r>
              <a:rPr lang="ja-JP" altLang="en-US" sz="1800" dirty="0">
                <a:solidFill>
                  <a:schemeClr val="accent4">
                    <a:lumMod val="50000"/>
                  </a:schemeClr>
                </a:solidFill>
                <a:latin typeface="メイリオ" pitchFamily="50" charset="-128"/>
                <a:ea typeface="メイリオ" pitchFamily="50" charset="-128"/>
              </a:rPr>
              <a:t> を使うと、</a:t>
            </a:r>
            <a:r>
              <a:rPr lang="en-US" altLang="ja-JP" sz="1800" dirty="0">
                <a:solidFill>
                  <a:schemeClr val="accent4">
                    <a:lumMod val="50000"/>
                  </a:schemeClr>
                </a:solidFill>
                <a:latin typeface="メイリオ" pitchFamily="50" charset="-128"/>
                <a:ea typeface="メイリオ" pitchFamily="50" charset="-128"/>
              </a:rPr>
              <a:t>GUI</a:t>
            </a:r>
            <a:r>
              <a:rPr lang="ja-JP" altLang="en-US" sz="1800" dirty="0">
                <a:solidFill>
                  <a:schemeClr val="accent4">
                    <a:lumMod val="50000"/>
                  </a:schemeClr>
                </a:solidFill>
                <a:latin typeface="メイリオ" pitchFamily="50" charset="-128"/>
                <a:ea typeface="メイリオ" pitchFamily="50" charset="-128"/>
              </a:rPr>
              <a:t>で直感的・簡単にプログラミングできる。</a:t>
            </a:r>
            <a:endParaRPr lang="en-US" altLang="ja-JP" sz="1800" dirty="0">
              <a:solidFill>
                <a:schemeClr val="accent4">
                  <a:lumMod val="50000"/>
                </a:schemeClr>
              </a:solidFill>
              <a:latin typeface="メイリオ" pitchFamily="50" charset="-128"/>
              <a:ea typeface="メイリオ" pitchFamily="50" charset="-128"/>
            </a:endParaRPr>
          </a:p>
        </p:txBody>
      </p:sp>
      <p:pic>
        <p:nvPicPr>
          <p:cNvPr id="28676" name="図 4"/>
          <p:cNvPicPr>
            <a:picLocks noChangeAspect="1"/>
          </p:cNvPicPr>
          <p:nvPr/>
        </p:nvPicPr>
        <p:blipFill>
          <a:blip r:embed="rId3"/>
          <a:srcRect/>
          <a:stretch>
            <a:fillRect/>
          </a:stretch>
        </p:blipFill>
        <p:spPr bwMode="auto">
          <a:xfrm>
            <a:off x="620713" y="4260850"/>
            <a:ext cx="1733550" cy="2286000"/>
          </a:xfrm>
          <a:prstGeom prst="rect">
            <a:avLst/>
          </a:prstGeom>
          <a:noFill/>
          <a:ln w="9525">
            <a:solidFill>
              <a:schemeClr val="accent1"/>
            </a:solidFill>
            <a:miter lim="800000"/>
            <a:headEnd/>
            <a:tailEnd/>
          </a:ln>
        </p:spPr>
      </p:pic>
      <p:pic>
        <p:nvPicPr>
          <p:cNvPr id="28677" name="図 6"/>
          <p:cNvPicPr>
            <a:picLocks noChangeAspect="1"/>
          </p:cNvPicPr>
          <p:nvPr/>
        </p:nvPicPr>
        <p:blipFill>
          <a:blip r:embed="rId4"/>
          <a:srcRect/>
          <a:stretch>
            <a:fillRect/>
          </a:stretch>
        </p:blipFill>
        <p:spPr bwMode="auto">
          <a:xfrm>
            <a:off x="1449388" y="5173663"/>
            <a:ext cx="871537" cy="157162"/>
          </a:xfrm>
          <a:prstGeom prst="rect">
            <a:avLst/>
          </a:prstGeom>
          <a:noFill/>
          <a:ln w="9525">
            <a:noFill/>
            <a:miter lim="800000"/>
            <a:headEnd/>
            <a:tailEnd/>
          </a:ln>
        </p:spPr>
      </p:pic>
      <p:pic>
        <p:nvPicPr>
          <p:cNvPr id="28678" name="図 8"/>
          <p:cNvPicPr>
            <a:picLocks noChangeAspect="1"/>
          </p:cNvPicPr>
          <p:nvPr/>
        </p:nvPicPr>
        <p:blipFill>
          <a:blip r:embed="rId5"/>
          <a:srcRect/>
          <a:stretch>
            <a:fillRect/>
          </a:stretch>
        </p:blipFill>
        <p:spPr bwMode="auto">
          <a:xfrm>
            <a:off x="4973638" y="2084388"/>
            <a:ext cx="3846512" cy="4462462"/>
          </a:xfrm>
          <a:prstGeom prst="rect">
            <a:avLst/>
          </a:prstGeom>
          <a:noFill/>
          <a:ln w="9525">
            <a:solidFill>
              <a:schemeClr val="accent1"/>
            </a:solidFill>
            <a:miter lim="800000"/>
            <a:headEnd/>
            <a:tailEnd/>
          </a:ln>
        </p:spPr>
      </p:pic>
      <p:pic>
        <p:nvPicPr>
          <p:cNvPr id="28679" name="図 9"/>
          <p:cNvPicPr>
            <a:picLocks noChangeAspect="1"/>
          </p:cNvPicPr>
          <p:nvPr/>
        </p:nvPicPr>
        <p:blipFill>
          <a:blip r:embed="rId6"/>
          <a:srcRect/>
          <a:stretch>
            <a:fillRect/>
          </a:stretch>
        </p:blipFill>
        <p:spPr bwMode="auto">
          <a:xfrm>
            <a:off x="4973638" y="2816225"/>
            <a:ext cx="690562" cy="2216150"/>
          </a:xfrm>
          <a:prstGeom prst="rect">
            <a:avLst/>
          </a:prstGeom>
          <a:noFill/>
          <a:ln w="9525">
            <a:noFill/>
            <a:miter lim="800000"/>
            <a:headEnd/>
            <a:tailEnd/>
          </a:ln>
        </p:spPr>
      </p:pic>
      <p:pic>
        <p:nvPicPr>
          <p:cNvPr id="28680" name="図 10"/>
          <p:cNvPicPr>
            <a:picLocks noChangeAspect="1"/>
          </p:cNvPicPr>
          <p:nvPr/>
        </p:nvPicPr>
        <p:blipFill>
          <a:blip r:embed="rId7"/>
          <a:srcRect/>
          <a:stretch>
            <a:fillRect/>
          </a:stretch>
        </p:blipFill>
        <p:spPr bwMode="auto">
          <a:xfrm>
            <a:off x="4979988" y="4505325"/>
            <a:ext cx="684212" cy="1889125"/>
          </a:xfrm>
          <a:prstGeom prst="rect">
            <a:avLst/>
          </a:prstGeom>
          <a:noFill/>
          <a:ln w="9525">
            <a:noFill/>
            <a:miter lim="800000"/>
            <a:headEnd/>
            <a:tailEnd/>
          </a:ln>
        </p:spPr>
      </p:pic>
      <p:pic>
        <p:nvPicPr>
          <p:cNvPr id="28681" name="図 11"/>
          <p:cNvPicPr>
            <a:picLocks noChangeAspect="1"/>
          </p:cNvPicPr>
          <p:nvPr/>
        </p:nvPicPr>
        <p:blipFill>
          <a:blip r:embed="rId8"/>
          <a:srcRect/>
          <a:stretch>
            <a:fillRect/>
          </a:stretch>
        </p:blipFill>
        <p:spPr bwMode="auto">
          <a:xfrm>
            <a:off x="5762625" y="3568700"/>
            <a:ext cx="1571625" cy="2773363"/>
          </a:xfrm>
          <a:prstGeom prst="rect">
            <a:avLst/>
          </a:prstGeom>
          <a:noFill/>
          <a:ln w="9525">
            <a:noFill/>
            <a:miter lim="800000"/>
            <a:headEnd/>
            <a:tailEnd/>
          </a:ln>
        </p:spPr>
      </p:pic>
      <p:sp>
        <p:nvSpPr>
          <p:cNvPr id="28682" name="Text Box 39"/>
          <p:cNvSpPr txBox="1">
            <a:spLocks noChangeArrowheads="1"/>
          </p:cNvSpPr>
          <p:nvPr/>
        </p:nvSpPr>
        <p:spPr bwMode="auto">
          <a:xfrm>
            <a:off x="231775" y="2052638"/>
            <a:ext cx="2147888" cy="461962"/>
          </a:xfrm>
          <a:prstGeom prst="rect">
            <a:avLst/>
          </a:prstGeom>
          <a:noFill/>
          <a:ln w="9525">
            <a:noFill/>
            <a:miter lim="800000"/>
            <a:headEnd/>
            <a:tailEnd/>
          </a:ln>
        </p:spPr>
        <p:txBody>
          <a:bodyPr wrap="none">
            <a:spAutoFit/>
          </a:bodyPr>
          <a:lstStyle/>
          <a:p>
            <a:r>
              <a:rPr lang="en-US" altLang="ja-JP" sz="1200" dirty="0">
                <a:solidFill>
                  <a:schemeClr val="tx2"/>
                </a:solidFill>
                <a:latin typeface="メイリオ" pitchFamily="50" charset="-128"/>
                <a:ea typeface="メイリオ" pitchFamily="50" charset="-128"/>
              </a:rPr>
              <a:t>1.</a:t>
            </a:r>
            <a:r>
              <a:rPr lang="ja-JP" altLang="en-US" sz="1200" dirty="0">
                <a:solidFill>
                  <a:schemeClr val="tx2"/>
                </a:solidFill>
                <a:latin typeface="メイリオ" pitchFamily="50" charset="-128"/>
                <a:ea typeface="メイリオ" pitchFamily="50" charset="-128"/>
              </a:rPr>
              <a:t> </a:t>
            </a:r>
            <a:r>
              <a:rPr lang="en-US" altLang="ja-JP" sz="1200" dirty="0">
                <a:solidFill>
                  <a:schemeClr val="tx2"/>
                </a:solidFill>
                <a:latin typeface="メイリオ" pitchFamily="50" charset="-128"/>
                <a:ea typeface="メイリオ" pitchFamily="50" charset="-128"/>
              </a:rPr>
              <a:t>GrovePi+</a:t>
            </a:r>
            <a:r>
              <a:rPr lang="ja-JP" altLang="en-US" sz="1200" dirty="0">
                <a:solidFill>
                  <a:schemeClr val="tx2"/>
                </a:solidFill>
                <a:latin typeface="メイリオ" pitchFamily="50" charset="-128"/>
                <a:ea typeface="メイリオ" pitchFamily="50" charset="-128"/>
              </a:rPr>
              <a:t>ボードの</a:t>
            </a:r>
            <a:r>
              <a:rPr lang="en-US" altLang="ja-JP" sz="1200" dirty="0">
                <a:solidFill>
                  <a:schemeClr val="tx2"/>
                </a:solidFill>
                <a:latin typeface="メイリオ" pitchFamily="50" charset="-128"/>
                <a:ea typeface="メイリオ" pitchFamily="50" charset="-128"/>
              </a:rPr>
              <a:t>D3</a:t>
            </a:r>
            <a:r>
              <a:rPr lang="ja-JP" altLang="en-US" sz="1200" dirty="0">
                <a:solidFill>
                  <a:schemeClr val="tx2"/>
                </a:solidFill>
                <a:latin typeface="メイリオ" pitchFamily="50" charset="-128"/>
                <a:ea typeface="メイリオ" pitchFamily="50" charset="-128"/>
              </a:rPr>
              <a:t>に</a:t>
            </a:r>
            <a:endParaRPr lang="en-US" altLang="ja-JP" sz="1200" dirty="0">
              <a:solidFill>
                <a:schemeClr val="tx2"/>
              </a:solidFill>
              <a:latin typeface="メイリオ" pitchFamily="50" charset="-128"/>
              <a:ea typeface="メイリオ" pitchFamily="50" charset="-128"/>
            </a:endParaRPr>
          </a:p>
          <a:p>
            <a:r>
              <a:rPr lang="ja-JP" altLang="en-US" sz="1200" dirty="0">
                <a:solidFill>
                  <a:schemeClr val="tx2"/>
                </a:solidFill>
                <a:latin typeface="メイリオ" pitchFamily="50" charset="-128"/>
                <a:ea typeface="メイリオ" pitchFamily="50" charset="-128"/>
              </a:rPr>
              <a:t>　 超音波センサーを挿す</a:t>
            </a:r>
          </a:p>
        </p:txBody>
      </p:sp>
      <p:sp>
        <p:nvSpPr>
          <p:cNvPr id="28683" name="Text Box 39"/>
          <p:cNvSpPr txBox="1">
            <a:spLocks noChangeArrowheads="1"/>
          </p:cNvSpPr>
          <p:nvPr/>
        </p:nvSpPr>
        <p:spPr bwMode="auto">
          <a:xfrm>
            <a:off x="231775" y="3952875"/>
            <a:ext cx="1689100" cy="277813"/>
          </a:xfrm>
          <a:prstGeom prst="rect">
            <a:avLst/>
          </a:prstGeom>
          <a:noFill/>
          <a:ln w="9525">
            <a:noFill/>
            <a:miter lim="800000"/>
            <a:headEnd/>
            <a:tailEnd/>
          </a:ln>
        </p:spPr>
        <p:txBody>
          <a:bodyPr wrap="none">
            <a:spAutoFit/>
          </a:bodyPr>
          <a:lstStyle/>
          <a:p>
            <a:r>
              <a:rPr lang="en-US" altLang="ja-JP" sz="1200">
                <a:solidFill>
                  <a:schemeClr val="tx2"/>
                </a:solidFill>
                <a:latin typeface="メイリオ" pitchFamily="50" charset="-128"/>
                <a:ea typeface="メイリオ" pitchFamily="50" charset="-128"/>
              </a:rPr>
              <a:t>2.</a:t>
            </a:r>
            <a:r>
              <a:rPr lang="ja-JP" altLang="en-US" sz="1200">
                <a:solidFill>
                  <a:schemeClr val="tx2"/>
                </a:solidFill>
                <a:latin typeface="メイリオ" pitchFamily="50" charset="-128"/>
                <a:ea typeface="メイリオ" pitchFamily="50" charset="-128"/>
              </a:rPr>
              <a:t> </a:t>
            </a:r>
            <a:r>
              <a:rPr lang="en-US" altLang="ja-JP" sz="1200">
                <a:solidFill>
                  <a:schemeClr val="tx2"/>
                </a:solidFill>
                <a:latin typeface="メイリオ" pitchFamily="50" charset="-128"/>
                <a:ea typeface="メイリオ" pitchFamily="50" charset="-128"/>
              </a:rPr>
              <a:t>Node-RED</a:t>
            </a:r>
            <a:r>
              <a:rPr lang="ja-JP" altLang="en-US" sz="1200">
                <a:solidFill>
                  <a:schemeClr val="tx2"/>
                </a:solidFill>
                <a:latin typeface="メイリオ" pitchFamily="50" charset="-128"/>
                <a:ea typeface="メイリオ" pitchFamily="50" charset="-128"/>
              </a:rPr>
              <a:t>を起動</a:t>
            </a:r>
          </a:p>
        </p:txBody>
      </p:sp>
      <p:sp>
        <p:nvSpPr>
          <p:cNvPr id="28684" name="Text Box 39"/>
          <p:cNvSpPr txBox="1">
            <a:spLocks noChangeArrowheads="1"/>
          </p:cNvSpPr>
          <p:nvPr/>
        </p:nvSpPr>
        <p:spPr bwMode="auto">
          <a:xfrm>
            <a:off x="2509838" y="2052638"/>
            <a:ext cx="1931987" cy="276225"/>
          </a:xfrm>
          <a:prstGeom prst="rect">
            <a:avLst/>
          </a:prstGeom>
          <a:noFill/>
          <a:ln w="9525">
            <a:noFill/>
            <a:miter lim="800000"/>
            <a:headEnd/>
            <a:tailEnd/>
          </a:ln>
        </p:spPr>
        <p:txBody>
          <a:bodyPr wrap="none">
            <a:spAutoFit/>
          </a:bodyPr>
          <a:lstStyle/>
          <a:p>
            <a:r>
              <a:rPr lang="en-US" altLang="ja-JP" sz="1200">
                <a:solidFill>
                  <a:schemeClr val="tx2"/>
                </a:solidFill>
                <a:latin typeface="メイリオ" pitchFamily="50" charset="-128"/>
                <a:ea typeface="メイリオ" pitchFamily="50" charset="-128"/>
              </a:rPr>
              <a:t>3.</a:t>
            </a:r>
            <a:r>
              <a:rPr lang="ja-JP" altLang="en-US" sz="1200">
                <a:solidFill>
                  <a:schemeClr val="tx2"/>
                </a:solidFill>
                <a:latin typeface="メイリオ" pitchFamily="50" charset="-128"/>
                <a:ea typeface="メイリオ" pitchFamily="50" charset="-128"/>
              </a:rPr>
              <a:t> ウェブブラウザを起動</a:t>
            </a:r>
          </a:p>
        </p:txBody>
      </p:sp>
      <p:pic>
        <p:nvPicPr>
          <p:cNvPr id="28685" name="図 14"/>
          <p:cNvPicPr>
            <a:picLocks noChangeAspect="1"/>
          </p:cNvPicPr>
          <p:nvPr/>
        </p:nvPicPr>
        <p:blipFill>
          <a:blip r:embed="rId9"/>
          <a:srcRect/>
          <a:stretch>
            <a:fillRect/>
          </a:stretch>
        </p:blipFill>
        <p:spPr bwMode="auto">
          <a:xfrm>
            <a:off x="2924175" y="2328863"/>
            <a:ext cx="1890713" cy="1905000"/>
          </a:xfrm>
          <a:prstGeom prst="rect">
            <a:avLst/>
          </a:prstGeom>
          <a:noFill/>
          <a:ln w="9525">
            <a:solidFill>
              <a:schemeClr val="accent1"/>
            </a:solidFill>
            <a:miter lim="800000"/>
            <a:headEnd/>
            <a:tailEnd/>
          </a:ln>
        </p:spPr>
      </p:pic>
      <p:pic>
        <p:nvPicPr>
          <p:cNvPr id="28686" name="図 15"/>
          <p:cNvPicPr>
            <a:picLocks noChangeAspect="1"/>
          </p:cNvPicPr>
          <p:nvPr/>
        </p:nvPicPr>
        <p:blipFill>
          <a:blip r:embed="rId10"/>
          <a:srcRect/>
          <a:stretch>
            <a:fillRect/>
          </a:stretch>
        </p:blipFill>
        <p:spPr bwMode="auto">
          <a:xfrm>
            <a:off x="3757613" y="2865438"/>
            <a:ext cx="1028700" cy="142875"/>
          </a:xfrm>
          <a:prstGeom prst="rect">
            <a:avLst/>
          </a:prstGeom>
          <a:noFill/>
          <a:ln w="9525">
            <a:noFill/>
            <a:miter lim="800000"/>
            <a:headEnd/>
            <a:tailEnd/>
          </a:ln>
        </p:spPr>
      </p:pic>
      <p:pic>
        <p:nvPicPr>
          <p:cNvPr id="28687" name="図 16"/>
          <p:cNvPicPr>
            <a:picLocks noChangeAspect="1"/>
          </p:cNvPicPr>
          <p:nvPr/>
        </p:nvPicPr>
        <p:blipFill>
          <a:blip r:embed="rId11"/>
          <a:srcRect/>
          <a:stretch>
            <a:fillRect/>
          </a:stretch>
        </p:blipFill>
        <p:spPr bwMode="auto">
          <a:xfrm>
            <a:off x="2386013" y="5173663"/>
            <a:ext cx="1257300" cy="1100137"/>
          </a:xfrm>
          <a:prstGeom prst="rect">
            <a:avLst/>
          </a:prstGeom>
          <a:noFill/>
          <a:ln w="9525">
            <a:noFill/>
            <a:miter lim="800000"/>
            <a:headEnd/>
            <a:tailEnd/>
          </a:ln>
        </p:spPr>
      </p:pic>
      <p:pic>
        <p:nvPicPr>
          <p:cNvPr id="28688" name="図 7"/>
          <p:cNvPicPr>
            <a:picLocks noChangeAspect="1"/>
          </p:cNvPicPr>
          <p:nvPr/>
        </p:nvPicPr>
        <p:blipFill>
          <a:blip r:embed="rId12"/>
          <a:srcRect/>
          <a:stretch>
            <a:fillRect/>
          </a:stretch>
        </p:blipFill>
        <p:spPr bwMode="auto">
          <a:xfrm>
            <a:off x="579438" y="2530475"/>
            <a:ext cx="1517650" cy="1352550"/>
          </a:xfrm>
          <a:prstGeom prst="rect">
            <a:avLst/>
          </a:prstGeom>
          <a:noFill/>
          <a:ln w="9525">
            <a:noFill/>
            <a:miter lim="800000"/>
            <a:headEnd/>
            <a:tailEnd/>
          </a:ln>
        </p:spPr>
      </p:pic>
      <p:pic>
        <p:nvPicPr>
          <p:cNvPr id="28689" name="図 12"/>
          <p:cNvPicPr>
            <a:picLocks noChangeAspect="1"/>
          </p:cNvPicPr>
          <p:nvPr/>
        </p:nvPicPr>
        <p:blipFill>
          <a:blip r:embed="rId13"/>
          <a:srcRect/>
          <a:stretch>
            <a:fillRect/>
          </a:stretch>
        </p:blipFill>
        <p:spPr bwMode="auto">
          <a:xfrm>
            <a:off x="1673225" y="2565400"/>
            <a:ext cx="733425" cy="655638"/>
          </a:xfrm>
          <a:prstGeom prst="rect">
            <a:avLst/>
          </a:prstGeom>
          <a:noFill/>
          <a:ln w="9525">
            <a:noFill/>
            <a:miter lim="800000"/>
            <a:headEnd/>
            <a:tailEnd/>
          </a:ln>
        </p:spPr>
      </p:pic>
      <p:sp>
        <p:nvSpPr>
          <p:cNvPr id="28690" name="正方形/長方形 30"/>
          <p:cNvSpPr>
            <a:spLocks noChangeArrowheads="1"/>
          </p:cNvSpPr>
          <p:nvPr/>
        </p:nvSpPr>
        <p:spPr bwMode="auto">
          <a:xfrm>
            <a:off x="1911350" y="3225800"/>
            <a:ext cx="722313" cy="277813"/>
          </a:xfrm>
          <a:prstGeom prst="rect">
            <a:avLst/>
          </a:prstGeom>
          <a:noFill/>
          <a:ln w="9525">
            <a:noFill/>
            <a:miter lim="800000"/>
            <a:headEnd/>
            <a:tailEnd/>
          </a:ln>
        </p:spPr>
        <p:txBody>
          <a:bodyPr wrap="none">
            <a:spAutoFit/>
          </a:bodyPr>
          <a:lstStyle/>
          <a:p>
            <a:r>
              <a:rPr lang="ja-JP" altLang="en-US" sz="600" b="0">
                <a:solidFill>
                  <a:schemeClr val="tx2"/>
                </a:solidFill>
                <a:latin typeface="メイリオ" pitchFamily="50" charset="-128"/>
                <a:ea typeface="メイリオ" pitchFamily="50" charset="-128"/>
              </a:rPr>
              <a:t>超音波センサー</a:t>
            </a:r>
            <a:endParaRPr lang="en-US" altLang="ja-JP" sz="600" b="0">
              <a:solidFill>
                <a:schemeClr val="tx2"/>
              </a:solidFill>
              <a:latin typeface="メイリオ" pitchFamily="50" charset="-128"/>
              <a:ea typeface="メイリオ" pitchFamily="50" charset="-128"/>
            </a:endParaRPr>
          </a:p>
          <a:p>
            <a:r>
              <a:rPr lang="en-US" altLang="ja-JP" sz="600" b="0">
                <a:solidFill>
                  <a:schemeClr val="tx2"/>
                </a:solidFill>
                <a:latin typeface="メイリオ" pitchFamily="50" charset="-128"/>
                <a:ea typeface="メイリオ" pitchFamily="50" charset="-128"/>
              </a:rPr>
              <a:t>(Ultrasonic)</a:t>
            </a:r>
            <a:endParaRPr lang="ja-JP" altLang="en-US" sz="600" b="0">
              <a:solidFill>
                <a:schemeClr val="tx2"/>
              </a:solidFill>
              <a:latin typeface="メイリオ" pitchFamily="50" charset="-128"/>
              <a:ea typeface="メイリオ" pitchFamily="50" charset="-128"/>
            </a:endParaRPr>
          </a:p>
        </p:txBody>
      </p:sp>
      <p:sp>
        <p:nvSpPr>
          <p:cNvPr id="28691" name="正方形/長方形 31"/>
          <p:cNvSpPr>
            <a:spLocks noChangeArrowheads="1"/>
          </p:cNvSpPr>
          <p:nvPr/>
        </p:nvSpPr>
        <p:spPr bwMode="auto">
          <a:xfrm>
            <a:off x="1430338" y="2668588"/>
            <a:ext cx="520700" cy="185737"/>
          </a:xfrm>
          <a:prstGeom prst="rect">
            <a:avLst/>
          </a:prstGeom>
          <a:noFill/>
          <a:ln w="9525">
            <a:noFill/>
            <a:miter lim="800000"/>
            <a:headEnd/>
            <a:tailEnd/>
          </a:ln>
        </p:spPr>
        <p:txBody>
          <a:bodyPr wrap="none">
            <a:spAutoFit/>
          </a:bodyPr>
          <a:lstStyle/>
          <a:p>
            <a:r>
              <a:rPr lang="en-US" altLang="ja-JP" sz="600" b="0">
                <a:solidFill>
                  <a:schemeClr val="tx2"/>
                </a:solidFill>
                <a:latin typeface="メイリオ" pitchFamily="50" charset="-128"/>
                <a:ea typeface="メイリオ" pitchFamily="50" charset="-128"/>
              </a:rPr>
              <a:t>D3</a:t>
            </a:r>
            <a:r>
              <a:rPr lang="ja-JP" altLang="en-US" sz="600" b="0">
                <a:solidFill>
                  <a:schemeClr val="tx2"/>
                </a:solidFill>
                <a:latin typeface="メイリオ" pitchFamily="50" charset="-128"/>
                <a:ea typeface="メイリオ" pitchFamily="50" charset="-128"/>
              </a:rPr>
              <a:t>ポート</a:t>
            </a:r>
          </a:p>
        </p:txBody>
      </p:sp>
      <p:sp>
        <p:nvSpPr>
          <p:cNvPr id="28692" name="正方形/長方形 17"/>
          <p:cNvSpPr>
            <a:spLocks noChangeArrowheads="1"/>
          </p:cNvSpPr>
          <p:nvPr/>
        </p:nvSpPr>
        <p:spPr bwMode="auto">
          <a:xfrm>
            <a:off x="2316163" y="6300788"/>
            <a:ext cx="2068512" cy="307975"/>
          </a:xfrm>
          <a:prstGeom prst="rect">
            <a:avLst/>
          </a:prstGeom>
          <a:noFill/>
          <a:ln w="9525">
            <a:noFill/>
            <a:miter lim="800000"/>
            <a:headEnd/>
            <a:tailEnd/>
          </a:ln>
        </p:spPr>
        <p:txBody>
          <a:bodyPr wrap="none">
            <a:spAutoFit/>
          </a:bodyPr>
          <a:lstStyle/>
          <a:p>
            <a:r>
              <a:rPr lang="en-US" altLang="ja-JP" sz="600" b="0" dirty="0">
                <a:solidFill>
                  <a:schemeClr val="tx2"/>
                </a:solidFill>
                <a:latin typeface="メイリオ" pitchFamily="50" charset="-128"/>
                <a:ea typeface="メイリオ" pitchFamily="50" charset="-128"/>
              </a:rPr>
              <a:t>Server now running at http://127.0.0.1:1880/</a:t>
            </a:r>
          </a:p>
          <a:p>
            <a:r>
              <a:rPr lang="ja-JP" altLang="en-US" sz="800" b="0" dirty="0">
                <a:solidFill>
                  <a:schemeClr val="tx2"/>
                </a:solidFill>
                <a:latin typeface="メイリオ" pitchFamily="50" charset="-128"/>
                <a:ea typeface="メイリオ" pitchFamily="50" charset="-128"/>
              </a:rPr>
              <a:t>と出力されたら </a:t>
            </a:r>
            <a:r>
              <a:rPr lang="en-US" altLang="ja-JP" sz="800" b="0" dirty="0">
                <a:solidFill>
                  <a:schemeClr val="tx2"/>
                </a:solidFill>
                <a:latin typeface="メイリオ" pitchFamily="50" charset="-128"/>
                <a:ea typeface="メイリオ" pitchFamily="50" charset="-128"/>
              </a:rPr>
              <a:t>Node-RED</a:t>
            </a:r>
            <a:r>
              <a:rPr lang="ja-JP" altLang="en-US" sz="800" b="0" dirty="0">
                <a:solidFill>
                  <a:schemeClr val="tx2"/>
                </a:solidFill>
                <a:latin typeface="メイリオ" pitchFamily="50" charset="-128"/>
                <a:ea typeface="メイリオ" pitchFamily="50" charset="-128"/>
              </a:rPr>
              <a:t>は起動完了。</a:t>
            </a:r>
            <a:endParaRPr lang="en-US" altLang="ja-JP" sz="800" b="0" dirty="0">
              <a:solidFill>
                <a:schemeClr val="tx2"/>
              </a:solidFill>
              <a:latin typeface="メイリオ" pitchFamily="50" charset="-128"/>
              <a:ea typeface="メイリオ" pitchFamily="50" charset="-128"/>
            </a:endParaRPr>
          </a:p>
        </p:txBody>
      </p:sp>
      <p:sp>
        <p:nvSpPr>
          <p:cNvPr id="28693" name="正方形/長方形 34"/>
          <p:cNvSpPr>
            <a:spLocks noChangeArrowheads="1"/>
          </p:cNvSpPr>
          <p:nvPr/>
        </p:nvSpPr>
        <p:spPr bwMode="auto">
          <a:xfrm>
            <a:off x="2924175" y="4324350"/>
            <a:ext cx="1928813" cy="708025"/>
          </a:xfrm>
          <a:prstGeom prst="rect">
            <a:avLst/>
          </a:prstGeom>
          <a:noFill/>
          <a:ln w="9525">
            <a:noFill/>
            <a:miter lim="800000"/>
            <a:headEnd/>
            <a:tailEnd/>
          </a:ln>
        </p:spPr>
        <p:txBody>
          <a:bodyPr wrap="none">
            <a:spAutoFit/>
          </a:bodyPr>
          <a:lstStyle/>
          <a:p>
            <a:r>
              <a:rPr lang="en-US" altLang="ja-JP" sz="800" b="0">
                <a:solidFill>
                  <a:schemeClr val="tx2"/>
                </a:solidFill>
                <a:latin typeface="メイリオ" pitchFamily="50" charset="-128"/>
                <a:ea typeface="メイリオ" pitchFamily="50" charset="-128"/>
              </a:rPr>
              <a:t>URL</a:t>
            </a:r>
            <a:r>
              <a:rPr lang="ja-JP" altLang="en-US" sz="800" b="0">
                <a:solidFill>
                  <a:schemeClr val="tx2"/>
                </a:solidFill>
                <a:latin typeface="メイリオ" pitchFamily="50" charset="-128"/>
                <a:ea typeface="メイリオ" pitchFamily="50" charset="-128"/>
              </a:rPr>
              <a:t>は、</a:t>
            </a:r>
            <a:r>
              <a:rPr lang="en-US" altLang="ja-JP" sz="800" b="0">
                <a:solidFill>
                  <a:schemeClr val="tx2"/>
                </a:solidFill>
                <a:latin typeface="メイリオ" pitchFamily="50" charset="-128"/>
                <a:ea typeface="メイリオ" pitchFamily="50" charset="-128"/>
              </a:rPr>
              <a:t>http://127.0.0.1:1880/</a:t>
            </a:r>
          </a:p>
          <a:p>
            <a:endParaRPr lang="en-US" altLang="ja-JP" sz="800" b="0">
              <a:solidFill>
                <a:schemeClr val="tx2"/>
              </a:solidFill>
              <a:latin typeface="メイリオ" pitchFamily="50" charset="-128"/>
              <a:ea typeface="メイリオ" pitchFamily="50" charset="-128"/>
            </a:endParaRPr>
          </a:p>
          <a:p>
            <a:r>
              <a:rPr lang="ja-JP" altLang="en-US" sz="800" b="0">
                <a:solidFill>
                  <a:schemeClr val="tx2"/>
                </a:solidFill>
                <a:latin typeface="メイリオ" pitchFamily="50" charset="-128"/>
                <a:ea typeface="メイリオ" pitchFamily="50" charset="-128"/>
              </a:rPr>
              <a:t>機能毎に用意されたノードをマウスで</a:t>
            </a:r>
            <a:endParaRPr lang="en-US" altLang="ja-JP" sz="800" b="0">
              <a:solidFill>
                <a:schemeClr val="tx2"/>
              </a:solidFill>
              <a:latin typeface="メイリオ" pitchFamily="50" charset="-128"/>
              <a:ea typeface="メイリオ" pitchFamily="50" charset="-128"/>
            </a:endParaRPr>
          </a:p>
          <a:p>
            <a:r>
              <a:rPr lang="ja-JP" altLang="en-US" sz="800" b="0">
                <a:solidFill>
                  <a:schemeClr val="tx2"/>
                </a:solidFill>
                <a:latin typeface="メイリオ" pitchFamily="50" charset="-128"/>
                <a:ea typeface="メイリオ" pitchFamily="50" charset="-128"/>
              </a:rPr>
              <a:t>繋ぐ操作で、簡単にアプリケーション</a:t>
            </a:r>
            <a:endParaRPr lang="en-US" altLang="ja-JP" sz="800" b="0">
              <a:solidFill>
                <a:schemeClr val="tx2"/>
              </a:solidFill>
              <a:latin typeface="メイリオ" pitchFamily="50" charset="-128"/>
              <a:ea typeface="メイリオ" pitchFamily="50" charset="-128"/>
            </a:endParaRPr>
          </a:p>
          <a:p>
            <a:r>
              <a:rPr lang="ja-JP" altLang="en-US" sz="800" b="0">
                <a:solidFill>
                  <a:schemeClr val="tx2"/>
                </a:solidFill>
                <a:latin typeface="メイリオ" pitchFamily="50" charset="-128"/>
                <a:ea typeface="メイリオ" pitchFamily="50" charset="-128"/>
              </a:rPr>
              <a:t>を作成。</a:t>
            </a:r>
            <a:endParaRPr lang="en-US" altLang="ja-JP" sz="800" b="0">
              <a:solidFill>
                <a:schemeClr val="tx2"/>
              </a:solidFill>
              <a:latin typeface="メイリオ" pitchFamily="50" charset="-128"/>
              <a:ea typeface="メイリオ" pitchFamily="50" charset="-128"/>
            </a:endParaRPr>
          </a:p>
        </p:txBody>
      </p:sp>
      <p:sp>
        <p:nvSpPr>
          <p:cNvPr id="22" name="正方形/長方形 21"/>
          <p:cNvSpPr/>
          <p:nvPr/>
        </p:nvSpPr>
        <p:spPr>
          <a:xfrm>
            <a:off x="5008563" y="5359400"/>
            <a:ext cx="612775" cy="180975"/>
          </a:xfrm>
          <a:prstGeom prst="rect">
            <a:avLst/>
          </a:prstGeom>
          <a:no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3" name="正方形/長方形 22"/>
          <p:cNvSpPr/>
          <p:nvPr/>
        </p:nvSpPr>
        <p:spPr>
          <a:xfrm>
            <a:off x="5797550" y="3005138"/>
            <a:ext cx="576263" cy="215900"/>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 name="直線矢印コネクタ 3"/>
          <p:cNvCxnSpPr>
            <a:stCxn id="22" idx="0"/>
            <a:endCxn id="23" idx="2"/>
          </p:cNvCxnSpPr>
          <p:nvPr/>
        </p:nvCxnSpPr>
        <p:spPr>
          <a:xfrm flipV="1">
            <a:off x="5314950" y="3221038"/>
            <a:ext cx="771525" cy="213836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6132513" y="3957638"/>
            <a:ext cx="841375" cy="173037"/>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6" name="正方形/長方形 35"/>
          <p:cNvSpPr/>
          <p:nvPr/>
        </p:nvSpPr>
        <p:spPr>
          <a:xfrm>
            <a:off x="7067550" y="3662363"/>
            <a:ext cx="242888" cy="176212"/>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7" name="正方形/長方形 36"/>
          <p:cNvSpPr/>
          <p:nvPr/>
        </p:nvSpPr>
        <p:spPr>
          <a:xfrm>
            <a:off x="5010150" y="3159125"/>
            <a:ext cx="612775"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8" name="正方形/長方形 37"/>
          <p:cNvSpPr/>
          <p:nvPr/>
        </p:nvSpPr>
        <p:spPr>
          <a:xfrm>
            <a:off x="6548438" y="2984500"/>
            <a:ext cx="785812" cy="215900"/>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0" name="カギ線コネクタ 39"/>
          <p:cNvCxnSpPr>
            <a:stCxn id="37" idx="0"/>
            <a:endCxn id="38" idx="0"/>
          </p:cNvCxnSpPr>
          <p:nvPr/>
        </p:nvCxnSpPr>
        <p:spPr>
          <a:xfrm rot="5400000" flipH="1" flipV="1">
            <a:off x="6042025" y="2259013"/>
            <a:ext cx="174625" cy="1625600"/>
          </a:xfrm>
          <a:prstGeom prst="bentConnector3">
            <a:avLst>
              <a:gd name="adj1" fmla="val 184276"/>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702" name="正方形/長方形 44"/>
          <p:cNvSpPr>
            <a:spLocks noChangeArrowheads="1"/>
          </p:cNvSpPr>
          <p:nvPr/>
        </p:nvSpPr>
        <p:spPr bwMode="auto">
          <a:xfrm>
            <a:off x="5638800" y="4275138"/>
            <a:ext cx="1654175" cy="460375"/>
          </a:xfrm>
          <a:prstGeom prst="rect">
            <a:avLst/>
          </a:prstGeom>
          <a:noFill/>
          <a:ln w="9525">
            <a:noFill/>
            <a:miter lim="800000"/>
            <a:headEnd/>
            <a:tailEnd/>
          </a:ln>
        </p:spPr>
        <p:txBody>
          <a:bodyPr wrap="none">
            <a:spAutoFit/>
          </a:bodyPr>
          <a:lstStyle/>
          <a:p>
            <a:r>
              <a:rPr lang="ja-JP" altLang="en-US" sz="800">
                <a:solidFill>
                  <a:srgbClr val="C00000"/>
                </a:solidFill>
                <a:latin typeface="メイリオ" pitchFamily="50" charset="-128"/>
                <a:ea typeface="メイリオ" pitchFamily="50" charset="-128"/>
              </a:rPr>
              <a:t>①「</a:t>
            </a:r>
            <a:r>
              <a:rPr lang="en-US" altLang="ja-JP" sz="800">
                <a:solidFill>
                  <a:srgbClr val="C00000"/>
                </a:solidFill>
                <a:latin typeface="メイリオ" pitchFamily="50" charset="-128"/>
                <a:ea typeface="メイリオ" pitchFamily="50" charset="-128"/>
              </a:rPr>
              <a:t>Ultrasonic</a:t>
            </a:r>
            <a:r>
              <a:rPr lang="ja-JP" altLang="en-US" sz="800">
                <a:solidFill>
                  <a:srgbClr val="C00000"/>
                </a:solidFill>
                <a:latin typeface="メイリオ" pitchFamily="50" charset="-128"/>
                <a:ea typeface="メイリオ" pitchFamily="50" charset="-128"/>
              </a:rPr>
              <a:t>」を</a:t>
            </a:r>
            <a:endParaRPr lang="en-US" altLang="ja-JP" sz="800">
              <a:solidFill>
                <a:srgbClr val="C00000"/>
              </a:solidFill>
              <a:latin typeface="メイリオ" pitchFamily="50" charset="-128"/>
              <a:ea typeface="メイリオ" pitchFamily="50" charset="-128"/>
            </a:endParaRPr>
          </a:p>
          <a:p>
            <a:r>
              <a:rPr lang="ja-JP" altLang="en-US" sz="800">
                <a:solidFill>
                  <a:srgbClr val="C00000"/>
                </a:solidFill>
                <a:latin typeface="メイリオ" pitchFamily="50" charset="-128"/>
                <a:ea typeface="メイリオ" pitchFamily="50" charset="-128"/>
              </a:rPr>
              <a:t>　「ドラッグ＆ドロップ」して</a:t>
            </a:r>
            <a:endParaRPr lang="en-US" altLang="ja-JP" sz="800">
              <a:solidFill>
                <a:srgbClr val="C00000"/>
              </a:solidFill>
              <a:latin typeface="メイリオ" pitchFamily="50" charset="-128"/>
              <a:ea typeface="メイリオ" pitchFamily="50" charset="-128"/>
            </a:endParaRPr>
          </a:p>
          <a:p>
            <a:r>
              <a:rPr lang="ja-JP" altLang="en-US" sz="800">
                <a:solidFill>
                  <a:srgbClr val="C00000"/>
                </a:solidFill>
                <a:latin typeface="メイリオ" pitchFamily="50" charset="-128"/>
                <a:ea typeface="メイリオ" pitchFamily="50" charset="-128"/>
              </a:rPr>
              <a:t>　「ダブルクリック」</a:t>
            </a:r>
            <a:endParaRPr lang="en-US" altLang="ja-JP" sz="1000">
              <a:solidFill>
                <a:srgbClr val="C00000"/>
              </a:solidFill>
              <a:latin typeface="メイリオ" pitchFamily="50" charset="-128"/>
              <a:ea typeface="メイリオ" pitchFamily="50" charset="-128"/>
            </a:endParaRPr>
          </a:p>
        </p:txBody>
      </p:sp>
      <p:sp>
        <p:nvSpPr>
          <p:cNvPr id="28703" name="正方形/長方形 45"/>
          <p:cNvSpPr>
            <a:spLocks noChangeArrowheads="1"/>
          </p:cNvSpPr>
          <p:nvPr/>
        </p:nvSpPr>
        <p:spPr bwMode="auto">
          <a:xfrm>
            <a:off x="6046788" y="3643313"/>
            <a:ext cx="1143000" cy="338137"/>
          </a:xfrm>
          <a:prstGeom prst="rect">
            <a:avLst/>
          </a:prstGeom>
          <a:noFill/>
          <a:ln w="9525">
            <a:noFill/>
            <a:miter lim="800000"/>
            <a:headEnd/>
            <a:tailEnd/>
          </a:ln>
        </p:spPr>
        <p:txBody>
          <a:bodyPr wrap="none">
            <a:spAutoFit/>
          </a:bodyPr>
          <a:lstStyle/>
          <a:p>
            <a:r>
              <a:rPr lang="ja-JP" altLang="en-US" sz="800">
                <a:solidFill>
                  <a:srgbClr val="C00000"/>
                </a:solidFill>
                <a:latin typeface="メイリオ" pitchFamily="50" charset="-128"/>
                <a:ea typeface="メイリオ" pitchFamily="50" charset="-128"/>
              </a:rPr>
              <a:t>②「</a:t>
            </a:r>
            <a:r>
              <a:rPr lang="en-US" altLang="ja-JP" sz="800">
                <a:solidFill>
                  <a:srgbClr val="C00000"/>
                </a:solidFill>
                <a:latin typeface="メイリオ" pitchFamily="50" charset="-128"/>
                <a:ea typeface="メイリオ" pitchFamily="50" charset="-128"/>
              </a:rPr>
              <a:t>Digital</a:t>
            </a:r>
            <a:r>
              <a:rPr lang="ja-JP" altLang="en-US" sz="800">
                <a:solidFill>
                  <a:srgbClr val="C00000"/>
                </a:solidFill>
                <a:latin typeface="メイリオ" pitchFamily="50" charset="-128"/>
                <a:ea typeface="メイリオ" pitchFamily="50" charset="-128"/>
              </a:rPr>
              <a:t> </a:t>
            </a:r>
            <a:r>
              <a:rPr lang="en-US" altLang="ja-JP" sz="800">
                <a:solidFill>
                  <a:srgbClr val="C00000"/>
                </a:solidFill>
                <a:latin typeface="メイリオ" pitchFamily="50" charset="-128"/>
                <a:ea typeface="メイリオ" pitchFamily="50" charset="-128"/>
              </a:rPr>
              <a:t>3</a:t>
            </a:r>
            <a:r>
              <a:rPr lang="ja-JP" altLang="en-US" sz="800">
                <a:solidFill>
                  <a:srgbClr val="C00000"/>
                </a:solidFill>
                <a:latin typeface="メイリオ" pitchFamily="50" charset="-128"/>
                <a:ea typeface="メイリオ" pitchFamily="50" charset="-128"/>
              </a:rPr>
              <a:t>」を</a:t>
            </a:r>
            <a:endParaRPr lang="en-US" altLang="ja-JP" sz="800">
              <a:solidFill>
                <a:srgbClr val="C00000"/>
              </a:solidFill>
              <a:latin typeface="メイリオ" pitchFamily="50" charset="-128"/>
              <a:ea typeface="メイリオ" pitchFamily="50" charset="-128"/>
            </a:endParaRPr>
          </a:p>
          <a:p>
            <a:r>
              <a:rPr lang="ja-JP" altLang="en-US" sz="800">
                <a:solidFill>
                  <a:srgbClr val="C00000"/>
                </a:solidFill>
                <a:latin typeface="メイリオ" pitchFamily="50" charset="-128"/>
                <a:ea typeface="メイリオ" pitchFamily="50" charset="-128"/>
              </a:rPr>
              <a:t>　 選択して「完了」</a:t>
            </a:r>
            <a:endParaRPr lang="en-US" altLang="ja-JP" sz="1000">
              <a:solidFill>
                <a:srgbClr val="C00000"/>
              </a:solidFill>
              <a:latin typeface="メイリオ" pitchFamily="50" charset="-128"/>
              <a:ea typeface="メイリオ" pitchFamily="50" charset="-128"/>
            </a:endParaRPr>
          </a:p>
        </p:txBody>
      </p:sp>
      <p:sp>
        <p:nvSpPr>
          <p:cNvPr id="28704" name="正方形/長方形 47"/>
          <p:cNvSpPr>
            <a:spLocks noChangeArrowheads="1"/>
          </p:cNvSpPr>
          <p:nvPr/>
        </p:nvSpPr>
        <p:spPr bwMode="auto">
          <a:xfrm>
            <a:off x="5195888" y="2655888"/>
            <a:ext cx="2065337" cy="215900"/>
          </a:xfrm>
          <a:prstGeom prst="rect">
            <a:avLst/>
          </a:prstGeom>
          <a:noFill/>
          <a:ln w="9525">
            <a:noFill/>
            <a:miter lim="800000"/>
            <a:headEnd/>
            <a:tailEnd/>
          </a:ln>
        </p:spPr>
        <p:txBody>
          <a:bodyPr wrap="none">
            <a:spAutoFit/>
          </a:bodyPr>
          <a:lstStyle/>
          <a:p>
            <a:r>
              <a:rPr lang="ja-JP" altLang="en-US" sz="800">
                <a:solidFill>
                  <a:srgbClr val="C00000"/>
                </a:solidFill>
                <a:latin typeface="メイリオ" pitchFamily="50" charset="-128"/>
                <a:ea typeface="メイリオ" pitchFamily="50" charset="-128"/>
              </a:rPr>
              <a:t>③「</a:t>
            </a:r>
            <a:r>
              <a:rPr lang="en-US" altLang="ja-JP" sz="800">
                <a:solidFill>
                  <a:srgbClr val="C00000"/>
                </a:solidFill>
                <a:latin typeface="メイリオ" pitchFamily="50" charset="-128"/>
                <a:ea typeface="メイリオ" pitchFamily="50" charset="-128"/>
              </a:rPr>
              <a:t>debug</a:t>
            </a:r>
            <a:r>
              <a:rPr lang="ja-JP" altLang="en-US" sz="800">
                <a:solidFill>
                  <a:srgbClr val="C00000"/>
                </a:solidFill>
                <a:latin typeface="メイリオ" pitchFamily="50" charset="-128"/>
                <a:ea typeface="メイリオ" pitchFamily="50" charset="-128"/>
              </a:rPr>
              <a:t>」を「ドラッグ＆ドロップ」</a:t>
            </a:r>
            <a:endParaRPr lang="en-US" altLang="ja-JP" sz="1000">
              <a:solidFill>
                <a:srgbClr val="C00000"/>
              </a:solidFill>
              <a:latin typeface="メイリオ" pitchFamily="50" charset="-128"/>
              <a:ea typeface="メイリオ" pitchFamily="50" charset="-128"/>
            </a:endParaRPr>
          </a:p>
        </p:txBody>
      </p:sp>
      <p:sp>
        <p:nvSpPr>
          <p:cNvPr id="50" name="正方形/長方形 49"/>
          <p:cNvSpPr/>
          <p:nvPr/>
        </p:nvSpPr>
        <p:spPr>
          <a:xfrm>
            <a:off x="7848600" y="2471738"/>
            <a:ext cx="676275" cy="21272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8706" name="正方形/長方形 50"/>
          <p:cNvSpPr>
            <a:spLocks noChangeArrowheads="1"/>
          </p:cNvSpPr>
          <p:nvPr/>
        </p:nvSpPr>
        <p:spPr bwMode="auto">
          <a:xfrm>
            <a:off x="7189788" y="2314575"/>
            <a:ext cx="1722437" cy="215900"/>
          </a:xfrm>
          <a:prstGeom prst="rect">
            <a:avLst/>
          </a:prstGeom>
          <a:noFill/>
          <a:ln w="9525">
            <a:noFill/>
            <a:miter lim="800000"/>
            <a:headEnd/>
            <a:tailEnd/>
          </a:ln>
        </p:spPr>
        <p:txBody>
          <a:bodyPr wrap="none">
            <a:spAutoFit/>
          </a:bodyPr>
          <a:lstStyle/>
          <a:p>
            <a:r>
              <a:rPr lang="ja-JP" altLang="en-US" sz="800">
                <a:solidFill>
                  <a:srgbClr val="C00000"/>
                </a:solidFill>
                <a:latin typeface="メイリオ" pitchFamily="50" charset="-128"/>
                <a:ea typeface="メイリオ" pitchFamily="50" charset="-128"/>
              </a:rPr>
              <a:t>⑤最後に「デブロイ」をクリック</a:t>
            </a:r>
            <a:endParaRPr lang="en-US" altLang="ja-JP" sz="1000">
              <a:solidFill>
                <a:srgbClr val="C00000"/>
              </a:solidFill>
              <a:latin typeface="メイリオ" pitchFamily="50" charset="-128"/>
              <a:ea typeface="メイリオ" pitchFamily="50" charset="-128"/>
            </a:endParaRPr>
          </a:p>
        </p:txBody>
      </p:sp>
      <p:sp>
        <p:nvSpPr>
          <p:cNvPr id="52" name="正方形/長方形 51"/>
          <p:cNvSpPr/>
          <p:nvPr/>
        </p:nvSpPr>
        <p:spPr>
          <a:xfrm>
            <a:off x="7473950" y="2982913"/>
            <a:ext cx="1244600" cy="12477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5" name="下矢印 54"/>
          <p:cNvSpPr/>
          <p:nvPr/>
        </p:nvSpPr>
        <p:spPr>
          <a:xfrm>
            <a:off x="7766050" y="4264025"/>
            <a:ext cx="623888" cy="4476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8709" name="Text Box 39"/>
          <p:cNvSpPr txBox="1">
            <a:spLocks noChangeArrowheads="1"/>
          </p:cNvSpPr>
          <p:nvPr/>
        </p:nvSpPr>
        <p:spPr bwMode="auto">
          <a:xfrm>
            <a:off x="7072313" y="4694238"/>
            <a:ext cx="2065337" cy="708025"/>
          </a:xfrm>
          <a:prstGeom prst="rect">
            <a:avLst/>
          </a:prstGeom>
          <a:noFill/>
          <a:ln w="9525">
            <a:noFill/>
            <a:miter lim="800000"/>
            <a:headEnd/>
            <a:tailEnd/>
          </a:ln>
        </p:spPr>
        <p:txBody>
          <a:bodyPr wrap="none">
            <a:spAutoFit/>
          </a:bodyPr>
          <a:lstStyle/>
          <a:p>
            <a:r>
              <a:rPr lang="ja-JP" altLang="en-US" sz="2000">
                <a:solidFill>
                  <a:srgbClr val="C00000"/>
                </a:solidFill>
                <a:latin typeface="メイリオ" pitchFamily="50" charset="-128"/>
                <a:ea typeface="メイリオ" pitchFamily="50" charset="-128"/>
              </a:rPr>
              <a:t>測定距離が表示</a:t>
            </a:r>
            <a:endParaRPr lang="en-US" altLang="ja-JP" sz="2000">
              <a:solidFill>
                <a:srgbClr val="C00000"/>
              </a:solidFill>
              <a:latin typeface="メイリオ" pitchFamily="50" charset="-128"/>
              <a:ea typeface="メイリオ" pitchFamily="50" charset="-128"/>
            </a:endParaRPr>
          </a:p>
          <a:p>
            <a:r>
              <a:rPr lang="ja-JP" altLang="en-US" sz="2000">
                <a:solidFill>
                  <a:srgbClr val="C00000"/>
                </a:solidFill>
                <a:latin typeface="メイリオ" pitchFamily="50" charset="-128"/>
                <a:ea typeface="メイリオ" pitchFamily="50" charset="-128"/>
              </a:rPr>
              <a:t>されたら 成功！</a:t>
            </a:r>
            <a:endParaRPr lang="en-US" altLang="ja-JP" sz="2000">
              <a:solidFill>
                <a:srgbClr val="C00000"/>
              </a:solidFill>
              <a:latin typeface="メイリオ" pitchFamily="50" charset="-128"/>
              <a:ea typeface="メイリオ" pitchFamily="50" charset="-128"/>
            </a:endParaRPr>
          </a:p>
        </p:txBody>
      </p:sp>
      <p:sp>
        <p:nvSpPr>
          <p:cNvPr id="28710" name="正方形/長方形 56"/>
          <p:cNvSpPr>
            <a:spLocks noChangeArrowheads="1"/>
          </p:cNvSpPr>
          <p:nvPr/>
        </p:nvSpPr>
        <p:spPr bwMode="auto">
          <a:xfrm>
            <a:off x="6159500" y="3221038"/>
            <a:ext cx="1211263" cy="215900"/>
          </a:xfrm>
          <a:prstGeom prst="rect">
            <a:avLst/>
          </a:prstGeom>
          <a:noFill/>
          <a:ln w="9525">
            <a:noFill/>
            <a:miter lim="800000"/>
            <a:headEnd/>
            <a:tailEnd/>
          </a:ln>
        </p:spPr>
        <p:txBody>
          <a:bodyPr wrap="none">
            <a:spAutoFit/>
          </a:bodyPr>
          <a:lstStyle/>
          <a:p>
            <a:r>
              <a:rPr lang="ja-JP" altLang="en-US" sz="800">
                <a:solidFill>
                  <a:srgbClr val="C00000"/>
                </a:solidFill>
                <a:latin typeface="メイリオ" pitchFamily="50" charset="-128"/>
                <a:ea typeface="メイリオ" pitchFamily="50" charset="-128"/>
              </a:rPr>
              <a:t>④ノード間を線で繋ぐ</a:t>
            </a:r>
            <a:endParaRPr lang="en-US" altLang="ja-JP" sz="1000">
              <a:solidFill>
                <a:srgbClr val="C00000"/>
              </a:solidFill>
              <a:latin typeface="メイリオ" pitchFamily="50" charset="-128"/>
              <a:ea typeface="メイリオ" pitchFamily="50" charset="-128"/>
            </a:endParaRPr>
          </a:p>
        </p:txBody>
      </p:sp>
      <p:sp>
        <p:nvSpPr>
          <p:cNvPr id="41" name="正方形/長方形 17"/>
          <p:cNvSpPr>
            <a:spLocks noChangeArrowheads="1"/>
          </p:cNvSpPr>
          <p:nvPr/>
        </p:nvSpPr>
        <p:spPr bwMode="auto">
          <a:xfrm>
            <a:off x="7107464" y="5382456"/>
            <a:ext cx="1790875" cy="338554"/>
          </a:xfrm>
          <a:prstGeom prst="rect">
            <a:avLst/>
          </a:prstGeom>
          <a:noFill/>
          <a:ln w="9525">
            <a:noFill/>
            <a:miter lim="800000"/>
            <a:headEnd/>
            <a:tailEnd/>
          </a:ln>
        </p:spPr>
        <p:txBody>
          <a:bodyPr wrap="none">
            <a:spAutoFit/>
          </a:bodyPr>
          <a:lstStyle/>
          <a:p>
            <a:r>
              <a:rPr lang="ja-JP" altLang="en-US" sz="800" b="0" dirty="0">
                <a:solidFill>
                  <a:schemeClr val="tx2"/>
                </a:solidFill>
                <a:latin typeface="メイリオ" pitchFamily="50" charset="-128"/>
                <a:ea typeface="メイリオ" pitchFamily="50" charset="-128"/>
              </a:rPr>
              <a:t>この超音波センサーは、</a:t>
            </a:r>
            <a:r>
              <a:rPr lang="en-US" altLang="ja-JP" sz="800" b="0" dirty="0">
                <a:solidFill>
                  <a:schemeClr val="tx2"/>
                </a:solidFill>
                <a:latin typeface="メイリオ" pitchFamily="50" charset="-128"/>
                <a:ea typeface="メイリオ" pitchFamily="50" charset="-128"/>
              </a:rPr>
              <a:t>3cm</a:t>
            </a:r>
            <a:r>
              <a:rPr lang="ja-JP" altLang="en-US" sz="800" b="0" dirty="0">
                <a:solidFill>
                  <a:schemeClr val="tx2"/>
                </a:solidFill>
                <a:latin typeface="メイリオ" pitchFamily="50" charset="-128"/>
                <a:ea typeface="メイリオ" pitchFamily="50" charset="-128"/>
              </a:rPr>
              <a:t>～</a:t>
            </a:r>
            <a:r>
              <a:rPr lang="en-US" altLang="ja-JP" sz="800" b="0" dirty="0">
                <a:solidFill>
                  <a:schemeClr val="tx2"/>
                </a:solidFill>
                <a:latin typeface="メイリオ" pitchFamily="50" charset="-128"/>
                <a:ea typeface="メイリオ" pitchFamily="50" charset="-128"/>
              </a:rPr>
              <a:t>4m</a:t>
            </a:r>
          </a:p>
          <a:p>
            <a:r>
              <a:rPr lang="ja-JP" altLang="en-US" sz="800" b="0" dirty="0">
                <a:solidFill>
                  <a:schemeClr val="tx2"/>
                </a:solidFill>
                <a:latin typeface="メイリオ" pitchFamily="50" charset="-128"/>
                <a:ea typeface="メイリオ" pitchFamily="50" charset="-128"/>
              </a:rPr>
              <a:t>の範囲が保証されています。</a:t>
            </a:r>
            <a:endParaRPr lang="en-US" altLang="ja-JP" sz="800" b="0" dirty="0">
              <a:solidFill>
                <a:schemeClr val="tx2"/>
              </a:solidFill>
              <a:latin typeface="メイリオ" pitchFamily="50" charset="-128"/>
              <a:ea typeface="メイリオ" pitchFamily="50"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a:latin typeface="メイリオ" pitchFamily="50" charset="-128"/>
                <a:ea typeface="メイリオ" pitchFamily="50" charset="-128"/>
              </a:rPr>
              <a:t>実習③</a:t>
            </a:r>
            <a:r>
              <a:rPr lang="ja-JP" altLang="en-US" sz="2400" b="0">
                <a:latin typeface="メイリオ" pitchFamily="50" charset="-128"/>
                <a:ea typeface="メイリオ" pitchFamily="50" charset="-128"/>
              </a:rPr>
              <a:t>｜</a:t>
            </a:r>
            <a:r>
              <a:rPr lang="ja-JP" altLang="en-US" sz="2400">
                <a:latin typeface="メイリオ" pitchFamily="50" charset="-128"/>
                <a:ea typeface="メイリオ" pitchFamily="50" charset="-128"/>
              </a:rPr>
              <a:t>測定結果を表示してみる</a:t>
            </a:r>
            <a:endParaRPr lang="en-US" altLang="ja-JP" sz="240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57DD12C9-9CF8-49D5-AE4D-130EB4B1692D}" type="slidenum">
              <a:rPr lang="ja-JP" altLang="en-US" smtClean="0"/>
              <a:pPr>
                <a:defRPr/>
              </a:pPr>
              <a:t>44</a:t>
            </a:fld>
            <a:endParaRPr lang="ja-JP" altLang="en-US" dirty="0"/>
          </a:p>
        </p:txBody>
      </p:sp>
      <p:sp>
        <p:nvSpPr>
          <p:cNvPr id="25" name="Text Box 39"/>
          <p:cNvSpPr txBox="1">
            <a:spLocks noChangeArrowheads="1"/>
          </p:cNvSpPr>
          <p:nvPr/>
        </p:nvSpPr>
        <p:spPr bwMode="auto">
          <a:xfrm>
            <a:off x="231775" y="1179513"/>
            <a:ext cx="8588375" cy="769937"/>
          </a:xfrm>
          <a:prstGeom prst="rect">
            <a:avLst/>
          </a:prstGeom>
          <a:noFill/>
          <a:ln w="9525">
            <a:noFill/>
            <a:miter lim="800000"/>
            <a:headEnd/>
            <a:tailEnd/>
          </a:ln>
        </p:spPr>
        <p:txBody>
          <a:bodyPr>
            <a:spAutoFit/>
          </a:bodyPr>
          <a:lstStyle/>
          <a:p>
            <a:pPr>
              <a:defRPr/>
            </a:pPr>
            <a:r>
              <a:rPr lang="ja-JP" altLang="en-US" sz="1800" dirty="0">
                <a:solidFill>
                  <a:schemeClr val="accent4">
                    <a:lumMod val="50000"/>
                  </a:schemeClr>
                </a:solidFill>
                <a:latin typeface="メイリオ" pitchFamily="50" charset="-128"/>
                <a:ea typeface="メイリオ" pitchFamily="50" charset="-128"/>
              </a:rPr>
              <a:t>超音波センサーを使って測定した距離を </a:t>
            </a:r>
            <a:r>
              <a:rPr lang="en-US" altLang="ja-JP" sz="1800" dirty="0">
                <a:solidFill>
                  <a:schemeClr val="accent4">
                    <a:lumMod val="50000"/>
                  </a:schemeClr>
                </a:solidFill>
                <a:latin typeface="メイリオ" pitchFamily="50" charset="-128"/>
                <a:ea typeface="メイリオ" pitchFamily="50" charset="-128"/>
              </a:rPr>
              <a:t>Web</a:t>
            </a:r>
            <a:r>
              <a:rPr lang="ja-JP" altLang="en-US" sz="1800" dirty="0">
                <a:solidFill>
                  <a:schemeClr val="accent4">
                    <a:lumMod val="50000"/>
                  </a:schemeClr>
                </a:solidFill>
                <a:latin typeface="メイリオ" pitchFamily="50" charset="-128"/>
                <a:ea typeface="メイリオ" pitchFamily="50" charset="-128"/>
              </a:rPr>
              <a:t>画面に表示してみよう。</a:t>
            </a:r>
            <a:endParaRPr lang="en-US" altLang="ja-JP" sz="1800" dirty="0">
              <a:solidFill>
                <a:schemeClr val="accent4">
                  <a:lumMod val="50000"/>
                </a:schemeClr>
              </a:solidFill>
              <a:latin typeface="メイリオ" pitchFamily="50" charset="-128"/>
              <a:ea typeface="メイリオ" pitchFamily="50" charset="-128"/>
            </a:endParaRPr>
          </a:p>
          <a:p>
            <a:pPr>
              <a:defRPr/>
            </a:pPr>
            <a:endParaRPr lang="en-US" altLang="ja-JP" sz="800" dirty="0">
              <a:solidFill>
                <a:schemeClr val="accent4">
                  <a:lumMod val="50000"/>
                </a:schemeClr>
              </a:solidFill>
              <a:latin typeface="メイリオ" pitchFamily="50" charset="-128"/>
              <a:ea typeface="メイリオ" pitchFamily="50" charset="-128"/>
            </a:endParaRPr>
          </a:p>
          <a:p>
            <a:pPr>
              <a:defRPr/>
            </a:pPr>
            <a:r>
              <a:rPr lang="en-US" altLang="ja-JP" sz="1800" dirty="0">
                <a:solidFill>
                  <a:schemeClr val="accent4">
                    <a:lumMod val="50000"/>
                  </a:schemeClr>
                </a:solidFill>
                <a:latin typeface="メイリオ" pitchFamily="50" charset="-128"/>
                <a:ea typeface="メイリオ" pitchFamily="50" charset="-128"/>
              </a:rPr>
              <a:t>Node-RED</a:t>
            </a:r>
            <a:r>
              <a:rPr lang="ja-JP" altLang="en-US" sz="1800" dirty="0">
                <a:solidFill>
                  <a:schemeClr val="accent4">
                    <a:lumMod val="50000"/>
                  </a:schemeClr>
                </a:solidFill>
                <a:latin typeface="メイリオ" pitchFamily="50" charset="-128"/>
                <a:ea typeface="メイリオ" pitchFamily="50" charset="-128"/>
              </a:rPr>
              <a:t> のダッシュボードを使うと、グラフィカルにリアルタイム描画できる。</a:t>
            </a:r>
            <a:endParaRPr lang="en-US" altLang="ja-JP" sz="1800" dirty="0">
              <a:solidFill>
                <a:schemeClr val="accent4">
                  <a:lumMod val="50000"/>
                </a:schemeClr>
              </a:solidFill>
              <a:latin typeface="メイリオ" pitchFamily="50" charset="-128"/>
              <a:ea typeface="メイリオ" pitchFamily="50" charset="-128"/>
            </a:endParaRPr>
          </a:p>
        </p:txBody>
      </p:sp>
      <p:pic>
        <p:nvPicPr>
          <p:cNvPr id="30724" name="図 1"/>
          <p:cNvPicPr>
            <a:picLocks noChangeAspect="1"/>
          </p:cNvPicPr>
          <p:nvPr/>
        </p:nvPicPr>
        <p:blipFill>
          <a:blip r:embed="rId3"/>
          <a:srcRect/>
          <a:stretch>
            <a:fillRect/>
          </a:stretch>
        </p:blipFill>
        <p:spPr bwMode="auto">
          <a:xfrm>
            <a:off x="366713" y="2087563"/>
            <a:ext cx="3841750" cy="4457700"/>
          </a:xfrm>
          <a:prstGeom prst="rect">
            <a:avLst/>
          </a:prstGeom>
          <a:noFill/>
          <a:ln w="9525">
            <a:solidFill>
              <a:schemeClr val="accent1"/>
            </a:solidFill>
            <a:miter lim="800000"/>
            <a:headEnd/>
            <a:tailEnd/>
          </a:ln>
        </p:spPr>
      </p:pic>
      <p:pic>
        <p:nvPicPr>
          <p:cNvPr id="30725" name="図 3"/>
          <p:cNvPicPr>
            <a:picLocks noChangeAspect="1"/>
          </p:cNvPicPr>
          <p:nvPr/>
        </p:nvPicPr>
        <p:blipFill>
          <a:blip r:embed="rId4"/>
          <a:srcRect/>
          <a:stretch>
            <a:fillRect/>
          </a:stretch>
        </p:blipFill>
        <p:spPr bwMode="auto">
          <a:xfrm>
            <a:off x="3294063" y="2513013"/>
            <a:ext cx="582612" cy="128587"/>
          </a:xfrm>
          <a:prstGeom prst="rect">
            <a:avLst/>
          </a:prstGeom>
          <a:noFill/>
          <a:ln w="9525">
            <a:noFill/>
            <a:miter lim="800000"/>
            <a:headEnd/>
            <a:tailEnd/>
          </a:ln>
        </p:spPr>
      </p:pic>
      <p:pic>
        <p:nvPicPr>
          <p:cNvPr id="30726" name="図 4"/>
          <p:cNvPicPr>
            <a:picLocks noChangeAspect="1"/>
          </p:cNvPicPr>
          <p:nvPr/>
        </p:nvPicPr>
        <p:blipFill>
          <a:blip r:embed="rId5"/>
          <a:srcRect/>
          <a:stretch>
            <a:fillRect/>
          </a:stretch>
        </p:blipFill>
        <p:spPr bwMode="auto">
          <a:xfrm>
            <a:off x="1174750" y="4460875"/>
            <a:ext cx="1557338" cy="1871663"/>
          </a:xfrm>
          <a:prstGeom prst="rect">
            <a:avLst/>
          </a:prstGeom>
          <a:noFill/>
          <a:ln w="9525">
            <a:noFill/>
            <a:miter lim="800000"/>
            <a:headEnd/>
            <a:tailEnd/>
          </a:ln>
        </p:spPr>
      </p:pic>
      <p:pic>
        <p:nvPicPr>
          <p:cNvPr id="30727" name="図 5"/>
          <p:cNvPicPr>
            <a:picLocks noChangeAspect="1"/>
          </p:cNvPicPr>
          <p:nvPr/>
        </p:nvPicPr>
        <p:blipFill>
          <a:blip r:embed="rId6"/>
          <a:srcRect/>
          <a:stretch>
            <a:fillRect/>
          </a:stretch>
        </p:blipFill>
        <p:spPr bwMode="auto">
          <a:xfrm>
            <a:off x="4957763" y="2092325"/>
            <a:ext cx="3840162" cy="4468813"/>
          </a:xfrm>
          <a:prstGeom prst="rect">
            <a:avLst/>
          </a:prstGeom>
          <a:noFill/>
          <a:ln w="9525">
            <a:solidFill>
              <a:schemeClr val="accent1"/>
            </a:solidFill>
            <a:miter lim="800000"/>
            <a:headEnd/>
            <a:tailEnd/>
          </a:ln>
        </p:spPr>
      </p:pic>
      <p:pic>
        <p:nvPicPr>
          <p:cNvPr id="30728" name="図 10"/>
          <p:cNvPicPr>
            <a:picLocks noChangeAspect="1"/>
          </p:cNvPicPr>
          <p:nvPr/>
        </p:nvPicPr>
        <p:blipFill>
          <a:blip r:embed="rId7"/>
          <a:srcRect/>
          <a:stretch>
            <a:fillRect/>
          </a:stretch>
        </p:blipFill>
        <p:spPr bwMode="auto">
          <a:xfrm>
            <a:off x="5084763" y="3246438"/>
            <a:ext cx="3586162" cy="2162175"/>
          </a:xfrm>
          <a:prstGeom prst="rect">
            <a:avLst/>
          </a:prstGeom>
          <a:noFill/>
          <a:ln w="9525">
            <a:noFill/>
            <a:miter lim="800000"/>
            <a:headEnd/>
            <a:tailEnd/>
          </a:ln>
        </p:spPr>
      </p:pic>
      <p:sp>
        <p:nvSpPr>
          <p:cNvPr id="9" name="正方形/長方形 8"/>
          <p:cNvSpPr/>
          <p:nvPr/>
        </p:nvSpPr>
        <p:spPr>
          <a:xfrm>
            <a:off x="420688" y="4700588"/>
            <a:ext cx="612775" cy="179387"/>
          </a:xfrm>
          <a:prstGeom prst="rect">
            <a:avLst/>
          </a:prstGeom>
          <a:no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 name="正方形/長方形 9"/>
          <p:cNvSpPr/>
          <p:nvPr/>
        </p:nvSpPr>
        <p:spPr>
          <a:xfrm>
            <a:off x="1901825" y="3246438"/>
            <a:ext cx="576263" cy="215900"/>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2" name="直線矢印コネクタ 11"/>
          <p:cNvCxnSpPr>
            <a:stCxn id="9" idx="0"/>
            <a:endCxn id="10" idx="2"/>
          </p:cNvCxnSpPr>
          <p:nvPr/>
        </p:nvCxnSpPr>
        <p:spPr>
          <a:xfrm flipV="1">
            <a:off x="727075" y="3462338"/>
            <a:ext cx="1463675" cy="123825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732" name="正方形/長方形 12"/>
          <p:cNvSpPr>
            <a:spLocks noChangeArrowheads="1"/>
          </p:cNvSpPr>
          <p:nvPr/>
        </p:nvSpPr>
        <p:spPr bwMode="auto">
          <a:xfrm>
            <a:off x="1319213" y="4081463"/>
            <a:ext cx="1654175" cy="461962"/>
          </a:xfrm>
          <a:prstGeom prst="rect">
            <a:avLst/>
          </a:prstGeom>
          <a:noFill/>
          <a:ln w="9525">
            <a:noFill/>
            <a:miter lim="800000"/>
            <a:headEnd/>
            <a:tailEnd/>
          </a:ln>
        </p:spPr>
        <p:txBody>
          <a:bodyPr wrap="none">
            <a:spAutoFit/>
          </a:bodyPr>
          <a:lstStyle/>
          <a:p>
            <a:r>
              <a:rPr lang="ja-JP" altLang="en-US" sz="800" dirty="0">
                <a:solidFill>
                  <a:srgbClr val="C00000"/>
                </a:solidFill>
                <a:latin typeface="メイリオ" pitchFamily="50" charset="-128"/>
                <a:ea typeface="メイリオ" pitchFamily="50" charset="-128"/>
              </a:rPr>
              <a:t>①「</a:t>
            </a:r>
            <a:r>
              <a:rPr lang="en-US" altLang="ja-JP" sz="800" dirty="0">
                <a:solidFill>
                  <a:srgbClr val="C00000"/>
                </a:solidFill>
                <a:latin typeface="メイリオ" pitchFamily="50" charset="-128"/>
                <a:ea typeface="メイリオ" pitchFamily="50" charset="-128"/>
              </a:rPr>
              <a:t>gauge</a:t>
            </a:r>
            <a:r>
              <a:rPr lang="ja-JP" altLang="en-US" sz="800" dirty="0">
                <a:solidFill>
                  <a:srgbClr val="C00000"/>
                </a:solidFill>
                <a:latin typeface="メイリオ" pitchFamily="50" charset="-128"/>
                <a:ea typeface="メイリオ" pitchFamily="50" charset="-128"/>
              </a:rPr>
              <a:t>」を</a:t>
            </a:r>
            <a:endParaRPr lang="en-US" altLang="ja-JP" sz="800" dirty="0">
              <a:solidFill>
                <a:srgbClr val="C00000"/>
              </a:solidFill>
              <a:latin typeface="メイリオ" pitchFamily="50" charset="-128"/>
              <a:ea typeface="メイリオ" pitchFamily="50" charset="-128"/>
            </a:endParaRPr>
          </a:p>
          <a:p>
            <a:r>
              <a:rPr lang="ja-JP" altLang="en-US" sz="800" dirty="0">
                <a:solidFill>
                  <a:srgbClr val="C00000"/>
                </a:solidFill>
                <a:latin typeface="メイリオ" pitchFamily="50" charset="-128"/>
                <a:ea typeface="メイリオ" pitchFamily="50" charset="-128"/>
              </a:rPr>
              <a:t>　「ドラッグ＆ドロップ」して</a:t>
            </a:r>
            <a:endParaRPr lang="en-US" altLang="ja-JP" sz="800" dirty="0">
              <a:solidFill>
                <a:srgbClr val="C00000"/>
              </a:solidFill>
              <a:latin typeface="メイリオ" pitchFamily="50" charset="-128"/>
              <a:ea typeface="メイリオ" pitchFamily="50" charset="-128"/>
            </a:endParaRPr>
          </a:p>
          <a:p>
            <a:r>
              <a:rPr lang="ja-JP" altLang="en-US" sz="800" dirty="0">
                <a:solidFill>
                  <a:srgbClr val="C00000"/>
                </a:solidFill>
                <a:latin typeface="メイリオ" pitchFamily="50" charset="-128"/>
                <a:ea typeface="メイリオ" pitchFamily="50" charset="-128"/>
              </a:rPr>
              <a:t>　「ダブルクリック」</a:t>
            </a:r>
            <a:endParaRPr lang="en-US" altLang="ja-JP" sz="1000" dirty="0">
              <a:solidFill>
                <a:srgbClr val="C00000"/>
              </a:solidFill>
              <a:latin typeface="メイリオ" pitchFamily="50" charset="-128"/>
              <a:ea typeface="メイリオ" pitchFamily="50" charset="-128"/>
            </a:endParaRPr>
          </a:p>
        </p:txBody>
      </p:sp>
      <p:sp>
        <p:nvSpPr>
          <p:cNvPr id="16" name="正方形/長方形 15"/>
          <p:cNvSpPr/>
          <p:nvPr/>
        </p:nvSpPr>
        <p:spPr>
          <a:xfrm>
            <a:off x="1195388" y="4862513"/>
            <a:ext cx="1423987" cy="158750"/>
          </a:xfrm>
          <a:prstGeom prst="rect">
            <a:avLst/>
          </a:prstGeom>
          <a:no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7" name="正方形/長方形 16"/>
          <p:cNvSpPr/>
          <p:nvPr/>
        </p:nvSpPr>
        <p:spPr>
          <a:xfrm>
            <a:off x="2466975" y="4554538"/>
            <a:ext cx="242888" cy="177800"/>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735" name="正方形/長方形 17"/>
          <p:cNvSpPr>
            <a:spLocks noChangeArrowheads="1"/>
          </p:cNvSpPr>
          <p:nvPr/>
        </p:nvSpPr>
        <p:spPr bwMode="auto">
          <a:xfrm>
            <a:off x="1581150" y="4549775"/>
            <a:ext cx="963613" cy="338138"/>
          </a:xfrm>
          <a:prstGeom prst="rect">
            <a:avLst/>
          </a:prstGeom>
          <a:noFill/>
          <a:ln w="9525">
            <a:noFill/>
            <a:miter lim="800000"/>
            <a:headEnd/>
            <a:tailEnd/>
          </a:ln>
        </p:spPr>
        <p:txBody>
          <a:bodyPr wrap="none">
            <a:spAutoFit/>
          </a:bodyPr>
          <a:lstStyle/>
          <a:p>
            <a:r>
              <a:rPr lang="ja-JP" altLang="en-US" sz="800">
                <a:solidFill>
                  <a:srgbClr val="C00000"/>
                </a:solidFill>
                <a:latin typeface="メイリオ" pitchFamily="50" charset="-128"/>
                <a:ea typeface="メイリオ" pitchFamily="50" charset="-128"/>
              </a:rPr>
              <a:t>②</a:t>
            </a:r>
            <a:r>
              <a:rPr lang="en-US" altLang="ja-JP" sz="800">
                <a:solidFill>
                  <a:srgbClr val="C00000"/>
                </a:solidFill>
                <a:latin typeface="メイリオ" pitchFamily="50" charset="-128"/>
                <a:ea typeface="メイリオ" pitchFamily="50" charset="-128"/>
              </a:rPr>
              <a:t>Group</a:t>
            </a:r>
            <a:r>
              <a:rPr lang="ja-JP" altLang="en-US" sz="800">
                <a:solidFill>
                  <a:srgbClr val="C00000"/>
                </a:solidFill>
                <a:latin typeface="メイリオ" pitchFamily="50" charset="-128"/>
                <a:ea typeface="メイリオ" pitchFamily="50" charset="-128"/>
              </a:rPr>
              <a:t>を作成</a:t>
            </a:r>
            <a:endParaRPr lang="en-US" altLang="ja-JP" sz="800">
              <a:solidFill>
                <a:srgbClr val="C00000"/>
              </a:solidFill>
              <a:latin typeface="メイリオ" pitchFamily="50" charset="-128"/>
              <a:ea typeface="メイリオ" pitchFamily="50" charset="-128"/>
            </a:endParaRPr>
          </a:p>
          <a:p>
            <a:r>
              <a:rPr lang="ja-JP" altLang="en-US" sz="800">
                <a:solidFill>
                  <a:srgbClr val="C00000"/>
                </a:solidFill>
                <a:latin typeface="メイリオ" pitchFamily="50" charset="-128"/>
                <a:ea typeface="メイリオ" pitchFamily="50" charset="-128"/>
              </a:rPr>
              <a:t>　して「完了」</a:t>
            </a:r>
            <a:endParaRPr lang="en-US" altLang="ja-JP" sz="1000">
              <a:solidFill>
                <a:srgbClr val="C00000"/>
              </a:solidFill>
              <a:latin typeface="メイリオ" pitchFamily="50" charset="-128"/>
              <a:ea typeface="メイリオ" pitchFamily="50" charset="-128"/>
            </a:endParaRPr>
          </a:p>
        </p:txBody>
      </p:sp>
      <p:sp>
        <p:nvSpPr>
          <p:cNvPr id="19" name="正方形/長方形 18"/>
          <p:cNvSpPr/>
          <p:nvPr/>
        </p:nvSpPr>
        <p:spPr>
          <a:xfrm>
            <a:off x="3248025" y="2471738"/>
            <a:ext cx="676275" cy="21272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737" name="正方形/長方形 19"/>
          <p:cNvSpPr>
            <a:spLocks noChangeArrowheads="1"/>
          </p:cNvSpPr>
          <p:nvPr/>
        </p:nvSpPr>
        <p:spPr bwMode="auto">
          <a:xfrm>
            <a:off x="2835275" y="2314575"/>
            <a:ext cx="1416050" cy="215900"/>
          </a:xfrm>
          <a:prstGeom prst="rect">
            <a:avLst/>
          </a:prstGeom>
          <a:noFill/>
          <a:ln w="9525">
            <a:noFill/>
            <a:miter lim="800000"/>
            <a:headEnd/>
            <a:tailEnd/>
          </a:ln>
        </p:spPr>
        <p:txBody>
          <a:bodyPr wrap="none">
            <a:spAutoFit/>
          </a:bodyPr>
          <a:lstStyle/>
          <a:p>
            <a:r>
              <a:rPr lang="ja-JP" altLang="en-US" sz="800">
                <a:solidFill>
                  <a:srgbClr val="C00000"/>
                </a:solidFill>
                <a:latin typeface="メイリオ" pitchFamily="50" charset="-128"/>
                <a:ea typeface="メイリオ" pitchFamily="50" charset="-128"/>
              </a:rPr>
              <a:t>④「デブロイ」をクリック</a:t>
            </a:r>
            <a:endParaRPr lang="en-US" altLang="ja-JP" sz="1000">
              <a:solidFill>
                <a:srgbClr val="C00000"/>
              </a:solidFill>
              <a:latin typeface="メイリオ" pitchFamily="50" charset="-128"/>
              <a:ea typeface="メイリオ" pitchFamily="50" charset="-128"/>
            </a:endParaRPr>
          </a:p>
        </p:txBody>
      </p:sp>
      <p:sp>
        <p:nvSpPr>
          <p:cNvPr id="30738" name="正方形/長方形 20"/>
          <p:cNvSpPr>
            <a:spLocks noChangeArrowheads="1"/>
          </p:cNvSpPr>
          <p:nvPr/>
        </p:nvSpPr>
        <p:spPr bwMode="auto">
          <a:xfrm>
            <a:off x="1249363" y="3332163"/>
            <a:ext cx="800100" cy="338137"/>
          </a:xfrm>
          <a:prstGeom prst="rect">
            <a:avLst/>
          </a:prstGeom>
          <a:noFill/>
          <a:ln w="9525">
            <a:noFill/>
            <a:miter lim="800000"/>
            <a:headEnd/>
            <a:tailEnd/>
          </a:ln>
        </p:spPr>
        <p:txBody>
          <a:bodyPr wrap="none">
            <a:spAutoFit/>
          </a:bodyPr>
          <a:lstStyle/>
          <a:p>
            <a:r>
              <a:rPr lang="ja-JP" altLang="en-US" sz="800">
                <a:solidFill>
                  <a:srgbClr val="C00000"/>
                </a:solidFill>
                <a:latin typeface="メイリオ" pitchFamily="50" charset="-128"/>
                <a:ea typeface="メイリオ" pitchFamily="50" charset="-128"/>
              </a:rPr>
              <a:t>③ノード間</a:t>
            </a:r>
            <a:endParaRPr lang="en-US" altLang="ja-JP" sz="800">
              <a:solidFill>
                <a:srgbClr val="C00000"/>
              </a:solidFill>
              <a:latin typeface="メイリオ" pitchFamily="50" charset="-128"/>
              <a:ea typeface="メイリオ" pitchFamily="50" charset="-128"/>
            </a:endParaRPr>
          </a:p>
          <a:p>
            <a:r>
              <a:rPr lang="ja-JP" altLang="en-US" sz="800">
                <a:solidFill>
                  <a:srgbClr val="C00000"/>
                </a:solidFill>
                <a:latin typeface="メイリオ" pitchFamily="50" charset="-128"/>
                <a:ea typeface="メイリオ" pitchFamily="50" charset="-128"/>
              </a:rPr>
              <a:t>　を線で繋ぐ</a:t>
            </a:r>
            <a:endParaRPr lang="en-US" altLang="ja-JP" sz="1000">
              <a:solidFill>
                <a:srgbClr val="C00000"/>
              </a:solidFill>
              <a:latin typeface="メイリオ" pitchFamily="50" charset="-128"/>
              <a:ea typeface="メイリオ" pitchFamily="50" charset="-128"/>
            </a:endParaRPr>
          </a:p>
        </p:txBody>
      </p:sp>
      <p:sp>
        <p:nvSpPr>
          <p:cNvPr id="22" name="正方形/長方形 21"/>
          <p:cNvSpPr/>
          <p:nvPr/>
        </p:nvSpPr>
        <p:spPr>
          <a:xfrm>
            <a:off x="1195388" y="5703888"/>
            <a:ext cx="1423987" cy="452437"/>
          </a:xfrm>
          <a:prstGeom prst="rect">
            <a:avLst/>
          </a:prstGeom>
          <a:no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740" name="正方形/長方形 22"/>
          <p:cNvSpPr>
            <a:spLocks noChangeArrowheads="1"/>
          </p:cNvSpPr>
          <p:nvPr/>
        </p:nvSpPr>
        <p:spPr bwMode="auto">
          <a:xfrm>
            <a:off x="1296988" y="6156325"/>
            <a:ext cx="1211262" cy="214313"/>
          </a:xfrm>
          <a:prstGeom prst="rect">
            <a:avLst/>
          </a:prstGeom>
          <a:noFill/>
          <a:ln w="9525">
            <a:noFill/>
            <a:miter lim="800000"/>
            <a:headEnd/>
            <a:tailEnd/>
          </a:ln>
        </p:spPr>
        <p:txBody>
          <a:bodyPr wrap="none">
            <a:spAutoFit/>
          </a:bodyPr>
          <a:lstStyle/>
          <a:p>
            <a:r>
              <a:rPr lang="ja-JP" altLang="en-US" sz="800">
                <a:solidFill>
                  <a:srgbClr val="C00000"/>
                </a:solidFill>
                <a:latin typeface="メイリオ" pitchFamily="50" charset="-128"/>
                <a:ea typeface="メイリオ" pitchFamily="50" charset="-128"/>
              </a:rPr>
              <a:t>数値範囲や色を変更可</a:t>
            </a:r>
            <a:endParaRPr lang="en-US" altLang="ja-JP" sz="800">
              <a:solidFill>
                <a:srgbClr val="C00000"/>
              </a:solidFill>
              <a:latin typeface="メイリオ" pitchFamily="50" charset="-128"/>
              <a:ea typeface="メイリオ" pitchFamily="50" charset="-128"/>
            </a:endParaRPr>
          </a:p>
        </p:txBody>
      </p:sp>
      <p:sp>
        <p:nvSpPr>
          <p:cNvPr id="24" name="正方形/長方形 23"/>
          <p:cNvSpPr/>
          <p:nvPr/>
        </p:nvSpPr>
        <p:spPr>
          <a:xfrm>
            <a:off x="2884488" y="2847975"/>
            <a:ext cx="1258887" cy="1446213"/>
          </a:xfrm>
          <a:prstGeom prst="rect">
            <a:avLst/>
          </a:prstGeom>
          <a:no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742" name="正方形/長方形 25"/>
          <p:cNvSpPr>
            <a:spLocks noChangeArrowheads="1"/>
          </p:cNvSpPr>
          <p:nvPr/>
        </p:nvSpPr>
        <p:spPr bwMode="auto">
          <a:xfrm>
            <a:off x="2868613" y="4310063"/>
            <a:ext cx="1209675" cy="215900"/>
          </a:xfrm>
          <a:prstGeom prst="rect">
            <a:avLst/>
          </a:prstGeom>
          <a:noFill/>
          <a:ln w="9525">
            <a:noFill/>
            <a:miter lim="800000"/>
            <a:headEnd/>
            <a:tailEnd/>
          </a:ln>
        </p:spPr>
        <p:txBody>
          <a:bodyPr wrap="none">
            <a:spAutoFit/>
          </a:bodyPr>
          <a:lstStyle/>
          <a:p>
            <a:r>
              <a:rPr lang="ja-JP" altLang="en-US" sz="800">
                <a:solidFill>
                  <a:srgbClr val="C00000"/>
                </a:solidFill>
                <a:latin typeface="メイリオ" pitchFamily="50" charset="-128"/>
                <a:ea typeface="メイリオ" pitchFamily="50" charset="-128"/>
              </a:rPr>
              <a:t>配置やテーマが変更可</a:t>
            </a:r>
            <a:endParaRPr lang="en-US" altLang="ja-JP" sz="800">
              <a:solidFill>
                <a:srgbClr val="C00000"/>
              </a:solidFill>
              <a:latin typeface="メイリオ" pitchFamily="50" charset="-128"/>
              <a:ea typeface="メイリオ" pitchFamily="50" charset="-128"/>
            </a:endParaRPr>
          </a:p>
        </p:txBody>
      </p:sp>
      <p:sp>
        <p:nvSpPr>
          <p:cNvPr id="27" name="正方形/長方形 26"/>
          <p:cNvSpPr/>
          <p:nvPr/>
        </p:nvSpPr>
        <p:spPr>
          <a:xfrm>
            <a:off x="3890963" y="2847975"/>
            <a:ext cx="252412" cy="176213"/>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744" name="正方形/長方形 28"/>
          <p:cNvSpPr>
            <a:spLocks noChangeArrowheads="1"/>
          </p:cNvSpPr>
          <p:nvPr/>
        </p:nvSpPr>
        <p:spPr bwMode="auto">
          <a:xfrm>
            <a:off x="4143375" y="2844800"/>
            <a:ext cx="1517650" cy="338138"/>
          </a:xfrm>
          <a:prstGeom prst="rect">
            <a:avLst/>
          </a:prstGeom>
          <a:noFill/>
          <a:ln w="9525">
            <a:noFill/>
            <a:miter lim="800000"/>
            <a:headEnd/>
            <a:tailEnd/>
          </a:ln>
        </p:spPr>
        <p:txBody>
          <a:bodyPr wrap="none">
            <a:spAutoFit/>
          </a:bodyPr>
          <a:lstStyle/>
          <a:p>
            <a:r>
              <a:rPr lang="ja-JP" altLang="en-US" sz="800">
                <a:solidFill>
                  <a:srgbClr val="C00000"/>
                </a:solidFill>
                <a:latin typeface="メイリオ" pitchFamily="50" charset="-128"/>
                <a:ea typeface="メイリオ" pitchFamily="50" charset="-128"/>
              </a:rPr>
              <a:t>⑤「ダッシュボード」タブの</a:t>
            </a:r>
            <a:endParaRPr lang="en-US" altLang="ja-JP" sz="800">
              <a:solidFill>
                <a:srgbClr val="C00000"/>
              </a:solidFill>
              <a:latin typeface="メイリオ" pitchFamily="50" charset="-128"/>
              <a:ea typeface="メイリオ" pitchFamily="50" charset="-128"/>
            </a:endParaRPr>
          </a:p>
          <a:p>
            <a:r>
              <a:rPr lang="ja-JP" altLang="en-US" sz="800">
                <a:solidFill>
                  <a:srgbClr val="C00000"/>
                </a:solidFill>
                <a:latin typeface="メイリオ" pitchFamily="50" charset="-128"/>
                <a:ea typeface="メイリオ" pitchFamily="50" charset="-128"/>
              </a:rPr>
              <a:t>　 右上をクリックすると</a:t>
            </a:r>
            <a:r>
              <a:rPr lang="en-US" altLang="ja-JP" sz="800">
                <a:solidFill>
                  <a:srgbClr val="C00000"/>
                </a:solidFill>
                <a:latin typeface="メイリオ" pitchFamily="50" charset="-128"/>
                <a:ea typeface="メイリオ" pitchFamily="50" charset="-128"/>
              </a:rPr>
              <a:t>…</a:t>
            </a:r>
            <a:endParaRPr lang="en-US" altLang="ja-JP" sz="1000">
              <a:solidFill>
                <a:srgbClr val="C00000"/>
              </a:solidFill>
              <a:latin typeface="メイリオ" pitchFamily="50" charset="-128"/>
              <a:ea typeface="メイリオ" pitchFamily="50" charset="-128"/>
            </a:endParaRPr>
          </a:p>
        </p:txBody>
      </p:sp>
      <p:sp>
        <p:nvSpPr>
          <p:cNvPr id="30" name="環状矢印 29"/>
          <p:cNvSpPr/>
          <p:nvPr/>
        </p:nvSpPr>
        <p:spPr>
          <a:xfrm>
            <a:off x="3821113" y="2443163"/>
            <a:ext cx="2260600" cy="803275"/>
          </a:xfrm>
          <a:prstGeom prst="circularArrow">
            <a:avLst>
              <a:gd name="adj1" fmla="val 20881"/>
              <a:gd name="adj2" fmla="val 2721353"/>
              <a:gd name="adj3" fmla="val 13531132"/>
              <a:gd name="adj4" fmla="val 10813640"/>
              <a:gd name="adj5" fmla="val 244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1" name="下矢印 30"/>
          <p:cNvSpPr/>
          <p:nvPr/>
        </p:nvSpPr>
        <p:spPr>
          <a:xfrm>
            <a:off x="6565900" y="5673725"/>
            <a:ext cx="623888" cy="4476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747" name="Text Box 39"/>
          <p:cNvSpPr txBox="1">
            <a:spLocks noChangeArrowheads="1"/>
          </p:cNvSpPr>
          <p:nvPr/>
        </p:nvSpPr>
        <p:spPr bwMode="auto">
          <a:xfrm>
            <a:off x="5192713" y="6121400"/>
            <a:ext cx="3605212" cy="400050"/>
          </a:xfrm>
          <a:prstGeom prst="rect">
            <a:avLst/>
          </a:prstGeom>
          <a:noFill/>
          <a:ln w="9525">
            <a:noFill/>
            <a:miter lim="800000"/>
            <a:headEnd/>
            <a:tailEnd/>
          </a:ln>
        </p:spPr>
        <p:txBody>
          <a:bodyPr wrap="none">
            <a:spAutoFit/>
          </a:bodyPr>
          <a:lstStyle/>
          <a:p>
            <a:r>
              <a:rPr lang="ja-JP" altLang="en-US" sz="2000">
                <a:solidFill>
                  <a:srgbClr val="C00000"/>
                </a:solidFill>
                <a:latin typeface="メイリオ" pitchFamily="50" charset="-128"/>
                <a:ea typeface="メイリオ" pitchFamily="50" charset="-128"/>
              </a:rPr>
              <a:t>ゲージが表示されたら 成功！</a:t>
            </a:r>
            <a:endParaRPr lang="en-US" altLang="ja-JP" sz="2000">
              <a:solidFill>
                <a:srgbClr val="C00000"/>
              </a:solidFill>
              <a:latin typeface="メイリオ" pitchFamily="50" charset="-128"/>
              <a:ea typeface="メイリオ" pitchFamily="50" charset="-128"/>
            </a:endParaRPr>
          </a:p>
        </p:txBody>
      </p:sp>
      <p:sp>
        <p:nvSpPr>
          <p:cNvPr id="30748" name="正方形/長方形 32"/>
          <p:cNvSpPr>
            <a:spLocks noChangeArrowheads="1"/>
          </p:cNvSpPr>
          <p:nvPr/>
        </p:nvSpPr>
        <p:spPr bwMode="auto">
          <a:xfrm>
            <a:off x="4154488" y="3122613"/>
            <a:ext cx="1593850" cy="461962"/>
          </a:xfrm>
          <a:prstGeom prst="rect">
            <a:avLst/>
          </a:prstGeom>
          <a:noFill/>
          <a:ln w="9525">
            <a:noFill/>
            <a:miter lim="800000"/>
            <a:headEnd/>
            <a:tailEnd/>
          </a:ln>
        </p:spPr>
        <p:txBody>
          <a:bodyPr wrap="none">
            <a:spAutoFit/>
          </a:bodyPr>
          <a:lstStyle/>
          <a:p>
            <a:r>
              <a:rPr lang="en-US" altLang="ja-JP" sz="800" b="0">
                <a:solidFill>
                  <a:schemeClr val="tx2"/>
                </a:solidFill>
                <a:latin typeface="メイリオ" pitchFamily="50" charset="-128"/>
                <a:ea typeface="メイリオ" pitchFamily="50" charset="-128"/>
              </a:rPr>
              <a:t>http://127.0.0.1:1880/ui/</a:t>
            </a:r>
          </a:p>
          <a:p>
            <a:r>
              <a:rPr lang="en-US" altLang="ja-JP" sz="800" b="0">
                <a:solidFill>
                  <a:schemeClr val="tx2"/>
                </a:solidFill>
                <a:latin typeface="メイリオ" pitchFamily="50" charset="-128"/>
                <a:ea typeface="メイリオ" pitchFamily="50" charset="-128"/>
              </a:rPr>
              <a:t>(URL</a:t>
            </a:r>
            <a:r>
              <a:rPr lang="ja-JP" altLang="en-US" sz="800" b="0">
                <a:solidFill>
                  <a:schemeClr val="tx2"/>
                </a:solidFill>
                <a:latin typeface="メイリオ" pitchFamily="50" charset="-128"/>
                <a:ea typeface="メイリオ" pitchFamily="50" charset="-128"/>
              </a:rPr>
              <a:t>の後ろに「</a:t>
            </a:r>
            <a:r>
              <a:rPr lang="en-US" altLang="ja-JP" sz="800" b="0">
                <a:solidFill>
                  <a:schemeClr val="tx2"/>
                </a:solidFill>
                <a:latin typeface="メイリオ" pitchFamily="50" charset="-128"/>
                <a:ea typeface="メイリオ" pitchFamily="50" charset="-128"/>
              </a:rPr>
              <a:t>ui</a:t>
            </a:r>
            <a:r>
              <a:rPr lang="ja-JP" altLang="en-US" sz="800" b="0">
                <a:solidFill>
                  <a:schemeClr val="tx2"/>
                </a:solidFill>
                <a:latin typeface="メイリオ" pitchFamily="50" charset="-128"/>
                <a:ea typeface="メイリオ" pitchFamily="50" charset="-128"/>
              </a:rPr>
              <a:t>」を付ける</a:t>
            </a:r>
            <a:r>
              <a:rPr lang="en-US" altLang="ja-JP" sz="800" b="0">
                <a:solidFill>
                  <a:schemeClr val="tx2"/>
                </a:solidFill>
                <a:latin typeface="メイリオ" pitchFamily="50" charset="-128"/>
                <a:ea typeface="メイリオ" pitchFamily="50" charset="-128"/>
              </a:rPr>
              <a:t>)</a:t>
            </a:r>
          </a:p>
          <a:p>
            <a:r>
              <a:rPr lang="ja-JP" altLang="en-US" sz="800" b="0">
                <a:solidFill>
                  <a:schemeClr val="tx2"/>
                </a:solidFill>
                <a:latin typeface="メイリオ" pitchFamily="50" charset="-128"/>
                <a:ea typeface="メイリオ" pitchFamily="50" charset="-128"/>
              </a:rPr>
              <a:t>でも表示できる</a:t>
            </a:r>
            <a:endParaRPr lang="en-US" altLang="ja-JP" sz="800" b="0">
              <a:solidFill>
                <a:schemeClr val="tx2"/>
              </a:solidFill>
              <a:latin typeface="メイリオ" pitchFamily="50" charset="-128"/>
              <a:ea typeface="メイリオ" pitchFamily="50" charset="-128"/>
            </a:endParaRPr>
          </a:p>
        </p:txBody>
      </p:sp>
      <p:sp>
        <p:nvSpPr>
          <p:cNvPr id="30749" name="正方形/長方形 33"/>
          <p:cNvSpPr>
            <a:spLocks noChangeArrowheads="1"/>
          </p:cNvSpPr>
          <p:nvPr/>
        </p:nvSpPr>
        <p:spPr bwMode="auto">
          <a:xfrm>
            <a:off x="4154488" y="3560763"/>
            <a:ext cx="1519237" cy="585787"/>
          </a:xfrm>
          <a:prstGeom prst="rect">
            <a:avLst/>
          </a:prstGeom>
          <a:noFill/>
          <a:ln w="9525">
            <a:noFill/>
            <a:miter lim="800000"/>
            <a:headEnd/>
            <a:tailEnd/>
          </a:ln>
        </p:spPr>
        <p:txBody>
          <a:bodyPr wrap="none">
            <a:spAutoFit/>
          </a:bodyPr>
          <a:lstStyle/>
          <a:p>
            <a:r>
              <a:rPr lang="en-US" altLang="ja-JP" sz="800" b="0">
                <a:solidFill>
                  <a:schemeClr val="tx2"/>
                </a:solidFill>
                <a:latin typeface="メイリオ" pitchFamily="50" charset="-128"/>
                <a:ea typeface="メイリオ" pitchFamily="50" charset="-128"/>
              </a:rPr>
              <a:t>http://(</a:t>
            </a:r>
            <a:r>
              <a:rPr lang="ja-JP" altLang="en-US" sz="800" b="0">
                <a:solidFill>
                  <a:schemeClr val="tx2"/>
                </a:solidFill>
                <a:latin typeface="メイリオ" pitchFamily="50" charset="-128"/>
                <a:ea typeface="メイリオ" pitchFamily="50" charset="-128"/>
              </a:rPr>
              <a:t>ホスト名</a:t>
            </a:r>
            <a:r>
              <a:rPr lang="en-US" altLang="ja-JP" sz="800" b="0">
                <a:solidFill>
                  <a:schemeClr val="tx2"/>
                </a:solidFill>
                <a:latin typeface="メイリオ" pitchFamily="50" charset="-128"/>
                <a:ea typeface="メイリオ" pitchFamily="50" charset="-128"/>
              </a:rPr>
              <a:t>):1880/ui/</a:t>
            </a:r>
          </a:p>
          <a:p>
            <a:r>
              <a:rPr lang="ja-JP" altLang="en-US" sz="800" b="0">
                <a:solidFill>
                  <a:schemeClr val="tx2"/>
                </a:solidFill>
                <a:latin typeface="メイリオ" pitchFamily="50" charset="-128"/>
                <a:ea typeface="メイリオ" pitchFamily="50" charset="-128"/>
              </a:rPr>
              <a:t>のようにホスト名でアクセス</a:t>
            </a:r>
            <a:endParaRPr lang="en-US" altLang="ja-JP" sz="800" b="0">
              <a:solidFill>
                <a:schemeClr val="tx2"/>
              </a:solidFill>
              <a:latin typeface="メイリオ" pitchFamily="50" charset="-128"/>
              <a:ea typeface="メイリオ" pitchFamily="50" charset="-128"/>
            </a:endParaRPr>
          </a:p>
          <a:p>
            <a:r>
              <a:rPr lang="ja-JP" altLang="en-US" sz="800" b="0">
                <a:solidFill>
                  <a:schemeClr val="tx2"/>
                </a:solidFill>
                <a:latin typeface="メイリオ" pitchFamily="50" charset="-128"/>
                <a:ea typeface="メイリオ" pitchFamily="50" charset="-128"/>
              </a:rPr>
              <a:t>すれば、</a:t>
            </a:r>
            <a:r>
              <a:rPr lang="en-US" altLang="ja-JP" sz="800" b="0">
                <a:solidFill>
                  <a:schemeClr val="tx2"/>
                </a:solidFill>
                <a:latin typeface="メイリオ" pitchFamily="50" charset="-128"/>
                <a:ea typeface="メイリオ" pitchFamily="50" charset="-128"/>
              </a:rPr>
              <a:t>PC</a:t>
            </a:r>
            <a:r>
              <a:rPr lang="ja-JP" altLang="en-US" sz="800" b="0">
                <a:solidFill>
                  <a:schemeClr val="tx2"/>
                </a:solidFill>
                <a:latin typeface="メイリオ" pitchFamily="50" charset="-128"/>
                <a:ea typeface="メイリオ" pitchFamily="50" charset="-128"/>
              </a:rPr>
              <a:t>・スマホから</a:t>
            </a:r>
            <a:endParaRPr lang="en-US" altLang="ja-JP" sz="800" b="0">
              <a:solidFill>
                <a:schemeClr val="tx2"/>
              </a:solidFill>
              <a:latin typeface="メイリオ" pitchFamily="50" charset="-128"/>
              <a:ea typeface="メイリオ" pitchFamily="50" charset="-128"/>
            </a:endParaRPr>
          </a:p>
          <a:p>
            <a:r>
              <a:rPr lang="ja-JP" altLang="en-US" sz="800" b="0">
                <a:solidFill>
                  <a:schemeClr val="tx2"/>
                </a:solidFill>
                <a:latin typeface="メイリオ" pitchFamily="50" charset="-128"/>
                <a:ea typeface="メイリオ" pitchFamily="50" charset="-128"/>
              </a:rPr>
              <a:t>でも参照できる</a:t>
            </a:r>
            <a:endParaRPr lang="en-US" altLang="ja-JP" sz="800" b="0">
              <a:solidFill>
                <a:schemeClr val="tx2"/>
              </a:solidFill>
              <a:latin typeface="メイリオ" pitchFamily="50" charset="-128"/>
              <a:ea typeface="メイリオ" pitchFamily="50"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a:latin typeface="メイリオ" pitchFamily="50" charset="-128"/>
                <a:ea typeface="メイリオ" pitchFamily="50" charset="-128"/>
              </a:rPr>
              <a:t>付録</a:t>
            </a:r>
            <a:r>
              <a:rPr lang="ja-JP" altLang="en-US" sz="2400" b="0">
                <a:latin typeface="メイリオ" pitchFamily="50" charset="-128"/>
                <a:ea typeface="メイリオ" pitchFamily="50" charset="-128"/>
              </a:rPr>
              <a:t>｜</a:t>
            </a:r>
            <a:r>
              <a:rPr lang="ja-JP" altLang="en-US" sz="2400">
                <a:latin typeface="メイリオ" pitchFamily="50" charset="-128"/>
                <a:ea typeface="メイリオ" pitchFamily="50" charset="-128"/>
              </a:rPr>
              <a:t>センサーのサンプルコード①</a:t>
            </a: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D7163020-2C70-4C3B-A4F0-8A1B1FB0D276}" type="slidenum">
              <a:rPr lang="ja-JP" altLang="en-US" smtClean="0"/>
              <a:pPr>
                <a:defRPr/>
              </a:pPr>
              <a:t>45</a:t>
            </a:fld>
            <a:endParaRPr lang="ja-JP" altLang="en-US" dirty="0"/>
          </a:p>
        </p:txBody>
      </p:sp>
      <p:sp>
        <p:nvSpPr>
          <p:cNvPr id="38917" name="Text Box 39"/>
          <p:cNvSpPr txBox="1">
            <a:spLocks noChangeArrowheads="1"/>
          </p:cNvSpPr>
          <p:nvPr/>
        </p:nvSpPr>
        <p:spPr bwMode="auto">
          <a:xfrm>
            <a:off x="4675188" y="1179513"/>
            <a:ext cx="2993127" cy="369332"/>
          </a:xfrm>
          <a:prstGeom prst="rect">
            <a:avLst/>
          </a:prstGeom>
          <a:noFill/>
          <a:ln w="9525">
            <a:noFill/>
            <a:miter lim="800000"/>
            <a:headEnd/>
            <a:tailEnd/>
          </a:ln>
        </p:spPr>
        <p:txBody>
          <a:bodyPr wrap="none">
            <a:spAutoFit/>
          </a:bodyPr>
          <a:lstStyle/>
          <a:p>
            <a:r>
              <a:rPr lang="en-US" altLang="ja-JP" sz="1800" dirty="0">
                <a:solidFill>
                  <a:schemeClr val="tx2"/>
                </a:solidFill>
                <a:latin typeface="メイリオ" pitchFamily="50" charset="-128"/>
                <a:ea typeface="メイリオ" pitchFamily="50" charset="-128"/>
              </a:rPr>
              <a:t>2.</a:t>
            </a:r>
            <a:r>
              <a:rPr lang="ja-JP" altLang="en-US" sz="1800" dirty="0">
                <a:solidFill>
                  <a:schemeClr val="tx2"/>
                </a:solidFill>
                <a:latin typeface="メイリオ" pitchFamily="50" charset="-128"/>
                <a:ea typeface="メイリオ" pitchFamily="50" charset="-128"/>
              </a:rPr>
              <a:t> 音センサー</a:t>
            </a:r>
            <a:r>
              <a:rPr lang="en-US" altLang="ja-JP" sz="1800" dirty="0">
                <a:solidFill>
                  <a:schemeClr val="tx2"/>
                </a:solidFill>
                <a:latin typeface="メイリオ" pitchFamily="50" charset="-128"/>
                <a:ea typeface="メイリオ" pitchFamily="50" charset="-128"/>
              </a:rPr>
              <a:t>(sound.js)</a:t>
            </a:r>
            <a:endParaRPr lang="ja-JP" altLang="en-US" sz="1800" dirty="0">
              <a:solidFill>
                <a:schemeClr val="tx2"/>
              </a:solidFill>
              <a:latin typeface="メイリオ" pitchFamily="50" charset="-128"/>
              <a:ea typeface="メイリオ" pitchFamily="50" charset="-128"/>
            </a:endParaRPr>
          </a:p>
        </p:txBody>
      </p:sp>
      <p:sp>
        <p:nvSpPr>
          <p:cNvPr id="8" name="Text Box 39"/>
          <p:cNvSpPr txBox="1">
            <a:spLocks noChangeArrowheads="1"/>
          </p:cNvSpPr>
          <p:nvPr/>
        </p:nvSpPr>
        <p:spPr bwMode="auto">
          <a:xfrm>
            <a:off x="139700" y="1179513"/>
            <a:ext cx="2797561" cy="369332"/>
          </a:xfrm>
          <a:prstGeom prst="rect">
            <a:avLst/>
          </a:prstGeom>
          <a:noFill/>
          <a:ln w="9525">
            <a:noFill/>
            <a:miter lim="800000"/>
            <a:headEnd/>
            <a:tailEnd/>
          </a:ln>
        </p:spPr>
        <p:txBody>
          <a:bodyPr wrap="none">
            <a:spAutoFit/>
          </a:bodyPr>
          <a:lstStyle/>
          <a:p>
            <a:r>
              <a:rPr lang="en-US" altLang="ja-JP" sz="1800" dirty="0">
                <a:solidFill>
                  <a:schemeClr val="tx2"/>
                </a:solidFill>
                <a:latin typeface="メイリオ" pitchFamily="50" charset="-128"/>
                <a:ea typeface="メイリオ" pitchFamily="50" charset="-128"/>
              </a:rPr>
              <a:t>1.</a:t>
            </a:r>
            <a:r>
              <a:rPr lang="ja-JP" altLang="en-US" sz="1800" dirty="0">
                <a:solidFill>
                  <a:schemeClr val="tx2"/>
                </a:solidFill>
                <a:latin typeface="メイリオ" pitchFamily="50" charset="-128"/>
                <a:ea typeface="メイリオ" pitchFamily="50" charset="-128"/>
              </a:rPr>
              <a:t> 光センサー</a:t>
            </a:r>
            <a:r>
              <a:rPr lang="en-US" altLang="ja-JP" sz="1800" dirty="0">
                <a:solidFill>
                  <a:schemeClr val="tx2"/>
                </a:solidFill>
                <a:latin typeface="メイリオ" pitchFamily="50" charset="-128"/>
                <a:ea typeface="メイリオ" pitchFamily="50" charset="-128"/>
              </a:rPr>
              <a:t>(light.js)</a:t>
            </a:r>
            <a:endParaRPr lang="ja-JP" altLang="en-US" sz="1800" dirty="0">
              <a:solidFill>
                <a:schemeClr val="tx2"/>
              </a:solidFill>
              <a:latin typeface="メイリオ" pitchFamily="50" charset="-128"/>
              <a:ea typeface="メイリオ" pitchFamily="50" charset="-128"/>
            </a:endParaRPr>
          </a:p>
        </p:txBody>
      </p:sp>
      <p:sp>
        <p:nvSpPr>
          <p:cNvPr id="9" name="Text Box 39"/>
          <p:cNvSpPr txBox="1">
            <a:spLocks noChangeArrowheads="1"/>
          </p:cNvSpPr>
          <p:nvPr/>
        </p:nvSpPr>
        <p:spPr bwMode="auto">
          <a:xfrm>
            <a:off x="239713" y="1539875"/>
            <a:ext cx="4144962" cy="5016500"/>
          </a:xfrm>
          <a:prstGeom prst="rect">
            <a:avLst/>
          </a:prstGeom>
          <a:solidFill>
            <a:schemeClr val="bg2"/>
          </a:solidFill>
          <a:ln w="9525">
            <a:noFill/>
            <a:miter lim="800000"/>
            <a:headEnd/>
            <a:tailEnd/>
          </a:ln>
        </p:spPr>
        <p:txBody>
          <a:bodyPr/>
          <a:lstStyle/>
          <a:p>
            <a:r>
              <a:rPr lang="en-US" altLang="ja-JP" sz="900" dirty="0">
                <a:latin typeface="メイリオ" pitchFamily="50" charset="-128"/>
                <a:ea typeface="メイリオ" pitchFamily="50" charset="-128"/>
              </a:rPr>
              <a:t>// </a:t>
            </a:r>
            <a:r>
              <a:rPr lang="ja-JP" altLang="en-US" sz="900" dirty="0">
                <a:latin typeface="メイリオ" pitchFamily="50" charset="-128"/>
                <a:ea typeface="メイリオ" pitchFamily="50" charset="-128"/>
              </a:rPr>
              <a:t>光センサー</a:t>
            </a:r>
          </a:p>
          <a:p>
            <a:r>
              <a:rPr lang="en-US" altLang="ja-JP" sz="900" dirty="0">
                <a:latin typeface="メイリオ" pitchFamily="50" charset="-128"/>
                <a:ea typeface="メイリオ" pitchFamily="50" charset="-128"/>
              </a:rPr>
              <a:t>var GrovePi = require('node-</a:t>
            </a:r>
            <a:r>
              <a:rPr lang="en-US" altLang="ja-JP" sz="900" dirty="0" err="1">
                <a:latin typeface="メイリオ" pitchFamily="50" charset="-128"/>
                <a:ea typeface="メイリオ" pitchFamily="50" charset="-128"/>
              </a:rPr>
              <a:t>grovepi</a:t>
            </a:r>
            <a:r>
              <a:rPr lang="en-US" altLang="ja-JP" sz="900" dirty="0">
                <a:latin typeface="メイリオ" pitchFamily="50" charset="-128"/>
                <a:ea typeface="メイリオ" pitchFamily="50" charset="-128"/>
              </a:rPr>
              <a:t>').GrovePi;</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a:t>
            </a:r>
            <a:r>
              <a:rPr lang="en-US" altLang="ja-JP" sz="900" dirty="0" err="1">
                <a:latin typeface="メイリオ" pitchFamily="50" charset="-128"/>
                <a:ea typeface="メイリオ" pitchFamily="50" charset="-128"/>
              </a:rPr>
              <a:t>GrovePi.board</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LightAnalogSensor</a:t>
            </a:r>
            <a:r>
              <a:rPr lang="en-US" altLang="ja-JP" sz="900" dirty="0">
                <a:latin typeface="メイリオ" pitchFamily="50" charset="-128"/>
                <a:ea typeface="メイリオ" pitchFamily="50" charset="-128"/>
              </a:rPr>
              <a:t> = </a:t>
            </a:r>
            <a:r>
              <a:rPr lang="en-US" altLang="ja-JP" sz="900" dirty="0" err="1">
                <a:latin typeface="メイリオ" pitchFamily="50" charset="-128"/>
                <a:ea typeface="メイリオ" pitchFamily="50" charset="-128"/>
              </a:rPr>
              <a:t>GrovePi.sensors.LightAnalog</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new Board({</a:t>
            </a:r>
          </a:p>
          <a:p>
            <a:r>
              <a:rPr lang="en-US" altLang="ja-JP" sz="900" dirty="0">
                <a:latin typeface="メイリオ" pitchFamily="50" charset="-128"/>
                <a:ea typeface="メイリオ" pitchFamily="50" charset="-128"/>
              </a:rPr>
              <a:t>  debug: true,</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onError</a:t>
            </a:r>
            <a:r>
              <a:rPr lang="en-US" altLang="ja-JP" sz="900" dirty="0">
                <a:latin typeface="メイリオ" pitchFamily="50" charset="-128"/>
                <a:ea typeface="メイリオ" pitchFamily="50" charset="-128"/>
              </a:rPr>
              <a:t>: function(err){</a:t>
            </a:r>
          </a:p>
          <a:p>
            <a:r>
              <a:rPr lang="en-US" altLang="ja-JP" sz="900" dirty="0">
                <a:latin typeface="メイリオ" pitchFamily="50" charset="-128"/>
                <a:ea typeface="メイリオ" pitchFamily="50" charset="-128"/>
              </a:rPr>
              <a:t>    console.log('ERROR');</a:t>
            </a:r>
          </a:p>
          <a:p>
            <a:r>
              <a:rPr lang="en-US" altLang="ja-JP" sz="900" dirty="0">
                <a:latin typeface="メイリオ" pitchFamily="50" charset="-128"/>
                <a:ea typeface="メイリオ" pitchFamily="50" charset="-128"/>
              </a:rPr>
              <a:t>    console.log(err)</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onInit</a:t>
            </a:r>
            <a:r>
              <a:rPr lang="en-US" altLang="ja-JP" sz="900" dirty="0">
                <a:latin typeface="メイリオ" pitchFamily="50" charset="-128"/>
                <a:ea typeface="メイリオ" pitchFamily="50" charset="-128"/>
              </a:rPr>
              <a:t>: function(res){</a:t>
            </a:r>
          </a:p>
          <a:p>
            <a:r>
              <a:rPr lang="en-US" altLang="ja-JP" sz="900" dirty="0">
                <a:latin typeface="メイリオ" pitchFamily="50" charset="-128"/>
                <a:ea typeface="メイリオ" pitchFamily="50" charset="-128"/>
              </a:rPr>
              <a:t>    if(res){</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lightSensor</a:t>
            </a:r>
            <a:r>
              <a:rPr lang="en-US" altLang="ja-JP" sz="900" dirty="0">
                <a:latin typeface="メイリオ" pitchFamily="50" charset="-128"/>
                <a:ea typeface="メイリオ" pitchFamily="50" charset="-128"/>
              </a:rPr>
              <a:t> = new </a:t>
            </a:r>
            <a:r>
              <a:rPr lang="en-US" altLang="ja-JP" sz="900" dirty="0" err="1">
                <a:latin typeface="メイリオ" pitchFamily="50" charset="-128"/>
                <a:ea typeface="メイリオ" pitchFamily="50" charset="-128"/>
              </a:rPr>
              <a:t>LightAnalogSensor</a:t>
            </a:r>
            <a:r>
              <a:rPr lang="en-US" altLang="ja-JP" sz="900" dirty="0">
                <a:latin typeface="メイリオ" pitchFamily="50" charset="-128"/>
                <a:ea typeface="メイリオ" pitchFamily="50" charset="-128"/>
              </a:rPr>
              <a:t>(0);  // A0</a:t>
            </a:r>
            <a:r>
              <a:rPr lang="ja-JP" altLang="en-US" sz="900" dirty="0">
                <a:latin typeface="メイリオ" pitchFamily="50" charset="-128"/>
                <a:ea typeface="メイリオ" pitchFamily="50" charset="-128"/>
              </a:rPr>
              <a:t>ポートを指定</a:t>
            </a:r>
          </a:p>
          <a:p>
            <a:r>
              <a:rPr lang="ja-JP" altLang="en-US"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lightSensor.stream</a:t>
            </a:r>
            <a:r>
              <a:rPr lang="en-US" altLang="ja-JP" sz="900" dirty="0">
                <a:latin typeface="メイリオ" pitchFamily="50" charset="-128"/>
                <a:ea typeface="メイリオ" pitchFamily="50" charset="-128"/>
              </a:rPr>
              <a:t>(1000,  // 1000</a:t>
            </a:r>
            <a:r>
              <a:rPr lang="ja-JP" altLang="en-US" sz="900" dirty="0">
                <a:latin typeface="メイリオ" pitchFamily="50" charset="-128"/>
                <a:ea typeface="メイリオ" pitchFamily="50" charset="-128"/>
              </a:rPr>
              <a:t>ミリ秒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a:t>
            </a:r>
            <a:r>
              <a:rPr lang="en-US" altLang="ja-JP" sz="900" dirty="0">
                <a:latin typeface="メイリオ" pitchFamily="50" charset="-128"/>
                <a:ea typeface="メイリオ" pitchFamily="50" charset="-128"/>
              </a:rPr>
              <a:t>1</a:t>
            </a:r>
            <a:r>
              <a:rPr lang="ja-JP" altLang="en-US" sz="900" dirty="0">
                <a:latin typeface="メイリオ" pitchFamily="50" charset="-128"/>
                <a:ea typeface="メイリオ" pitchFamily="50" charset="-128"/>
              </a:rPr>
              <a:t>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のインターバル</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function(res){</a:t>
            </a:r>
          </a:p>
          <a:p>
            <a:r>
              <a:rPr lang="en-US" altLang="ja-JP" sz="900" dirty="0">
                <a:latin typeface="メイリオ" pitchFamily="50" charset="-128"/>
                <a:ea typeface="メイリオ" pitchFamily="50" charset="-128"/>
              </a:rPr>
              <a:t>        console.log(res)  // </a:t>
            </a:r>
            <a:r>
              <a:rPr lang="ja-JP" altLang="en-US" sz="900" dirty="0">
                <a:latin typeface="メイリオ" pitchFamily="50" charset="-128"/>
                <a:ea typeface="メイリオ" pitchFamily="50" charset="-128"/>
              </a:rPr>
              <a:t>値を出力</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board.init</a:t>
            </a:r>
            <a:r>
              <a:rPr lang="en-US" altLang="ja-JP" sz="900" dirty="0">
                <a:latin typeface="メイリオ" pitchFamily="50" charset="-128"/>
                <a:ea typeface="メイリオ" pitchFamily="50" charset="-128"/>
              </a:rPr>
              <a:t>();</a:t>
            </a:r>
          </a:p>
        </p:txBody>
      </p:sp>
      <p:sp>
        <p:nvSpPr>
          <p:cNvPr id="10" name="Text Box 39"/>
          <p:cNvSpPr txBox="1">
            <a:spLocks noChangeArrowheads="1"/>
          </p:cNvSpPr>
          <p:nvPr/>
        </p:nvSpPr>
        <p:spPr bwMode="auto">
          <a:xfrm>
            <a:off x="4675188" y="1548845"/>
            <a:ext cx="4144962" cy="5016500"/>
          </a:xfrm>
          <a:prstGeom prst="rect">
            <a:avLst/>
          </a:prstGeom>
          <a:solidFill>
            <a:schemeClr val="bg2"/>
          </a:solidFill>
          <a:ln w="9525">
            <a:noFill/>
            <a:miter lim="800000"/>
            <a:headEnd/>
            <a:tailEnd/>
          </a:ln>
        </p:spPr>
        <p:txBody>
          <a:bodyPr/>
          <a:lstStyle/>
          <a:p>
            <a:r>
              <a:rPr lang="en-US" altLang="ja-JP" sz="900" dirty="0">
                <a:latin typeface="メイリオ" pitchFamily="50" charset="-128"/>
                <a:ea typeface="メイリオ" pitchFamily="50" charset="-128"/>
              </a:rPr>
              <a:t>// </a:t>
            </a:r>
            <a:r>
              <a:rPr lang="ja-JP" altLang="en-US" sz="900" dirty="0">
                <a:latin typeface="メイリオ" pitchFamily="50" charset="-128"/>
                <a:ea typeface="メイリオ" pitchFamily="50" charset="-128"/>
              </a:rPr>
              <a:t>音センサー</a:t>
            </a:r>
          </a:p>
          <a:p>
            <a:r>
              <a:rPr lang="en-US" altLang="ja-JP" sz="900" dirty="0">
                <a:latin typeface="メイリオ" pitchFamily="50" charset="-128"/>
                <a:ea typeface="メイリオ" pitchFamily="50" charset="-128"/>
              </a:rPr>
              <a:t>var GrovePi = require('node-</a:t>
            </a:r>
            <a:r>
              <a:rPr lang="en-US" altLang="ja-JP" sz="900" dirty="0" err="1">
                <a:latin typeface="メイリオ" pitchFamily="50" charset="-128"/>
                <a:ea typeface="メイリオ" pitchFamily="50" charset="-128"/>
              </a:rPr>
              <a:t>grovepi</a:t>
            </a:r>
            <a:r>
              <a:rPr lang="en-US" altLang="ja-JP" sz="900" dirty="0">
                <a:latin typeface="メイリオ" pitchFamily="50" charset="-128"/>
                <a:ea typeface="メイリオ" pitchFamily="50" charset="-128"/>
              </a:rPr>
              <a:t>').GrovePi;</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a:t>
            </a:r>
            <a:r>
              <a:rPr lang="en-US" altLang="ja-JP" sz="900" dirty="0" err="1">
                <a:latin typeface="メイリオ" pitchFamily="50" charset="-128"/>
                <a:ea typeface="メイリオ" pitchFamily="50" charset="-128"/>
              </a:rPr>
              <a:t>GrovePi.board</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SoundAnalogSensor</a:t>
            </a:r>
            <a:r>
              <a:rPr lang="en-US" altLang="ja-JP" sz="900" dirty="0">
                <a:latin typeface="メイリオ" pitchFamily="50" charset="-128"/>
                <a:ea typeface="メイリオ" pitchFamily="50" charset="-128"/>
              </a:rPr>
              <a:t> = </a:t>
            </a:r>
            <a:r>
              <a:rPr lang="en-US" altLang="ja-JP" sz="900" dirty="0" err="1">
                <a:latin typeface="メイリオ" pitchFamily="50" charset="-128"/>
                <a:ea typeface="メイリオ" pitchFamily="50" charset="-128"/>
              </a:rPr>
              <a:t>GrovePi.sensors.LoudnessAnalog</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var board = new Board({</a:t>
            </a:r>
          </a:p>
          <a:p>
            <a:r>
              <a:rPr lang="en-US" altLang="ja-JP" sz="900" dirty="0">
                <a:latin typeface="メイリオ" pitchFamily="50" charset="-128"/>
                <a:ea typeface="メイリオ" pitchFamily="50" charset="-128"/>
              </a:rPr>
              <a:t>  debug: true,</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onError</a:t>
            </a:r>
            <a:r>
              <a:rPr lang="en-US" altLang="ja-JP" sz="900" dirty="0">
                <a:latin typeface="メイリオ" pitchFamily="50" charset="-128"/>
                <a:ea typeface="メイリオ" pitchFamily="50" charset="-128"/>
              </a:rPr>
              <a:t>: function(err){</a:t>
            </a:r>
          </a:p>
          <a:p>
            <a:r>
              <a:rPr lang="en-US" altLang="ja-JP" sz="900" dirty="0">
                <a:latin typeface="メイリオ" pitchFamily="50" charset="-128"/>
                <a:ea typeface="メイリオ" pitchFamily="50" charset="-128"/>
              </a:rPr>
              <a:t>    console.log('ERROR');</a:t>
            </a:r>
          </a:p>
          <a:p>
            <a:r>
              <a:rPr lang="en-US" altLang="ja-JP" sz="900" dirty="0">
                <a:latin typeface="メイリオ" pitchFamily="50" charset="-128"/>
                <a:ea typeface="メイリオ" pitchFamily="50" charset="-128"/>
              </a:rPr>
              <a:t>    console.log(err)</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onInit</a:t>
            </a:r>
            <a:r>
              <a:rPr lang="en-US" altLang="ja-JP" sz="900" dirty="0">
                <a:latin typeface="メイリオ" pitchFamily="50" charset="-128"/>
                <a:ea typeface="メイリオ" pitchFamily="50" charset="-128"/>
              </a:rPr>
              <a:t>: function(res){</a:t>
            </a:r>
          </a:p>
          <a:p>
            <a:r>
              <a:rPr lang="en-US" altLang="ja-JP" sz="900" dirty="0">
                <a:latin typeface="メイリオ" pitchFamily="50" charset="-128"/>
                <a:ea typeface="メイリオ" pitchFamily="50" charset="-128"/>
              </a:rPr>
              <a:t>    if(res){</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soundSensor</a:t>
            </a:r>
            <a:r>
              <a:rPr lang="en-US" altLang="ja-JP" sz="900" dirty="0">
                <a:latin typeface="メイリオ" pitchFamily="50" charset="-128"/>
                <a:ea typeface="メイリオ" pitchFamily="50" charset="-128"/>
              </a:rPr>
              <a:t> = new </a:t>
            </a:r>
            <a:r>
              <a:rPr lang="en-US" altLang="ja-JP" sz="900" dirty="0" err="1">
                <a:latin typeface="メイリオ" pitchFamily="50" charset="-128"/>
                <a:ea typeface="メイリオ" pitchFamily="50" charset="-128"/>
              </a:rPr>
              <a:t>SoundAnalogSensor</a:t>
            </a:r>
            <a:r>
              <a:rPr lang="en-US" altLang="ja-JP" sz="900" dirty="0">
                <a:latin typeface="メイリオ" pitchFamily="50" charset="-128"/>
                <a:ea typeface="メイリオ" pitchFamily="50" charset="-128"/>
              </a:rPr>
              <a:t>(2);  // A2</a:t>
            </a:r>
            <a:r>
              <a:rPr lang="ja-JP" altLang="en-US" sz="900" dirty="0">
                <a:latin typeface="メイリオ" pitchFamily="50" charset="-128"/>
                <a:ea typeface="メイリオ" pitchFamily="50" charset="-128"/>
              </a:rPr>
              <a:t>ポートを指定</a:t>
            </a:r>
          </a:p>
          <a:p>
            <a:r>
              <a:rPr lang="ja-JP" altLang="en-US"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soundSensor.stream</a:t>
            </a:r>
            <a:r>
              <a:rPr lang="en-US" altLang="ja-JP" sz="900" dirty="0">
                <a:latin typeface="メイリオ" pitchFamily="50" charset="-128"/>
                <a:ea typeface="メイリオ" pitchFamily="50" charset="-128"/>
              </a:rPr>
              <a:t>(1000,  // 1000</a:t>
            </a:r>
            <a:r>
              <a:rPr lang="ja-JP" altLang="en-US" sz="900" dirty="0">
                <a:latin typeface="メイリオ" pitchFamily="50" charset="-128"/>
                <a:ea typeface="メイリオ" pitchFamily="50" charset="-128"/>
              </a:rPr>
              <a:t>ミリ秒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a:t>
            </a:r>
            <a:r>
              <a:rPr lang="en-US" altLang="ja-JP" sz="900" dirty="0">
                <a:latin typeface="メイリオ" pitchFamily="50" charset="-128"/>
                <a:ea typeface="メイリオ" pitchFamily="50" charset="-128"/>
              </a:rPr>
              <a:t>1</a:t>
            </a:r>
            <a:r>
              <a:rPr lang="ja-JP" altLang="en-US" sz="900" dirty="0">
                <a:latin typeface="メイリオ" pitchFamily="50" charset="-128"/>
                <a:ea typeface="メイリオ" pitchFamily="50" charset="-128"/>
              </a:rPr>
              <a:t>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のインターバル</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function(res){</a:t>
            </a:r>
          </a:p>
          <a:p>
            <a:r>
              <a:rPr lang="en-US" altLang="ja-JP" sz="900" dirty="0">
                <a:latin typeface="メイリオ" pitchFamily="50" charset="-128"/>
                <a:ea typeface="メイリオ" pitchFamily="50" charset="-128"/>
              </a:rPr>
              <a:t>        console.log(res)  // </a:t>
            </a:r>
            <a:r>
              <a:rPr lang="ja-JP" altLang="en-US" sz="900" dirty="0">
                <a:latin typeface="メイリオ" pitchFamily="50" charset="-128"/>
                <a:ea typeface="メイリオ" pitchFamily="50" charset="-128"/>
              </a:rPr>
              <a:t>値を出力</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board.init</a:t>
            </a:r>
            <a:r>
              <a:rPr lang="en-US" altLang="ja-JP" sz="900" dirty="0">
                <a:latin typeface="メイリオ" pitchFamily="50" charset="-128"/>
                <a:ea typeface="メイリオ" pitchFamily="50" charset="-128"/>
              </a:rPr>
              <a:t>();</a:t>
            </a:r>
          </a:p>
        </p:txBody>
      </p:sp>
    </p:spTree>
    <p:extLst>
      <p:ext uri="{BB962C8B-B14F-4D97-AF65-F5344CB8AC3E}">
        <p14:creationId xmlns:p14="http://schemas.microsoft.com/office/powerpoint/2010/main" val="637387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付録</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センサーのサンプルコード②</a:t>
            </a: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D7163020-2C70-4C3B-A4F0-8A1B1FB0D276}" type="slidenum">
              <a:rPr lang="ja-JP" altLang="en-US" smtClean="0"/>
              <a:pPr>
                <a:defRPr/>
              </a:pPr>
              <a:t>46</a:t>
            </a:fld>
            <a:endParaRPr lang="ja-JP" altLang="en-US" dirty="0"/>
          </a:p>
        </p:txBody>
      </p:sp>
      <p:sp>
        <p:nvSpPr>
          <p:cNvPr id="38917" name="Text Box 39"/>
          <p:cNvSpPr txBox="1">
            <a:spLocks noChangeArrowheads="1"/>
          </p:cNvSpPr>
          <p:nvPr/>
        </p:nvSpPr>
        <p:spPr bwMode="auto">
          <a:xfrm>
            <a:off x="4675188" y="1179513"/>
            <a:ext cx="2599494" cy="369332"/>
          </a:xfrm>
          <a:prstGeom prst="rect">
            <a:avLst/>
          </a:prstGeom>
          <a:noFill/>
          <a:ln w="9525">
            <a:noFill/>
            <a:miter lim="800000"/>
            <a:headEnd/>
            <a:tailEnd/>
          </a:ln>
        </p:spPr>
        <p:txBody>
          <a:bodyPr wrap="none">
            <a:spAutoFit/>
          </a:bodyPr>
          <a:lstStyle/>
          <a:p>
            <a:r>
              <a:rPr lang="en-US" altLang="ja-JP" sz="1800" dirty="0">
                <a:solidFill>
                  <a:schemeClr val="tx2"/>
                </a:solidFill>
                <a:latin typeface="メイリオ" pitchFamily="50" charset="-128"/>
                <a:ea typeface="メイリオ" pitchFamily="50" charset="-128"/>
              </a:rPr>
              <a:t>4.</a:t>
            </a:r>
            <a:r>
              <a:rPr lang="ja-JP" altLang="en-US" sz="1800" dirty="0">
                <a:solidFill>
                  <a:schemeClr val="tx2"/>
                </a:solidFill>
                <a:latin typeface="メイリオ" pitchFamily="50" charset="-128"/>
                <a:ea typeface="メイリオ" pitchFamily="50" charset="-128"/>
              </a:rPr>
              <a:t> ボタン</a:t>
            </a:r>
            <a:r>
              <a:rPr lang="en-US" altLang="ja-JP" sz="1800" dirty="0">
                <a:solidFill>
                  <a:schemeClr val="tx2"/>
                </a:solidFill>
                <a:latin typeface="メイリオ" pitchFamily="50" charset="-128"/>
                <a:ea typeface="メイリオ" pitchFamily="50" charset="-128"/>
              </a:rPr>
              <a:t>(button.js)</a:t>
            </a:r>
            <a:endParaRPr lang="ja-JP" altLang="en-US" sz="1800" dirty="0">
              <a:solidFill>
                <a:schemeClr val="tx2"/>
              </a:solidFill>
              <a:latin typeface="メイリオ" pitchFamily="50" charset="-128"/>
              <a:ea typeface="メイリオ" pitchFamily="50" charset="-128"/>
            </a:endParaRPr>
          </a:p>
        </p:txBody>
      </p:sp>
      <p:sp>
        <p:nvSpPr>
          <p:cNvPr id="8" name="Text Box 39"/>
          <p:cNvSpPr txBox="1">
            <a:spLocks noChangeArrowheads="1"/>
          </p:cNvSpPr>
          <p:nvPr/>
        </p:nvSpPr>
        <p:spPr bwMode="auto">
          <a:xfrm>
            <a:off x="139700" y="1179513"/>
            <a:ext cx="3442545" cy="369332"/>
          </a:xfrm>
          <a:prstGeom prst="rect">
            <a:avLst/>
          </a:prstGeom>
          <a:noFill/>
          <a:ln w="9525">
            <a:noFill/>
            <a:miter lim="800000"/>
            <a:headEnd/>
            <a:tailEnd/>
          </a:ln>
        </p:spPr>
        <p:txBody>
          <a:bodyPr wrap="none">
            <a:spAutoFit/>
          </a:bodyPr>
          <a:lstStyle/>
          <a:p>
            <a:r>
              <a:rPr lang="en-US" altLang="ja-JP" sz="1800" dirty="0">
                <a:solidFill>
                  <a:schemeClr val="tx2"/>
                </a:solidFill>
                <a:latin typeface="メイリオ" pitchFamily="50" charset="-128"/>
                <a:ea typeface="メイリオ" pitchFamily="50" charset="-128"/>
              </a:rPr>
              <a:t>3.</a:t>
            </a:r>
            <a:r>
              <a:rPr lang="ja-JP" altLang="en-US" sz="1800" dirty="0">
                <a:solidFill>
                  <a:schemeClr val="tx2"/>
                </a:solidFill>
                <a:latin typeface="メイリオ" pitchFamily="50" charset="-128"/>
                <a:ea typeface="メイリオ" pitchFamily="50" charset="-128"/>
              </a:rPr>
              <a:t> 回転角センサー</a:t>
            </a:r>
            <a:r>
              <a:rPr lang="en-US" altLang="ja-JP" sz="1800" dirty="0">
                <a:solidFill>
                  <a:schemeClr val="tx2"/>
                </a:solidFill>
                <a:latin typeface="メイリオ" pitchFamily="50" charset="-128"/>
                <a:ea typeface="メイリオ" pitchFamily="50" charset="-128"/>
              </a:rPr>
              <a:t>(rotary.js)</a:t>
            </a:r>
          </a:p>
        </p:txBody>
      </p:sp>
      <p:sp>
        <p:nvSpPr>
          <p:cNvPr id="11" name="Text Box 39"/>
          <p:cNvSpPr txBox="1">
            <a:spLocks noChangeArrowheads="1"/>
          </p:cNvSpPr>
          <p:nvPr/>
        </p:nvSpPr>
        <p:spPr bwMode="auto">
          <a:xfrm>
            <a:off x="239713" y="1539875"/>
            <a:ext cx="4144962" cy="5016500"/>
          </a:xfrm>
          <a:prstGeom prst="rect">
            <a:avLst/>
          </a:prstGeom>
          <a:solidFill>
            <a:schemeClr val="bg2"/>
          </a:solidFill>
          <a:ln w="9525">
            <a:noFill/>
            <a:miter lim="800000"/>
            <a:headEnd/>
            <a:tailEnd/>
          </a:ln>
        </p:spPr>
        <p:txBody>
          <a:bodyPr/>
          <a:lstStyle/>
          <a:p>
            <a:r>
              <a:rPr lang="en-US" altLang="ja-JP" sz="900" dirty="0">
                <a:latin typeface="メイリオ" pitchFamily="50" charset="-128"/>
                <a:ea typeface="メイリオ" pitchFamily="50" charset="-128"/>
              </a:rPr>
              <a:t>// </a:t>
            </a:r>
            <a:r>
              <a:rPr lang="ja-JP" altLang="en-US" sz="900" dirty="0">
                <a:latin typeface="メイリオ" pitchFamily="50" charset="-128"/>
                <a:ea typeface="メイリオ" pitchFamily="50" charset="-128"/>
              </a:rPr>
              <a:t>回転角センサー</a:t>
            </a:r>
          </a:p>
          <a:p>
            <a:r>
              <a:rPr lang="en-US" altLang="ja-JP" sz="900" dirty="0">
                <a:latin typeface="メイリオ" pitchFamily="50" charset="-128"/>
                <a:ea typeface="メイリオ" pitchFamily="50" charset="-128"/>
              </a:rPr>
              <a:t>var GrovePi = require('node-</a:t>
            </a:r>
            <a:r>
              <a:rPr lang="en-US" altLang="ja-JP" sz="900" dirty="0" err="1">
                <a:latin typeface="メイリオ" pitchFamily="50" charset="-128"/>
                <a:ea typeface="メイリオ" pitchFamily="50" charset="-128"/>
              </a:rPr>
              <a:t>grovepi</a:t>
            </a:r>
            <a:r>
              <a:rPr lang="en-US" altLang="ja-JP" sz="900" dirty="0">
                <a:latin typeface="メイリオ" pitchFamily="50" charset="-128"/>
                <a:ea typeface="メイリオ" pitchFamily="50" charset="-128"/>
              </a:rPr>
              <a:t>').GrovePi;</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a:t>
            </a:r>
            <a:r>
              <a:rPr lang="en-US" altLang="ja-JP" sz="900" dirty="0" err="1">
                <a:latin typeface="メイリオ" pitchFamily="50" charset="-128"/>
                <a:ea typeface="メイリオ" pitchFamily="50" charset="-128"/>
              </a:rPr>
              <a:t>GrovePi.board</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RotaryAnalogSensor</a:t>
            </a:r>
            <a:r>
              <a:rPr lang="en-US" altLang="ja-JP" sz="900" dirty="0">
                <a:latin typeface="メイリオ" pitchFamily="50" charset="-128"/>
                <a:ea typeface="メイリオ" pitchFamily="50" charset="-128"/>
              </a:rPr>
              <a:t> = </a:t>
            </a:r>
            <a:r>
              <a:rPr lang="en-US" altLang="ja-JP" sz="900" dirty="0" err="1">
                <a:latin typeface="メイリオ" pitchFamily="50" charset="-128"/>
                <a:ea typeface="メイリオ" pitchFamily="50" charset="-128"/>
              </a:rPr>
              <a:t>GrovePi.sensors.RotaryAnalog</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new Board({</a:t>
            </a:r>
          </a:p>
          <a:p>
            <a:r>
              <a:rPr lang="en-US" altLang="ja-JP" sz="900" dirty="0">
                <a:latin typeface="メイリオ" pitchFamily="50" charset="-128"/>
                <a:ea typeface="メイリオ" pitchFamily="50" charset="-128"/>
              </a:rPr>
              <a:t>  debug: true,</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onError</a:t>
            </a:r>
            <a:r>
              <a:rPr lang="en-US" altLang="ja-JP" sz="900" dirty="0">
                <a:latin typeface="メイリオ" pitchFamily="50" charset="-128"/>
                <a:ea typeface="メイリオ" pitchFamily="50" charset="-128"/>
              </a:rPr>
              <a:t>: function(err){</a:t>
            </a:r>
          </a:p>
          <a:p>
            <a:r>
              <a:rPr lang="en-US" altLang="ja-JP" sz="900" dirty="0">
                <a:latin typeface="メイリオ" pitchFamily="50" charset="-128"/>
                <a:ea typeface="メイリオ" pitchFamily="50" charset="-128"/>
              </a:rPr>
              <a:t>    console.log('ERROR');</a:t>
            </a:r>
          </a:p>
          <a:p>
            <a:r>
              <a:rPr lang="en-US" altLang="ja-JP" sz="900" dirty="0">
                <a:latin typeface="メイリオ" pitchFamily="50" charset="-128"/>
                <a:ea typeface="メイリオ" pitchFamily="50" charset="-128"/>
              </a:rPr>
              <a:t>    console.log(err)</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onInit</a:t>
            </a:r>
            <a:r>
              <a:rPr lang="en-US" altLang="ja-JP" sz="900" dirty="0">
                <a:latin typeface="メイリオ" pitchFamily="50" charset="-128"/>
                <a:ea typeface="メイリオ" pitchFamily="50" charset="-128"/>
              </a:rPr>
              <a:t>: function(res){</a:t>
            </a:r>
          </a:p>
          <a:p>
            <a:r>
              <a:rPr lang="en-US" altLang="ja-JP" sz="900" dirty="0">
                <a:latin typeface="メイリオ" pitchFamily="50" charset="-128"/>
                <a:ea typeface="メイリオ" pitchFamily="50" charset="-128"/>
              </a:rPr>
              <a:t>    if(res){</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rotarySensor</a:t>
            </a:r>
            <a:r>
              <a:rPr lang="en-US" altLang="ja-JP" sz="900" dirty="0">
                <a:latin typeface="メイリオ" pitchFamily="50" charset="-128"/>
                <a:ea typeface="メイリオ" pitchFamily="50" charset="-128"/>
              </a:rPr>
              <a:t> = new </a:t>
            </a:r>
            <a:r>
              <a:rPr lang="en-US" altLang="ja-JP" sz="900" dirty="0" err="1">
                <a:latin typeface="メイリオ" pitchFamily="50" charset="-128"/>
                <a:ea typeface="メイリオ" pitchFamily="50" charset="-128"/>
              </a:rPr>
              <a:t>RotaryAnalogSensor</a:t>
            </a:r>
            <a:r>
              <a:rPr lang="en-US" altLang="ja-JP" sz="900" dirty="0">
                <a:latin typeface="メイリオ" pitchFamily="50" charset="-128"/>
                <a:ea typeface="メイリオ" pitchFamily="50" charset="-128"/>
              </a:rPr>
              <a:t>(1);  // A1</a:t>
            </a:r>
            <a:r>
              <a:rPr lang="ja-JP" altLang="en-US" sz="900" dirty="0">
                <a:latin typeface="メイリオ" pitchFamily="50" charset="-128"/>
                <a:ea typeface="メイリオ" pitchFamily="50" charset="-128"/>
              </a:rPr>
              <a:t>ポートを指定</a:t>
            </a:r>
          </a:p>
          <a:p>
            <a:r>
              <a:rPr lang="ja-JP" altLang="en-US"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rotarySensor.start</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rotarySensor.on</a:t>
            </a:r>
            <a:r>
              <a:rPr lang="en-US" altLang="ja-JP" sz="900" dirty="0">
                <a:latin typeface="メイリオ" pitchFamily="50" charset="-128"/>
                <a:ea typeface="メイリオ" pitchFamily="50" charset="-128"/>
              </a:rPr>
              <a:t>('data', function(res){</a:t>
            </a:r>
          </a:p>
          <a:p>
            <a:r>
              <a:rPr lang="en-US" altLang="ja-JP" sz="900" dirty="0">
                <a:latin typeface="メイリオ" pitchFamily="50" charset="-128"/>
                <a:ea typeface="メイリオ" pitchFamily="50" charset="-128"/>
              </a:rPr>
              <a:t>        console.log(res)  // </a:t>
            </a:r>
            <a:r>
              <a:rPr lang="ja-JP" altLang="en-US" sz="900" dirty="0">
                <a:latin typeface="メイリオ" pitchFamily="50" charset="-128"/>
                <a:ea typeface="メイリオ" pitchFamily="50" charset="-128"/>
              </a:rPr>
              <a:t>値を出力</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board.init</a:t>
            </a:r>
            <a:r>
              <a:rPr lang="en-US" altLang="ja-JP" sz="900" dirty="0">
                <a:latin typeface="メイリオ" pitchFamily="50" charset="-128"/>
                <a:ea typeface="メイリオ" pitchFamily="50" charset="-128"/>
              </a:rPr>
              <a:t>();</a:t>
            </a:r>
          </a:p>
        </p:txBody>
      </p:sp>
      <p:sp>
        <p:nvSpPr>
          <p:cNvPr id="12" name="Text Box 39"/>
          <p:cNvSpPr txBox="1">
            <a:spLocks noChangeArrowheads="1"/>
          </p:cNvSpPr>
          <p:nvPr/>
        </p:nvSpPr>
        <p:spPr bwMode="auto">
          <a:xfrm>
            <a:off x="4675188" y="1548845"/>
            <a:ext cx="4144962" cy="5016500"/>
          </a:xfrm>
          <a:prstGeom prst="rect">
            <a:avLst/>
          </a:prstGeom>
          <a:solidFill>
            <a:schemeClr val="bg2"/>
          </a:solidFill>
          <a:ln w="9525">
            <a:noFill/>
            <a:miter lim="800000"/>
            <a:headEnd/>
            <a:tailEnd/>
          </a:ln>
        </p:spPr>
        <p:txBody>
          <a:bodyPr/>
          <a:lstStyle/>
          <a:p>
            <a:r>
              <a:rPr lang="en-US" altLang="ja-JP" sz="900" dirty="0">
                <a:latin typeface="メイリオ" pitchFamily="50" charset="-128"/>
                <a:ea typeface="メイリオ" pitchFamily="50" charset="-128"/>
              </a:rPr>
              <a:t>// </a:t>
            </a:r>
            <a:r>
              <a:rPr lang="ja-JP" altLang="en-US" sz="900" dirty="0">
                <a:latin typeface="メイリオ" pitchFamily="50" charset="-128"/>
                <a:ea typeface="メイリオ" pitchFamily="50" charset="-128"/>
              </a:rPr>
              <a:t>ボタン</a:t>
            </a:r>
          </a:p>
          <a:p>
            <a:r>
              <a:rPr lang="en-US" altLang="ja-JP" sz="900" dirty="0">
                <a:latin typeface="メイリオ" pitchFamily="50" charset="-128"/>
                <a:ea typeface="メイリオ" pitchFamily="50" charset="-128"/>
              </a:rPr>
              <a:t>var GrovePi = require('node-</a:t>
            </a:r>
            <a:r>
              <a:rPr lang="en-US" altLang="ja-JP" sz="900" dirty="0" err="1">
                <a:latin typeface="メイリオ" pitchFamily="50" charset="-128"/>
                <a:ea typeface="メイリオ" pitchFamily="50" charset="-128"/>
              </a:rPr>
              <a:t>grovepi</a:t>
            </a:r>
            <a:r>
              <a:rPr lang="en-US" altLang="ja-JP" sz="900" dirty="0">
                <a:latin typeface="メイリオ" pitchFamily="50" charset="-128"/>
                <a:ea typeface="メイリオ" pitchFamily="50" charset="-128"/>
              </a:rPr>
              <a:t>').GrovePi;</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a:t>
            </a:r>
            <a:r>
              <a:rPr lang="en-US" altLang="ja-JP" sz="900" dirty="0" err="1">
                <a:latin typeface="メイリオ" pitchFamily="50" charset="-128"/>
                <a:ea typeface="メイリオ" pitchFamily="50" charset="-128"/>
              </a:rPr>
              <a:t>GrovePi.board</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DigitalButtonSensor</a:t>
            </a:r>
            <a:r>
              <a:rPr lang="en-US" altLang="ja-JP" sz="900" dirty="0">
                <a:latin typeface="メイリオ" pitchFamily="50" charset="-128"/>
                <a:ea typeface="メイリオ" pitchFamily="50" charset="-128"/>
              </a:rPr>
              <a:t> = </a:t>
            </a:r>
            <a:r>
              <a:rPr lang="en-US" altLang="ja-JP" sz="900" dirty="0" err="1">
                <a:latin typeface="メイリオ" pitchFamily="50" charset="-128"/>
                <a:ea typeface="メイリオ" pitchFamily="50" charset="-128"/>
              </a:rPr>
              <a:t>GrovePi.sensors.DigitalButton</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new Board({</a:t>
            </a:r>
          </a:p>
          <a:p>
            <a:r>
              <a:rPr lang="en-US" altLang="ja-JP" sz="900" dirty="0">
                <a:latin typeface="メイリオ" pitchFamily="50" charset="-128"/>
                <a:ea typeface="メイリオ" pitchFamily="50" charset="-128"/>
              </a:rPr>
              <a:t>  debug: true,</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onError</a:t>
            </a:r>
            <a:r>
              <a:rPr lang="en-US" altLang="ja-JP" sz="900" dirty="0">
                <a:latin typeface="メイリオ" pitchFamily="50" charset="-128"/>
                <a:ea typeface="メイリオ" pitchFamily="50" charset="-128"/>
              </a:rPr>
              <a:t>: function(err){</a:t>
            </a:r>
          </a:p>
          <a:p>
            <a:r>
              <a:rPr lang="en-US" altLang="ja-JP" sz="900" dirty="0">
                <a:latin typeface="メイリオ" pitchFamily="50" charset="-128"/>
                <a:ea typeface="メイリオ" pitchFamily="50" charset="-128"/>
              </a:rPr>
              <a:t>    console.log('ERROR');</a:t>
            </a:r>
          </a:p>
          <a:p>
            <a:r>
              <a:rPr lang="en-US" altLang="ja-JP" sz="900" dirty="0">
                <a:latin typeface="メイリオ" pitchFamily="50" charset="-128"/>
                <a:ea typeface="メイリオ" pitchFamily="50" charset="-128"/>
              </a:rPr>
              <a:t>    console.log(err)</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onInit</a:t>
            </a:r>
            <a:r>
              <a:rPr lang="en-US" altLang="ja-JP" sz="900" dirty="0">
                <a:latin typeface="メイリオ" pitchFamily="50" charset="-128"/>
                <a:ea typeface="メイリオ" pitchFamily="50" charset="-128"/>
              </a:rPr>
              <a:t>: function(res){</a:t>
            </a:r>
          </a:p>
          <a:p>
            <a:r>
              <a:rPr lang="en-US" altLang="ja-JP" sz="900" dirty="0">
                <a:latin typeface="メイリオ" pitchFamily="50" charset="-128"/>
                <a:ea typeface="メイリオ" pitchFamily="50" charset="-128"/>
              </a:rPr>
              <a:t>    if(res){</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buttonSensor</a:t>
            </a:r>
            <a:r>
              <a:rPr lang="en-US" altLang="ja-JP" sz="900" dirty="0">
                <a:latin typeface="メイリオ" pitchFamily="50" charset="-128"/>
                <a:ea typeface="メイリオ" pitchFamily="50" charset="-128"/>
              </a:rPr>
              <a:t> = new </a:t>
            </a:r>
            <a:r>
              <a:rPr lang="en-US" altLang="ja-JP" sz="900" dirty="0" err="1">
                <a:latin typeface="メイリオ" pitchFamily="50" charset="-128"/>
                <a:ea typeface="メイリオ" pitchFamily="50" charset="-128"/>
              </a:rPr>
              <a:t>DigitalButtonSensor</a:t>
            </a:r>
            <a:r>
              <a:rPr lang="en-US" altLang="ja-JP" sz="900" dirty="0">
                <a:latin typeface="メイリオ" pitchFamily="50" charset="-128"/>
                <a:ea typeface="メイリオ" pitchFamily="50" charset="-128"/>
              </a:rPr>
              <a:t>(7);  // D7</a:t>
            </a:r>
            <a:r>
              <a:rPr lang="ja-JP" altLang="en-US" sz="900" dirty="0">
                <a:latin typeface="メイリオ" pitchFamily="50" charset="-128"/>
                <a:ea typeface="メイリオ" pitchFamily="50" charset="-128"/>
              </a:rPr>
              <a:t>ポートを指定</a:t>
            </a:r>
          </a:p>
          <a:p>
            <a:r>
              <a:rPr lang="ja-JP" altLang="en-US"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buttonSensor.on</a:t>
            </a:r>
            <a:r>
              <a:rPr lang="en-US" altLang="ja-JP" sz="900" dirty="0">
                <a:latin typeface="メイリオ" pitchFamily="50" charset="-128"/>
                <a:ea typeface="メイリオ" pitchFamily="50" charset="-128"/>
              </a:rPr>
              <a:t>('down', function(res){  // </a:t>
            </a:r>
            <a:r>
              <a:rPr lang="ja-JP" altLang="en-US" sz="900" dirty="0">
                <a:latin typeface="メイリオ" pitchFamily="50" charset="-128"/>
                <a:ea typeface="メイリオ" pitchFamily="50" charset="-128"/>
              </a:rPr>
              <a:t>ボタンが押された時</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console.log(res)  // </a:t>
            </a:r>
            <a:r>
              <a:rPr lang="ja-JP" altLang="en-US" sz="900" dirty="0">
                <a:latin typeface="メイリオ" pitchFamily="50" charset="-128"/>
                <a:ea typeface="メイリオ" pitchFamily="50" charset="-128"/>
              </a:rPr>
              <a:t>値を出力</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buttonSensor.watch</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board.init</a:t>
            </a:r>
            <a:r>
              <a:rPr lang="en-US" altLang="ja-JP" sz="900" dirty="0">
                <a:latin typeface="メイリオ" pitchFamily="50" charset="-128"/>
                <a:ea typeface="メイリオ" pitchFamily="50" charset="-128"/>
              </a:rPr>
              <a:t>();</a:t>
            </a:r>
          </a:p>
        </p:txBody>
      </p:sp>
    </p:spTree>
    <p:extLst>
      <p:ext uri="{BB962C8B-B14F-4D97-AF65-F5344CB8AC3E}">
        <p14:creationId xmlns:p14="http://schemas.microsoft.com/office/powerpoint/2010/main" val="143706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付録</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センサーのサンプルコード③</a:t>
            </a: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D7163020-2C70-4C3B-A4F0-8A1B1FB0D276}" type="slidenum">
              <a:rPr lang="ja-JP" altLang="en-US" smtClean="0"/>
              <a:pPr>
                <a:defRPr/>
              </a:pPr>
              <a:t>47</a:t>
            </a:fld>
            <a:endParaRPr lang="ja-JP" altLang="en-US" dirty="0"/>
          </a:p>
        </p:txBody>
      </p:sp>
      <p:sp>
        <p:nvSpPr>
          <p:cNvPr id="38917" name="Text Box 39"/>
          <p:cNvSpPr txBox="1">
            <a:spLocks noChangeArrowheads="1"/>
          </p:cNvSpPr>
          <p:nvPr/>
        </p:nvSpPr>
        <p:spPr bwMode="auto">
          <a:xfrm>
            <a:off x="4675188" y="1179513"/>
            <a:ext cx="3917996" cy="369332"/>
          </a:xfrm>
          <a:prstGeom prst="rect">
            <a:avLst/>
          </a:prstGeom>
          <a:noFill/>
          <a:ln w="9525">
            <a:noFill/>
            <a:miter lim="800000"/>
            <a:headEnd/>
            <a:tailEnd/>
          </a:ln>
        </p:spPr>
        <p:txBody>
          <a:bodyPr wrap="none">
            <a:spAutoFit/>
          </a:bodyPr>
          <a:lstStyle/>
          <a:p>
            <a:r>
              <a:rPr lang="en-US" altLang="ja-JP" sz="1800" dirty="0">
                <a:solidFill>
                  <a:schemeClr val="tx2"/>
                </a:solidFill>
                <a:latin typeface="メイリオ" pitchFamily="50" charset="-128"/>
                <a:ea typeface="メイリオ" pitchFamily="50" charset="-128"/>
              </a:rPr>
              <a:t>6.</a:t>
            </a:r>
            <a:r>
              <a:rPr lang="ja-JP" altLang="en-US" sz="1800" dirty="0">
                <a:solidFill>
                  <a:schemeClr val="tx2"/>
                </a:solidFill>
                <a:latin typeface="メイリオ" pitchFamily="50" charset="-128"/>
                <a:ea typeface="メイリオ" pitchFamily="50" charset="-128"/>
              </a:rPr>
              <a:t> 超音波センサー</a:t>
            </a:r>
            <a:r>
              <a:rPr lang="en-US" altLang="ja-JP" sz="1800" dirty="0">
                <a:solidFill>
                  <a:schemeClr val="tx2"/>
                </a:solidFill>
                <a:latin typeface="メイリオ" pitchFamily="50" charset="-128"/>
                <a:ea typeface="メイリオ" pitchFamily="50" charset="-128"/>
              </a:rPr>
              <a:t>(ultrasonic.js)</a:t>
            </a:r>
            <a:endParaRPr lang="ja-JP" altLang="en-US" sz="1800" dirty="0">
              <a:solidFill>
                <a:schemeClr val="tx2"/>
              </a:solidFill>
              <a:latin typeface="メイリオ" pitchFamily="50" charset="-128"/>
              <a:ea typeface="メイリオ" pitchFamily="50" charset="-128"/>
            </a:endParaRPr>
          </a:p>
        </p:txBody>
      </p:sp>
      <p:sp>
        <p:nvSpPr>
          <p:cNvPr id="8" name="Text Box 39"/>
          <p:cNvSpPr txBox="1">
            <a:spLocks noChangeArrowheads="1"/>
          </p:cNvSpPr>
          <p:nvPr/>
        </p:nvSpPr>
        <p:spPr bwMode="auto">
          <a:xfrm>
            <a:off x="139700" y="1179513"/>
            <a:ext cx="3579826" cy="369332"/>
          </a:xfrm>
          <a:prstGeom prst="rect">
            <a:avLst/>
          </a:prstGeom>
          <a:noFill/>
          <a:ln w="9525">
            <a:noFill/>
            <a:miter lim="800000"/>
            <a:headEnd/>
            <a:tailEnd/>
          </a:ln>
        </p:spPr>
        <p:txBody>
          <a:bodyPr wrap="none">
            <a:spAutoFit/>
          </a:bodyPr>
          <a:lstStyle/>
          <a:p>
            <a:r>
              <a:rPr lang="en-US" altLang="ja-JP" sz="1800" dirty="0">
                <a:solidFill>
                  <a:schemeClr val="tx2"/>
                </a:solidFill>
                <a:latin typeface="メイリオ" pitchFamily="50" charset="-128"/>
                <a:ea typeface="メイリオ" pitchFamily="50" charset="-128"/>
              </a:rPr>
              <a:t>5.</a:t>
            </a:r>
            <a:r>
              <a:rPr lang="ja-JP" altLang="en-US" sz="1800" dirty="0">
                <a:solidFill>
                  <a:schemeClr val="tx2"/>
                </a:solidFill>
                <a:latin typeface="メイリオ" pitchFamily="50" charset="-128"/>
                <a:ea typeface="メイリオ" pitchFamily="50" charset="-128"/>
              </a:rPr>
              <a:t> 温度・湿度センサー</a:t>
            </a:r>
            <a:r>
              <a:rPr lang="en-US" altLang="ja-JP" sz="1800" dirty="0">
                <a:solidFill>
                  <a:schemeClr val="tx2"/>
                </a:solidFill>
                <a:latin typeface="メイリオ" pitchFamily="50" charset="-128"/>
                <a:ea typeface="メイリオ" pitchFamily="50" charset="-128"/>
              </a:rPr>
              <a:t>(dht.js)</a:t>
            </a:r>
            <a:endParaRPr lang="ja-JP" altLang="en-US" sz="1800" dirty="0">
              <a:solidFill>
                <a:schemeClr val="tx2"/>
              </a:solidFill>
              <a:latin typeface="メイリオ" pitchFamily="50" charset="-128"/>
              <a:ea typeface="メイリオ" pitchFamily="50" charset="-128"/>
            </a:endParaRPr>
          </a:p>
        </p:txBody>
      </p:sp>
      <p:sp>
        <p:nvSpPr>
          <p:cNvPr id="9" name="Text Box 39"/>
          <p:cNvSpPr txBox="1">
            <a:spLocks noChangeArrowheads="1"/>
          </p:cNvSpPr>
          <p:nvPr/>
        </p:nvSpPr>
        <p:spPr bwMode="auto">
          <a:xfrm>
            <a:off x="231775" y="1548845"/>
            <a:ext cx="4144962" cy="5016500"/>
          </a:xfrm>
          <a:prstGeom prst="rect">
            <a:avLst/>
          </a:prstGeom>
          <a:solidFill>
            <a:schemeClr val="bg2"/>
          </a:solidFill>
          <a:ln w="9525">
            <a:noFill/>
            <a:miter lim="800000"/>
            <a:headEnd/>
            <a:tailEnd/>
          </a:ln>
        </p:spPr>
        <p:txBody>
          <a:bodyPr/>
          <a:lstStyle/>
          <a:p>
            <a:r>
              <a:rPr lang="en-US" altLang="ja-JP" sz="900" dirty="0">
                <a:latin typeface="メイリオ" pitchFamily="50" charset="-128"/>
                <a:ea typeface="メイリオ" pitchFamily="50" charset="-128"/>
              </a:rPr>
              <a:t>// </a:t>
            </a:r>
            <a:r>
              <a:rPr lang="ja-JP" altLang="en-US" sz="900" dirty="0">
                <a:latin typeface="メイリオ" pitchFamily="50" charset="-128"/>
                <a:ea typeface="メイリオ" pitchFamily="50" charset="-128"/>
              </a:rPr>
              <a:t>温度・湿度センサー</a:t>
            </a:r>
          </a:p>
          <a:p>
            <a:r>
              <a:rPr lang="en-US" altLang="ja-JP" sz="900" dirty="0">
                <a:latin typeface="メイリオ" pitchFamily="50" charset="-128"/>
                <a:ea typeface="メイリオ" pitchFamily="50" charset="-128"/>
              </a:rPr>
              <a:t>var GrovePi = require('node-</a:t>
            </a:r>
            <a:r>
              <a:rPr lang="en-US" altLang="ja-JP" sz="900" dirty="0" err="1">
                <a:latin typeface="メイリオ" pitchFamily="50" charset="-128"/>
                <a:ea typeface="メイリオ" pitchFamily="50" charset="-128"/>
              </a:rPr>
              <a:t>grovepi</a:t>
            </a:r>
            <a:r>
              <a:rPr lang="en-US" altLang="ja-JP" sz="900" dirty="0">
                <a:latin typeface="メイリオ" pitchFamily="50" charset="-128"/>
                <a:ea typeface="メイリオ" pitchFamily="50" charset="-128"/>
              </a:rPr>
              <a:t>').GrovePi;</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a:t>
            </a:r>
            <a:r>
              <a:rPr lang="en-US" altLang="ja-JP" sz="900" dirty="0" err="1">
                <a:latin typeface="メイリオ" pitchFamily="50" charset="-128"/>
                <a:ea typeface="メイリオ" pitchFamily="50" charset="-128"/>
              </a:rPr>
              <a:t>GrovePi.board</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var </a:t>
            </a:r>
            <a:r>
              <a:rPr lang="en-US" altLang="ja-JP" sz="900" dirty="0" err="1">
                <a:latin typeface="メイリオ" pitchFamily="50" charset="-128"/>
                <a:ea typeface="メイリオ" pitchFamily="50" charset="-128"/>
              </a:rPr>
              <a:t>DHTDigitalSensor</a:t>
            </a:r>
            <a:r>
              <a:rPr lang="en-US" altLang="ja-JP" sz="900" dirty="0">
                <a:latin typeface="メイリオ" pitchFamily="50" charset="-128"/>
                <a:ea typeface="メイリオ" pitchFamily="50" charset="-128"/>
              </a:rPr>
              <a:t> = </a:t>
            </a:r>
            <a:r>
              <a:rPr lang="en-US" altLang="ja-JP" sz="900" dirty="0" err="1">
                <a:latin typeface="メイリオ" pitchFamily="50" charset="-128"/>
                <a:ea typeface="メイリオ" pitchFamily="50" charset="-128"/>
              </a:rPr>
              <a:t>GrovePi.sensors.DHTDigital</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new Board({</a:t>
            </a:r>
          </a:p>
          <a:p>
            <a:r>
              <a:rPr lang="en-US" altLang="ja-JP" sz="900" dirty="0">
                <a:latin typeface="メイリオ" pitchFamily="50" charset="-128"/>
                <a:ea typeface="メイリオ" pitchFamily="50" charset="-128"/>
              </a:rPr>
              <a:t>  debug: true,</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onError</a:t>
            </a:r>
            <a:r>
              <a:rPr lang="en-US" altLang="ja-JP" sz="900" dirty="0">
                <a:latin typeface="メイリオ" pitchFamily="50" charset="-128"/>
                <a:ea typeface="メイリオ" pitchFamily="50" charset="-128"/>
              </a:rPr>
              <a:t>: function(err){</a:t>
            </a:r>
          </a:p>
          <a:p>
            <a:r>
              <a:rPr lang="en-US" altLang="ja-JP" sz="900" dirty="0">
                <a:latin typeface="メイリオ" pitchFamily="50" charset="-128"/>
                <a:ea typeface="メイリオ" pitchFamily="50" charset="-128"/>
              </a:rPr>
              <a:t>    console.log('ERROR');</a:t>
            </a:r>
          </a:p>
          <a:p>
            <a:r>
              <a:rPr lang="en-US" altLang="ja-JP" sz="900" dirty="0">
                <a:latin typeface="メイリオ" pitchFamily="50" charset="-128"/>
                <a:ea typeface="メイリオ" pitchFamily="50" charset="-128"/>
              </a:rPr>
              <a:t>    console.log(err)</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onInit</a:t>
            </a:r>
            <a:r>
              <a:rPr lang="en-US" altLang="ja-JP" sz="900" dirty="0">
                <a:latin typeface="メイリオ" pitchFamily="50" charset="-128"/>
                <a:ea typeface="メイリオ" pitchFamily="50" charset="-128"/>
              </a:rPr>
              <a:t>: function(res){</a:t>
            </a:r>
          </a:p>
          <a:p>
            <a:r>
              <a:rPr lang="en-US" altLang="ja-JP" sz="900" dirty="0">
                <a:latin typeface="メイリオ" pitchFamily="50" charset="-128"/>
                <a:ea typeface="メイリオ" pitchFamily="50" charset="-128"/>
              </a:rPr>
              <a:t>    if(res){</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dhtSensor</a:t>
            </a:r>
            <a:r>
              <a:rPr lang="en-US" altLang="ja-JP" sz="900" dirty="0">
                <a:latin typeface="メイリオ" pitchFamily="50" charset="-128"/>
                <a:ea typeface="メイリオ" pitchFamily="50" charset="-128"/>
              </a:rPr>
              <a:t> = new </a:t>
            </a:r>
            <a:r>
              <a:rPr lang="en-US" altLang="ja-JP" sz="900" dirty="0" err="1">
                <a:latin typeface="メイリオ" pitchFamily="50" charset="-128"/>
                <a:ea typeface="メイリオ" pitchFamily="50" charset="-128"/>
              </a:rPr>
              <a:t>DHTDigitalSensor</a:t>
            </a:r>
            <a:r>
              <a:rPr lang="en-US" altLang="ja-JP" sz="900" dirty="0">
                <a:latin typeface="メイリオ" pitchFamily="50" charset="-128"/>
                <a:ea typeface="メイリオ" pitchFamily="50" charset="-128"/>
              </a:rPr>
              <a:t>(2);  // D2</a:t>
            </a:r>
            <a:r>
              <a:rPr lang="ja-JP" altLang="en-US" sz="900" dirty="0">
                <a:latin typeface="メイリオ" pitchFamily="50" charset="-128"/>
                <a:ea typeface="メイリオ" pitchFamily="50" charset="-128"/>
              </a:rPr>
              <a:t>ポートを指定</a:t>
            </a:r>
          </a:p>
          <a:p>
            <a:r>
              <a:rPr lang="ja-JP" altLang="en-US"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dhtSensor.on</a:t>
            </a:r>
            <a:r>
              <a:rPr lang="en-US" altLang="ja-JP" sz="900" dirty="0">
                <a:latin typeface="メイリオ" pitchFamily="50" charset="-128"/>
                <a:ea typeface="メイリオ" pitchFamily="50" charset="-128"/>
              </a:rPr>
              <a:t>('change', function(res){  // </a:t>
            </a:r>
            <a:r>
              <a:rPr lang="ja-JP" altLang="en-US" sz="900" dirty="0">
                <a:latin typeface="メイリオ" pitchFamily="50" charset="-128"/>
                <a:ea typeface="メイリオ" pitchFamily="50" charset="-128"/>
              </a:rPr>
              <a:t>値が変化した時</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console.log(res)  // </a:t>
            </a:r>
            <a:r>
              <a:rPr lang="ja-JP" altLang="en-US" sz="900" dirty="0">
                <a:latin typeface="メイリオ" pitchFamily="50" charset="-128"/>
                <a:ea typeface="メイリオ" pitchFamily="50" charset="-128"/>
              </a:rPr>
              <a:t>値を出力</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dhtSensor.watch</a:t>
            </a:r>
            <a:r>
              <a:rPr lang="en-US" altLang="ja-JP" sz="900" dirty="0">
                <a:latin typeface="メイリオ" pitchFamily="50" charset="-128"/>
                <a:ea typeface="メイリオ" pitchFamily="50" charset="-128"/>
              </a:rPr>
              <a:t>(1000); // 1000</a:t>
            </a:r>
            <a:r>
              <a:rPr lang="ja-JP" altLang="en-US" sz="900" dirty="0">
                <a:latin typeface="メイリオ" pitchFamily="50" charset="-128"/>
                <a:ea typeface="メイリオ" pitchFamily="50" charset="-128"/>
              </a:rPr>
              <a:t>ミリ秒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a:t>
            </a:r>
            <a:r>
              <a:rPr lang="en-US" altLang="ja-JP" sz="900" dirty="0">
                <a:latin typeface="メイリオ" pitchFamily="50" charset="-128"/>
                <a:ea typeface="メイリオ" pitchFamily="50" charset="-128"/>
              </a:rPr>
              <a:t>1</a:t>
            </a:r>
            <a:r>
              <a:rPr lang="ja-JP" altLang="en-US" sz="900" dirty="0">
                <a:latin typeface="メイリオ" pitchFamily="50" charset="-128"/>
                <a:ea typeface="メイリオ" pitchFamily="50" charset="-128"/>
              </a:rPr>
              <a:t>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のインターバル</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board.init</a:t>
            </a:r>
            <a:r>
              <a:rPr lang="en-US" altLang="ja-JP" sz="900" dirty="0">
                <a:latin typeface="メイリオ" pitchFamily="50" charset="-128"/>
                <a:ea typeface="メイリオ" pitchFamily="50" charset="-128"/>
              </a:rPr>
              <a:t>();</a:t>
            </a:r>
          </a:p>
        </p:txBody>
      </p:sp>
      <p:sp>
        <p:nvSpPr>
          <p:cNvPr id="10" name="Text Box 39"/>
          <p:cNvSpPr txBox="1">
            <a:spLocks noChangeArrowheads="1"/>
          </p:cNvSpPr>
          <p:nvPr/>
        </p:nvSpPr>
        <p:spPr bwMode="auto">
          <a:xfrm>
            <a:off x="4675188" y="1548845"/>
            <a:ext cx="4144962" cy="5016500"/>
          </a:xfrm>
          <a:prstGeom prst="rect">
            <a:avLst/>
          </a:prstGeom>
          <a:solidFill>
            <a:schemeClr val="bg2"/>
          </a:solidFill>
          <a:ln w="9525">
            <a:noFill/>
            <a:miter lim="800000"/>
            <a:headEnd/>
            <a:tailEnd/>
          </a:ln>
        </p:spPr>
        <p:txBody>
          <a:bodyPr/>
          <a:lstStyle/>
          <a:p>
            <a:r>
              <a:rPr lang="en-US" altLang="ja-JP" sz="900" dirty="0">
                <a:latin typeface="メイリオ" pitchFamily="50" charset="-128"/>
                <a:ea typeface="メイリオ" pitchFamily="50" charset="-128"/>
              </a:rPr>
              <a:t>// </a:t>
            </a:r>
            <a:r>
              <a:rPr lang="ja-JP" altLang="en-US" sz="900" dirty="0">
                <a:latin typeface="メイリオ" pitchFamily="50" charset="-128"/>
                <a:ea typeface="メイリオ" pitchFamily="50" charset="-128"/>
              </a:rPr>
              <a:t>超音波センサー</a:t>
            </a:r>
          </a:p>
          <a:p>
            <a:r>
              <a:rPr lang="en-US" altLang="ja-JP" sz="900" dirty="0">
                <a:latin typeface="メイリオ" pitchFamily="50" charset="-128"/>
                <a:ea typeface="メイリオ" pitchFamily="50" charset="-128"/>
              </a:rPr>
              <a:t>var GrovePi = require('node-</a:t>
            </a:r>
            <a:r>
              <a:rPr lang="en-US" altLang="ja-JP" sz="900" dirty="0" err="1">
                <a:latin typeface="メイリオ" pitchFamily="50" charset="-128"/>
                <a:ea typeface="メイリオ" pitchFamily="50" charset="-128"/>
              </a:rPr>
              <a:t>grovepi</a:t>
            </a:r>
            <a:r>
              <a:rPr lang="en-US" altLang="ja-JP" sz="900" dirty="0">
                <a:latin typeface="メイリオ" pitchFamily="50" charset="-128"/>
                <a:ea typeface="メイリオ" pitchFamily="50" charset="-128"/>
              </a:rPr>
              <a:t>').GrovePi;</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a:t>
            </a:r>
            <a:r>
              <a:rPr lang="en-US" altLang="ja-JP" sz="900" dirty="0" err="1">
                <a:latin typeface="メイリオ" pitchFamily="50" charset="-128"/>
                <a:ea typeface="メイリオ" pitchFamily="50" charset="-128"/>
              </a:rPr>
              <a:t>GrovePi.board</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UltrasonicDigitalSensor</a:t>
            </a:r>
            <a:r>
              <a:rPr lang="en-US" altLang="ja-JP" sz="900" dirty="0">
                <a:latin typeface="メイリオ" pitchFamily="50" charset="-128"/>
                <a:ea typeface="メイリオ" pitchFamily="50" charset="-128"/>
              </a:rPr>
              <a:t> = </a:t>
            </a:r>
            <a:r>
              <a:rPr lang="en-US" altLang="ja-JP" sz="900" dirty="0" err="1">
                <a:latin typeface="メイリオ" pitchFamily="50" charset="-128"/>
                <a:ea typeface="メイリオ" pitchFamily="50" charset="-128"/>
              </a:rPr>
              <a:t>GrovePi.sensors.UltrasonicDigital</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new Board({</a:t>
            </a:r>
          </a:p>
          <a:p>
            <a:r>
              <a:rPr lang="en-US" altLang="ja-JP" sz="900" dirty="0">
                <a:latin typeface="メイリオ" pitchFamily="50" charset="-128"/>
                <a:ea typeface="メイリオ" pitchFamily="50" charset="-128"/>
              </a:rPr>
              <a:t>  debug: true,</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onError</a:t>
            </a:r>
            <a:r>
              <a:rPr lang="en-US" altLang="ja-JP" sz="900" dirty="0">
                <a:latin typeface="メイリオ" pitchFamily="50" charset="-128"/>
                <a:ea typeface="メイリオ" pitchFamily="50" charset="-128"/>
              </a:rPr>
              <a:t>: function(err){</a:t>
            </a:r>
          </a:p>
          <a:p>
            <a:r>
              <a:rPr lang="en-US" altLang="ja-JP" sz="900" dirty="0">
                <a:latin typeface="メイリオ" pitchFamily="50" charset="-128"/>
                <a:ea typeface="メイリオ" pitchFamily="50" charset="-128"/>
              </a:rPr>
              <a:t>    console.log('ERROR');</a:t>
            </a:r>
          </a:p>
          <a:p>
            <a:r>
              <a:rPr lang="en-US" altLang="ja-JP" sz="900" dirty="0">
                <a:latin typeface="メイリオ" pitchFamily="50" charset="-128"/>
                <a:ea typeface="メイリオ" pitchFamily="50" charset="-128"/>
              </a:rPr>
              <a:t>    console.log(err)</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onInit</a:t>
            </a:r>
            <a:r>
              <a:rPr lang="en-US" altLang="ja-JP" sz="900" dirty="0">
                <a:latin typeface="メイリオ" pitchFamily="50" charset="-128"/>
                <a:ea typeface="メイリオ" pitchFamily="50" charset="-128"/>
              </a:rPr>
              <a:t>: function(res){</a:t>
            </a:r>
          </a:p>
          <a:p>
            <a:r>
              <a:rPr lang="en-US" altLang="ja-JP" sz="900" dirty="0">
                <a:latin typeface="メイリオ" pitchFamily="50" charset="-128"/>
                <a:ea typeface="メイリオ" pitchFamily="50" charset="-128"/>
              </a:rPr>
              <a:t>    if(res){</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ultrasonicSensor</a:t>
            </a:r>
            <a:r>
              <a:rPr lang="en-US" altLang="ja-JP" sz="900" dirty="0">
                <a:latin typeface="メイリオ" pitchFamily="50" charset="-128"/>
                <a:ea typeface="メイリオ" pitchFamily="50" charset="-128"/>
              </a:rPr>
              <a:t> = new </a:t>
            </a:r>
            <a:r>
              <a:rPr lang="en-US" altLang="ja-JP" sz="900" dirty="0" err="1">
                <a:latin typeface="メイリオ" pitchFamily="50" charset="-128"/>
                <a:ea typeface="メイリオ" pitchFamily="50" charset="-128"/>
              </a:rPr>
              <a:t>UltrasonicDigitalSensor</a:t>
            </a:r>
            <a:r>
              <a:rPr lang="en-US" altLang="ja-JP" sz="900" dirty="0">
                <a:latin typeface="メイリオ" pitchFamily="50" charset="-128"/>
                <a:ea typeface="メイリオ" pitchFamily="50" charset="-128"/>
              </a:rPr>
              <a:t>(3);  // D3</a:t>
            </a:r>
            <a:r>
              <a:rPr lang="ja-JP" altLang="en-US" sz="900" dirty="0">
                <a:latin typeface="メイリオ" pitchFamily="50" charset="-128"/>
                <a:ea typeface="メイリオ" pitchFamily="50" charset="-128"/>
              </a:rPr>
              <a:t>ポートを指定</a:t>
            </a:r>
          </a:p>
          <a:p>
            <a:r>
              <a:rPr lang="ja-JP" altLang="en-US"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ultrasonicSensor.stream</a:t>
            </a:r>
            <a:r>
              <a:rPr lang="en-US" altLang="ja-JP" sz="900" dirty="0">
                <a:latin typeface="メイリオ" pitchFamily="50" charset="-128"/>
                <a:ea typeface="メイリオ" pitchFamily="50" charset="-128"/>
              </a:rPr>
              <a:t>(1000,  // 1000</a:t>
            </a:r>
            <a:r>
              <a:rPr lang="ja-JP" altLang="en-US" sz="900" dirty="0">
                <a:latin typeface="メイリオ" pitchFamily="50" charset="-128"/>
                <a:ea typeface="メイリオ" pitchFamily="50" charset="-128"/>
              </a:rPr>
              <a:t>ミリ秒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a:t>
            </a:r>
            <a:r>
              <a:rPr lang="en-US" altLang="ja-JP" sz="900" dirty="0">
                <a:latin typeface="メイリオ" pitchFamily="50" charset="-128"/>
                <a:ea typeface="メイリオ" pitchFamily="50" charset="-128"/>
              </a:rPr>
              <a:t>1</a:t>
            </a:r>
            <a:r>
              <a:rPr lang="ja-JP" altLang="en-US" sz="900" dirty="0">
                <a:latin typeface="メイリオ" pitchFamily="50" charset="-128"/>
                <a:ea typeface="メイリオ" pitchFamily="50" charset="-128"/>
              </a:rPr>
              <a:t>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のインターバル</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function(res){</a:t>
            </a:r>
          </a:p>
          <a:p>
            <a:r>
              <a:rPr lang="en-US" altLang="ja-JP" sz="900" dirty="0">
                <a:latin typeface="メイリオ" pitchFamily="50" charset="-128"/>
                <a:ea typeface="メイリオ" pitchFamily="50" charset="-128"/>
              </a:rPr>
              <a:t>        console.log(res)  // </a:t>
            </a:r>
            <a:r>
              <a:rPr lang="ja-JP" altLang="en-US" sz="900" dirty="0">
                <a:latin typeface="メイリオ" pitchFamily="50" charset="-128"/>
                <a:ea typeface="メイリオ" pitchFamily="50" charset="-128"/>
              </a:rPr>
              <a:t>値を出力</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board.init</a:t>
            </a:r>
            <a:r>
              <a:rPr lang="en-US" altLang="ja-JP" sz="900" dirty="0">
                <a:latin typeface="メイリオ" pitchFamily="50" charset="-128"/>
                <a:ea typeface="メイリオ" pitchFamily="50" charset="-128"/>
              </a:rPr>
              <a:t>();</a:t>
            </a:r>
          </a:p>
        </p:txBody>
      </p:sp>
    </p:spTree>
    <p:extLst>
      <p:ext uri="{BB962C8B-B14F-4D97-AF65-F5344CB8AC3E}">
        <p14:creationId xmlns:p14="http://schemas.microsoft.com/office/powerpoint/2010/main" val="72145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付録</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センサーのサンプルコード④</a:t>
            </a: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D7163020-2C70-4C3B-A4F0-8A1B1FB0D276}" type="slidenum">
              <a:rPr lang="ja-JP" altLang="en-US" smtClean="0"/>
              <a:pPr>
                <a:defRPr/>
              </a:pPr>
              <a:t>48</a:t>
            </a:fld>
            <a:endParaRPr lang="ja-JP" altLang="en-US" dirty="0"/>
          </a:p>
        </p:txBody>
      </p:sp>
      <p:sp>
        <p:nvSpPr>
          <p:cNvPr id="38917" name="Text Box 39"/>
          <p:cNvSpPr txBox="1">
            <a:spLocks noChangeArrowheads="1"/>
          </p:cNvSpPr>
          <p:nvPr/>
        </p:nvSpPr>
        <p:spPr bwMode="auto">
          <a:xfrm>
            <a:off x="4675188" y="1179513"/>
            <a:ext cx="2370072" cy="369332"/>
          </a:xfrm>
          <a:prstGeom prst="rect">
            <a:avLst/>
          </a:prstGeom>
          <a:noFill/>
          <a:ln w="9525">
            <a:noFill/>
            <a:miter lim="800000"/>
            <a:headEnd/>
            <a:tailEnd/>
          </a:ln>
        </p:spPr>
        <p:txBody>
          <a:bodyPr wrap="none">
            <a:spAutoFit/>
          </a:bodyPr>
          <a:lstStyle/>
          <a:p>
            <a:r>
              <a:rPr lang="en-US" altLang="ja-JP" sz="1800" dirty="0">
                <a:solidFill>
                  <a:schemeClr val="tx2"/>
                </a:solidFill>
                <a:latin typeface="メイリオ" pitchFamily="50" charset="-128"/>
                <a:ea typeface="メイリオ" pitchFamily="50" charset="-128"/>
              </a:rPr>
              <a:t>8.</a:t>
            </a:r>
            <a:r>
              <a:rPr lang="ja-JP" altLang="en-US" sz="1800" dirty="0">
                <a:solidFill>
                  <a:schemeClr val="tx2"/>
                </a:solidFill>
                <a:latin typeface="メイリオ" pitchFamily="50" charset="-128"/>
                <a:ea typeface="メイリオ" pitchFamily="50" charset="-128"/>
              </a:rPr>
              <a:t> リレー</a:t>
            </a:r>
            <a:r>
              <a:rPr lang="en-US" altLang="ja-JP" sz="1800" dirty="0">
                <a:solidFill>
                  <a:schemeClr val="tx2"/>
                </a:solidFill>
                <a:latin typeface="メイリオ" pitchFamily="50" charset="-128"/>
                <a:ea typeface="メイリオ" pitchFamily="50" charset="-128"/>
              </a:rPr>
              <a:t>(relay.js)</a:t>
            </a:r>
          </a:p>
        </p:txBody>
      </p:sp>
      <p:sp>
        <p:nvSpPr>
          <p:cNvPr id="8" name="Text Box 39"/>
          <p:cNvSpPr txBox="1">
            <a:spLocks noChangeArrowheads="1"/>
          </p:cNvSpPr>
          <p:nvPr/>
        </p:nvSpPr>
        <p:spPr bwMode="auto">
          <a:xfrm>
            <a:off x="139700" y="1179513"/>
            <a:ext cx="2577885" cy="369332"/>
          </a:xfrm>
          <a:prstGeom prst="rect">
            <a:avLst/>
          </a:prstGeom>
          <a:noFill/>
          <a:ln w="9525">
            <a:noFill/>
            <a:miter lim="800000"/>
            <a:headEnd/>
            <a:tailEnd/>
          </a:ln>
        </p:spPr>
        <p:txBody>
          <a:bodyPr wrap="none">
            <a:spAutoFit/>
          </a:bodyPr>
          <a:lstStyle/>
          <a:p>
            <a:r>
              <a:rPr lang="en-US" altLang="ja-JP" sz="1800" dirty="0">
                <a:solidFill>
                  <a:schemeClr val="tx2"/>
                </a:solidFill>
                <a:latin typeface="メイリオ" pitchFamily="50" charset="-128"/>
                <a:ea typeface="メイリオ" pitchFamily="50" charset="-128"/>
              </a:rPr>
              <a:t>7.</a:t>
            </a:r>
            <a:r>
              <a:rPr lang="ja-JP" altLang="en-US" sz="1800" dirty="0">
                <a:solidFill>
                  <a:schemeClr val="tx2"/>
                </a:solidFill>
                <a:latin typeface="メイリオ" pitchFamily="50" charset="-128"/>
                <a:ea typeface="メイリオ" pitchFamily="50" charset="-128"/>
              </a:rPr>
              <a:t> ブザー</a:t>
            </a:r>
            <a:r>
              <a:rPr lang="en-US" altLang="ja-JP" sz="1800" dirty="0">
                <a:solidFill>
                  <a:schemeClr val="tx2"/>
                </a:solidFill>
                <a:latin typeface="メイリオ" pitchFamily="50" charset="-128"/>
                <a:ea typeface="メイリオ" pitchFamily="50" charset="-128"/>
              </a:rPr>
              <a:t>(buzzer.js)</a:t>
            </a:r>
            <a:endParaRPr lang="ja-JP" altLang="en-US" sz="1800" dirty="0">
              <a:solidFill>
                <a:schemeClr val="tx2"/>
              </a:solidFill>
              <a:latin typeface="メイリオ" pitchFamily="50" charset="-128"/>
              <a:ea typeface="メイリオ" pitchFamily="50" charset="-128"/>
            </a:endParaRPr>
          </a:p>
        </p:txBody>
      </p:sp>
      <p:sp>
        <p:nvSpPr>
          <p:cNvPr id="11" name="Text Box 39"/>
          <p:cNvSpPr txBox="1">
            <a:spLocks noChangeArrowheads="1"/>
          </p:cNvSpPr>
          <p:nvPr/>
        </p:nvSpPr>
        <p:spPr bwMode="auto">
          <a:xfrm>
            <a:off x="231775" y="1548845"/>
            <a:ext cx="4144962" cy="5016500"/>
          </a:xfrm>
          <a:prstGeom prst="rect">
            <a:avLst/>
          </a:prstGeom>
          <a:solidFill>
            <a:schemeClr val="bg2"/>
          </a:solidFill>
          <a:ln w="9525">
            <a:noFill/>
            <a:miter lim="800000"/>
            <a:headEnd/>
            <a:tailEnd/>
          </a:ln>
        </p:spPr>
        <p:txBody>
          <a:bodyPr/>
          <a:lstStyle/>
          <a:p>
            <a:r>
              <a:rPr lang="en-US" altLang="ja-JP" sz="900" dirty="0">
                <a:latin typeface="メイリオ" pitchFamily="50" charset="-128"/>
                <a:ea typeface="メイリオ" pitchFamily="50" charset="-128"/>
              </a:rPr>
              <a:t>// </a:t>
            </a:r>
            <a:r>
              <a:rPr lang="ja-JP" altLang="en-US" sz="900" dirty="0">
                <a:latin typeface="メイリオ" pitchFamily="50" charset="-128"/>
                <a:ea typeface="メイリオ" pitchFamily="50" charset="-128"/>
              </a:rPr>
              <a:t>ブザー</a:t>
            </a:r>
          </a:p>
          <a:p>
            <a:r>
              <a:rPr lang="en-US" altLang="ja-JP" sz="900" dirty="0">
                <a:latin typeface="メイリオ" pitchFamily="50" charset="-128"/>
                <a:ea typeface="メイリオ" pitchFamily="50" charset="-128"/>
              </a:rPr>
              <a:t>var GrovePi = require('node-</a:t>
            </a:r>
            <a:r>
              <a:rPr lang="en-US" altLang="ja-JP" sz="900" dirty="0" err="1">
                <a:latin typeface="メイリオ" pitchFamily="50" charset="-128"/>
                <a:ea typeface="メイリオ" pitchFamily="50" charset="-128"/>
              </a:rPr>
              <a:t>grovepi</a:t>
            </a:r>
            <a:r>
              <a:rPr lang="en-US" altLang="ja-JP" sz="900" dirty="0">
                <a:latin typeface="メイリオ" pitchFamily="50" charset="-128"/>
                <a:ea typeface="メイリオ" pitchFamily="50" charset="-128"/>
              </a:rPr>
              <a:t>').GrovePi;</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a:t>
            </a:r>
            <a:r>
              <a:rPr lang="en-US" altLang="ja-JP" sz="900" dirty="0" err="1">
                <a:latin typeface="メイリオ" pitchFamily="50" charset="-128"/>
                <a:ea typeface="メイリオ" pitchFamily="50" charset="-128"/>
              </a:rPr>
              <a:t>GrovePi.board</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BuzzerDigital</a:t>
            </a:r>
            <a:r>
              <a:rPr lang="en-US" altLang="ja-JP" sz="900" dirty="0">
                <a:latin typeface="メイリオ" pitchFamily="50" charset="-128"/>
                <a:ea typeface="メイリオ" pitchFamily="50" charset="-128"/>
              </a:rPr>
              <a:t> = </a:t>
            </a:r>
            <a:r>
              <a:rPr lang="en-US" altLang="ja-JP" sz="900" dirty="0" err="1">
                <a:latin typeface="メイリオ" pitchFamily="50" charset="-128"/>
                <a:ea typeface="メイリオ" pitchFamily="50" charset="-128"/>
              </a:rPr>
              <a:t>GrovePi.sensors.base.Digital</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buzzer = false;</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new Board({</a:t>
            </a:r>
          </a:p>
          <a:p>
            <a:r>
              <a:rPr lang="en-US" altLang="ja-JP" sz="900" dirty="0">
                <a:latin typeface="メイリオ" pitchFamily="50" charset="-128"/>
                <a:ea typeface="メイリオ" pitchFamily="50" charset="-128"/>
              </a:rPr>
              <a:t>  debug: true,</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onError</a:t>
            </a:r>
            <a:r>
              <a:rPr lang="en-US" altLang="ja-JP" sz="900" dirty="0">
                <a:latin typeface="メイリオ" pitchFamily="50" charset="-128"/>
                <a:ea typeface="メイリオ" pitchFamily="50" charset="-128"/>
              </a:rPr>
              <a:t>: function(err){</a:t>
            </a:r>
          </a:p>
          <a:p>
            <a:r>
              <a:rPr lang="en-US" altLang="ja-JP" sz="900" dirty="0">
                <a:latin typeface="メイリオ" pitchFamily="50" charset="-128"/>
                <a:ea typeface="メイリオ" pitchFamily="50" charset="-128"/>
              </a:rPr>
              <a:t>    console.log('ERROR');</a:t>
            </a:r>
          </a:p>
          <a:p>
            <a:r>
              <a:rPr lang="en-US" altLang="ja-JP" sz="900" dirty="0">
                <a:latin typeface="メイリオ" pitchFamily="50" charset="-128"/>
                <a:ea typeface="メイリオ" pitchFamily="50" charset="-128"/>
              </a:rPr>
              <a:t>    console.log(err)</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onInit</a:t>
            </a:r>
            <a:r>
              <a:rPr lang="en-US" altLang="ja-JP" sz="900" dirty="0">
                <a:latin typeface="メイリオ" pitchFamily="50" charset="-128"/>
                <a:ea typeface="メイリオ" pitchFamily="50" charset="-128"/>
              </a:rPr>
              <a:t>: function(res){</a:t>
            </a:r>
          </a:p>
          <a:p>
            <a:r>
              <a:rPr lang="en-US" altLang="ja-JP" sz="900" dirty="0">
                <a:latin typeface="メイリオ" pitchFamily="50" charset="-128"/>
                <a:ea typeface="メイリオ" pitchFamily="50" charset="-128"/>
              </a:rPr>
              <a:t>    if(res){</a:t>
            </a:r>
          </a:p>
          <a:p>
            <a:r>
              <a:rPr lang="en-US" altLang="ja-JP" sz="900" dirty="0">
                <a:latin typeface="メイリオ" pitchFamily="50" charset="-128"/>
                <a:ea typeface="メイリオ" pitchFamily="50" charset="-128"/>
              </a:rPr>
              <a:t>      var </a:t>
            </a:r>
            <a:r>
              <a:rPr lang="en-US" altLang="ja-JP" sz="900" dirty="0" err="1">
                <a:latin typeface="メイリオ" pitchFamily="50" charset="-128"/>
                <a:ea typeface="メイリオ" pitchFamily="50" charset="-128"/>
              </a:rPr>
              <a:t>buzzerDigital</a:t>
            </a:r>
            <a:r>
              <a:rPr lang="en-US" altLang="ja-JP" sz="900" dirty="0">
                <a:latin typeface="メイリオ" pitchFamily="50" charset="-128"/>
                <a:ea typeface="メイリオ" pitchFamily="50" charset="-128"/>
              </a:rPr>
              <a:t> = new </a:t>
            </a:r>
            <a:r>
              <a:rPr lang="en-US" altLang="ja-JP" sz="900" dirty="0" err="1">
                <a:latin typeface="メイリオ" pitchFamily="50" charset="-128"/>
                <a:ea typeface="メイリオ" pitchFamily="50" charset="-128"/>
              </a:rPr>
              <a:t>BuzzerDigital</a:t>
            </a:r>
            <a:r>
              <a:rPr lang="en-US" altLang="ja-JP" sz="900" dirty="0">
                <a:latin typeface="メイリオ" pitchFamily="50" charset="-128"/>
                <a:ea typeface="メイリオ" pitchFamily="50" charset="-128"/>
              </a:rPr>
              <a:t>(5);  // D5</a:t>
            </a:r>
            <a:r>
              <a:rPr lang="ja-JP" altLang="en-US" sz="900" dirty="0">
                <a:latin typeface="メイリオ" pitchFamily="50" charset="-128"/>
                <a:ea typeface="メイリオ" pitchFamily="50" charset="-128"/>
              </a:rPr>
              <a:t>ポートを指定</a:t>
            </a:r>
          </a:p>
          <a:p>
            <a:r>
              <a:rPr lang="ja-JP" altLang="en-US"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setInterval</a:t>
            </a:r>
            <a:r>
              <a:rPr lang="en-US" altLang="ja-JP" sz="900" dirty="0">
                <a:latin typeface="メイリオ" pitchFamily="50" charset="-128"/>
                <a:ea typeface="メイリオ" pitchFamily="50" charset="-128"/>
              </a:rPr>
              <a:t>(function(){</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buzzerDigital.write</a:t>
            </a:r>
            <a:r>
              <a:rPr lang="en-US" altLang="ja-JP" sz="900" dirty="0">
                <a:latin typeface="メイリオ" pitchFamily="50" charset="-128"/>
                <a:ea typeface="メイリオ" pitchFamily="50" charset="-128"/>
              </a:rPr>
              <a:t>(buzzer);  // </a:t>
            </a:r>
            <a:r>
              <a:rPr lang="ja-JP" altLang="en-US" sz="900" dirty="0">
                <a:latin typeface="メイリオ" pitchFamily="50" charset="-128"/>
                <a:ea typeface="メイリオ" pitchFamily="50" charset="-128"/>
              </a:rPr>
              <a:t>ブザーを鳴らす・止める</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if(buzzer){</a:t>
            </a:r>
          </a:p>
          <a:p>
            <a:r>
              <a:rPr lang="en-US" altLang="ja-JP" sz="900" dirty="0">
                <a:latin typeface="メイリオ" pitchFamily="50" charset="-128"/>
                <a:ea typeface="メイリオ" pitchFamily="50" charset="-128"/>
              </a:rPr>
              <a:t>          buzzer = false;</a:t>
            </a:r>
          </a:p>
          <a:p>
            <a:r>
              <a:rPr lang="en-US" altLang="ja-JP" sz="900" dirty="0">
                <a:latin typeface="メイリオ" pitchFamily="50" charset="-128"/>
                <a:ea typeface="メイリオ" pitchFamily="50" charset="-128"/>
              </a:rPr>
              <a:t>        }else{</a:t>
            </a:r>
          </a:p>
          <a:p>
            <a:r>
              <a:rPr lang="en-US" altLang="ja-JP" sz="900" dirty="0">
                <a:latin typeface="メイリオ" pitchFamily="50" charset="-128"/>
                <a:ea typeface="メイリオ" pitchFamily="50" charset="-128"/>
              </a:rPr>
              <a:t>          buzzer = true;</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},1000);  // 1000</a:t>
            </a:r>
            <a:r>
              <a:rPr lang="ja-JP" altLang="en-US" sz="900" dirty="0">
                <a:latin typeface="メイリオ" pitchFamily="50" charset="-128"/>
                <a:ea typeface="メイリオ" pitchFamily="50" charset="-128"/>
              </a:rPr>
              <a:t>ミリ秒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a:t>
            </a:r>
            <a:r>
              <a:rPr lang="en-US" altLang="ja-JP" sz="900" dirty="0">
                <a:latin typeface="メイリオ" pitchFamily="50" charset="-128"/>
                <a:ea typeface="メイリオ" pitchFamily="50" charset="-128"/>
              </a:rPr>
              <a:t>1</a:t>
            </a:r>
            <a:r>
              <a:rPr lang="ja-JP" altLang="en-US" sz="900" dirty="0">
                <a:latin typeface="メイリオ" pitchFamily="50" charset="-128"/>
                <a:ea typeface="メイリオ" pitchFamily="50" charset="-128"/>
              </a:rPr>
              <a:t>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のインターバル</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board.init</a:t>
            </a:r>
            <a:r>
              <a:rPr lang="en-US" altLang="ja-JP" sz="900" dirty="0">
                <a:latin typeface="メイリオ" pitchFamily="50" charset="-128"/>
                <a:ea typeface="メイリオ" pitchFamily="50" charset="-128"/>
              </a:rPr>
              <a:t>();</a:t>
            </a:r>
          </a:p>
        </p:txBody>
      </p:sp>
      <p:sp>
        <p:nvSpPr>
          <p:cNvPr id="12" name="Text Box 39"/>
          <p:cNvSpPr txBox="1">
            <a:spLocks noChangeArrowheads="1"/>
          </p:cNvSpPr>
          <p:nvPr/>
        </p:nvSpPr>
        <p:spPr bwMode="auto">
          <a:xfrm>
            <a:off x="4675188" y="1548845"/>
            <a:ext cx="4144962" cy="5016500"/>
          </a:xfrm>
          <a:prstGeom prst="rect">
            <a:avLst/>
          </a:prstGeom>
          <a:solidFill>
            <a:schemeClr val="bg2"/>
          </a:solidFill>
          <a:ln w="9525">
            <a:noFill/>
            <a:miter lim="800000"/>
            <a:headEnd/>
            <a:tailEnd/>
          </a:ln>
        </p:spPr>
        <p:txBody>
          <a:bodyPr/>
          <a:lstStyle/>
          <a:p>
            <a:r>
              <a:rPr lang="en-US" altLang="ja-JP" sz="900" dirty="0">
                <a:latin typeface="メイリオ" pitchFamily="50" charset="-128"/>
                <a:ea typeface="メイリオ" pitchFamily="50" charset="-128"/>
              </a:rPr>
              <a:t>// </a:t>
            </a:r>
            <a:r>
              <a:rPr lang="ja-JP" altLang="en-US" sz="900" dirty="0">
                <a:latin typeface="メイリオ" pitchFamily="50" charset="-128"/>
                <a:ea typeface="メイリオ" pitchFamily="50" charset="-128"/>
              </a:rPr>
              <a:t>リレー</a:t>
            </a:r>
          </a:p>
          <a:p>
            <a:r>
              <a:rPr lang="en-US" altLang="ja-JP" sz="900" dirty="0">
                <a:latin typeface="メイリオ" pitchFamily="50" charset="-128"/>
                <a:ea typeface="メイリオ" pitchFamily="50" charset="-128"/>
              </a:rPr>
              <a:t>var GrovePi = require('node-</a:t>
            </a:r>
            <a:r>
              <a:rPr lang="en-US" altLang="ja-JP" sz="900" dirty="0" err="1">
                <a:latin typeface="メイリオ" pitchFamily="50" charset="-128"/>
                <a:ea typeface="メイリオ" pitchFamily="50" charset="-128"/>
              </a:rPr>
              <a:t>grovepi</a:t>
            </a:r>
            <a:r>
              <a:rPr lang="en-US" altLang="ja-JP" sz="900" dirty="0">
                <a:latin typeface="メイリオ" pitchFamily="50" charset="-128"/>
                <a:ea typeface="メイリオ" pitchFamily="50" charset="-128"/>
              </a:rPr>
              <a:t>').GrovePi;</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a:t>
            </a:r>
            <a:r>
              <a:rPr lang="en-US" altLang="ja-JP" sz="900" dirty="0" err="1">
                <a:latin typeface="メイリオ" pitchFamily="50" charset="-128"/>
                <a:ea typeface="メイリオ" pitchFamily="50" charset="-128"/>
              </a:rPr>
              <a:t>GrovePi.board</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RelayDigital</a:t>
            </a:r>
            <a:r>
              <a:rPr lang="en-US" altLang="ja-JP" sz="900" dirty="0">
                <a:latin typeface="メイリオ" pitchFamily="50" charset="-128"/>
                <a:ea typeface="メイリオ" pitchFamily="50" charset="-128"/>
              </a:rPr>
              <a:t> = </a:t>
            </a:r>
            <a:r>
              <a:rPr lang="en-US" altLang="ja-JP" sz="900" dirty="0" err="1">
                <a:latin typeface="メイリオ" pitchFamily="50" charset="-128"/>
                <a:ea typeface="メイリオ" pitchFamily="50" charset="-128"/>
              </a:rPr>
              <a:t>GrovePi.sensors.base.Digital</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relay = false;</a:t>
            </a:r>
          </a:p>
          <a:p>
            <a:r>
              <a:rPr lang="en-US" altLang="ja-JP" sz="900" dirty="0">
                <a:latin typeface="メイリオ" pitchFamily="50" charset="-128"/>
                <a:ea typeface="メイリオ" pitchFamily="50" charset="-128"/>
              </a:rPr>
              <a:t>var board = new Board({</a:t>
            </a:r>
          </a:p>
          <a:p>
            <a:r>
              <a:rPr lang="en-US" altLang="ja-JP" sz="900" dirty="0">
                <a:latin typeface="メイリオ" pitchFamily="50" charset="-128"/>
                <a:ea typeface="メイリオ" pitchFamily="50" charset="-128"/>
              </a:rPr>
              <a:t>  debug: true,</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onError</a:t>
            </a:r>
            <a:r>
              <a:rPr lang="en-US" altLang="ja-JP" sz="900" dirty="0">
                <a:latin typeface="メイリオ" pitchFamily="50" charset="-128"/>
                <a:ea typeface="メイリオ" pitchFamily="50" charset="-128"/>
              </a:rPr>
              <a:t>: function(err){</a:t>
            </a:r>
          </a:p>
          <a:p>
            <a:r>
              <a:rPr lang="en-US" altLang="ja-JP" sz="900" dirty="0">
                <a:latin typeface="メイリオ" pitchFamily="50" charset="-128"/>
                <a:ea typeface="メイリオ" pitchFamily="50" charset="-128"/>
              </a:rPr>
              <a:t>    console.log('ERROR');</a:t>
            </a:r>
          </a:p>
          <a:p>
            <a:r>
              <a:rPr lang="en-US" altLang="ja-JP" sz="900" dirty="0">
                <a:latin typeface="メイリオ" pitchFamily="50" charset="-128"/>
                <a:ea typeface="メイリオ" pitchFamily="50" charset="-128"/>
              </a:rPr>
              <a:t>    console.log(err)</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onInit</a:t>
            </a:r>
            <a:r>
              <a:rPr lang="en-US" altLang="ja-JP" sz="900" dirty="0">
                <a:latin typeface="メイリオ" pitchFamily="50" charset="-128"/>
                <a:ea typeface="メイリオ" pitchFamily="50" charset="-128"/>
              </a:rPr>
              <a:t>: function(res){</a:t>
            </a:r>
          </a:p>
          <a:p>
            <a:r>
              <a:rPr lang="en-US" altLang="ja-JP" sz="900" dirty="0">
                <a:latin typeface="メイリオ" pitchFamily="50" charset="-128"/>
                <a:ea typeface="メイリオ" pitchFamily="50" charset="-128"/>
              </a:rPr>
              <a:t>    if(res){</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relayDigital</a:t>
            </a:r>
            <a:r>
              <a:rPr lang="en-US" altLang="ja-JP" sz="900" dirty="0">
                <a:latin typeface="メイリオ" pitchFamily="50" charset="-128"/>
                <a:ea typeface="メイリオ" pitchFamily="50" charset="-128"/>
              </a:rPr>
              <a:t> = new </a:t>
            </a:r>
            <a:r>
              <a:rPr lang="en-US" altLang="ja-JP" sz="900" dirty="0" err="1">
                <a:latin typeface="メイリオ" pitchFamily="50" charset="-128"/>
                <a:ea typeface="メイリオ" pitchFamily="50" charset="-128"/>
              </a:rPr>
              <a:t>RelayDigital</a:t>
            </a:r>
            <a:r>
              <a:rPr lang="en-US" altLang="ja-JP" sz="900" dirty="0">
                <a:latin typeface="メイリオ" pitchFamily="50" charset="-128"/>
                <a:ea typeface="メイリオ" pitchFamily="50" charset="-128"/>
              </a:rPr>
              <a:t>(6);  // D6</a:t>
            </a:r>
            <a:r>
              <a:rPr lang="ja-JP" altLang="en-US" sz="900" dirty="0">
                <a:latin typeface="メイリオ" pitchFamily="50" charset="-128"/>
                <a:ea typeface="メイリオ" pitchFamily="50" charset="-128"/>
              </a:rPr>
              <a:t>ポートを指定</a:t>
            </a:r>
          </a:p>
          <a:p>
            <a:r>
              <a:rPr lang="ja-JP" altLang="en-US"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setInterval</a:t>
            </a:r>
            <a:r>
              <a:rPr lang="en-US" altLang="ja-JP" sz="900" dirty="0">
                <a:latin typeface="メイリオ" pitchFamily="50" charset="-128"/>
                <a:ea typeface="メイリオ" pitchFamily="50" charset="-128"/>
              </a:rPr>
              <a:t>(function(){</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relayDigital.write</a:t>
            </a:r>
            <a:r>
              <a:rPr lang="en-US" altLang="ja-JP" sz="900" dirty="0">
                <a:latin typeface="メイリオ" pitchFamily="50" charset="-128"/>
                <a:ea typeface="メイリオ" pitchFamily="50" charset="-128"/>
              </a:rPr>
              <a:t>(relay);  // </a:t>
            </a:r>
            <a:r>
              <a:rPr lang="ja-JP" altLang="en-US" sz="900" dirty="0">
                <a:latin typeface="メイリオ" pitchFamily="50" charset="-128"/>
                <a:ea typeface="メイリオ" pitchFamily="50" charset="-128"/>
              </a:rPr>
              <a:t>リレースイッチをオン・オフ</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if(relay){</a:t>
            </a:r>
          </a:p>
          <a:p>
            <a:r>
              <a:rPr lang="en-US" altLang="ja-JP" sz="900" dirty="0">
                <a:latin typeface="メイリオ" pitchFamily="50" charset="-128"/>
                <a:ea typeface="メイリオ" pitchFamily="50" charset="-128"/>
              </a:rPr>
              <a:t>          relay = false;</a:t>
            </a:r>
          </a:p>
          <a:p>
            <a:r>
              <a:rPr lang="en-US" altLang="ja-JP" sz="900" dirty="0">
                <a:latin typeface="メイリオ" pitchFamily="50" charset="-128"/>
                <a:ea typeface="メイリオ" pitchFamily="50" charset="-128"/>
              </a:rPr>
              <a:t>        }else{</a:t>
            </a:r>
          </a:p>
          <a:p>
            <a:r>
              <a:rPr lang="en-US" altLang="ja-JP" sz="900" dirty="0">
                <a:latin typeface="メイリオ" pitchFamily="50" charset="-128"/>
                <a:ea typeface="メイリオ" pitchFamily="50" charset="-128"/>
              </a:rPr>
              <a:t>          relay = true;</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},1000);  // 1000</a:t>
            </a:r>
            <a:r>
              <a:rPr lang="ja-JP" altLang="en-US" sz="900" dirty="0">
                <a:latin typeface="メイリオ" pitchFamily="50" charset="-128"/>
                <a:ea typeface="メイリオ" pitchFamily="50" charset="-128"/>
              </a:rPr>
              <a:t>ミリ秒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a:t>
            </a:r>
            <a:r>
              <a:rPr lang="en-US" altLang="ja-JP" sz="900" dirty="0">
                <a:latin typeface="メイリオ" pitchFamily="50" charset="-128"/>
                <a:ea typeface="メイリオ" pitchFamily="50" charset="-128"/>
              </a:rPr>
              <a:t>1</a:t>
            </a:r>
            <a:r>
              <a:rPr lang="ja-JP" altLang="en-US" sz="900" dirty="0">
                <a:latin typeface="メイリオ" pitchFamily="50" charset="-128"/>
                <a:ea typeface="メイリオ" pitchFamily="50" charset="-128"/>
              </a:rPr>
              <a:t>秒</a:t>
            </a:r>
            <a:r>
              <a:rPr lang="en-US" altLang="ja-JP" sz="900" dirty="0">
                <a:latin typeface="メイリオ" pitchFamily="50" charset="-128"/>
                <a:ea typeface="メイリオ" pitchFamily="50" charset="-128"/>
              </a:rPr>
              <a:t>)</a:t>
            </a:r>
            <a:r>
              <a:rPr lang="ja-JP" altLang="en-US" sz="900" dirty="0">
                <a:latin typeface="メイリオ" pitchFamily="50" charset="-128"/>
                <a:ea typeface="メイリオ" pitchFamily="50" charset="-128"/>
              </a:rPr>
              <a:t>のインターバル</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board.init</a:t>
            </a:r>
            <a:r>
              <a:rPr lang="en-US" altLang="ja-JP" sz="900" dirty="0">
                <a:latin typeface="メイリオ" pitchFamily="50" charset="-128"/>
                <a:ea typeface="メイリオ" pitchFamily="50" charset="-128"/>
              </a:rPr>
              <a:t>();</a:t>
            </a:r>
          </a:p>
        </p:txBody>
      </p:sp>
    </p:spTree>
    <p:extLst>
      <p:ext uri="{BB962C8B-B14F-4D97-AF65-F5344CB8AC3E}">
        <p14:creationId xmlns:p14="http://schemas.microsoft.com/office/powerpoint/2010/main" val="387511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zh-TW" altLang="en-US" sz="2400" b="1" dirty="0">
                <a:latin typeface="メイリオ" panose="020B0604030504040204" pitchFamily="50" charset="-128"/>
                <a:ea typeface="メイリオ" panose="020B0604030504040204" pitchFamily="50" charset="-128"/>
              </a:rPr>
              <a:t>事前準備 </a:t>
            </a:r>
            <a:r>
              <a:rPr lang="en-US" altLang="zh-TW" sz="2400" b="1" dirty="0">
                <a:latin typeface="メイリオ" panose="020B0604030504040204" pitchFamily="50" charset="-128"/>
                <a:ea typeface="メイリオ" panose="020B0604030504040204" pitchFamily="50" charset="-128"/>
              </a:rPr>
              <a:t>(</a:t>
            </a:r>
            <a:r>
              <a:rPr lang="zh-TW" altLang="en-US" sz="2400" b="1" dirty="0">
                <a:latin typeface="メイリオ" panose="020B0604030504040204" pitchFamily="50" charset="-128"/>
                <a:ea typeface="メイリオ" panose="020B0604030504040204" pitchFamily="50" charset="-128"/>
              </a:rPr>
              <a:t>機材確認</a:t>
            </a:r>
            <a:r>
              <a:rPr lang="en-US" altLang="zh-TW"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 </a:t>
            </a:r>
            <a:r>
              <a:rPr lang="en-US" altLang="ja-JP"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 電子パーツ</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646331"/>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ハンズオン講習で使用する電子パーツ</a:t>
            </a:r>
            <a:endParaRPr lang="en-US" altLang="ja-JP" u="sng" dirty="0">
              <a:latin typeface="メイリオ" panose="020B0604030504040204" pitchFamily="50" charset="-128"/>
              <a:ea typeface="メイリオ" panose="020B0604030504040204" pitchFamily="50" charset="-128"/>
            </a:endParaRPr>
          </a:p>
          <a:p>
            <a:endParaRPr lang="ja-JP" altLang="en-US" u="sng"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79144AD1-653C-405B-9FDB-73B3F049FC18}"/>
              </a:ext>
            </a:extLst>
          </p:cNvPr>
          <p:cNvSpPr txBox="1"/>
          <p:nvPr/>
        </p:nvSpPr>
        <p:spPr>
          <a:xfrm>
            <a:off x="1740186" y="5283199"/>
            <a:ext cx="3684896" cy="1107996"/>
          </a:xfrm>
          <a:prstGeom prst="rect">
            <a:avLst/>
          </a:prstGeom>
          <a:noFill/>
        </p:spPr>
        <p:txBody>
          <a:bodyPr wrap="square" rtlCol="0">
            <a:spAutoFit/>
          </a:bodyPr>
          <a:lstStyle/>
          <a:p>
            <a:pPr marL="228600" indent="-228600">
              <a:buFont typeface="+mj-ea"/>
              <a:buAutoNum type="circleNumDbPlain"/>
            </a:pPr>
            <a:r>
              <a:rPr lang="ja-JP" altLang="en-US" sz="1100" dirty="0">
                <a:latin typeface="メイリオ" panose="020B0604030504040204" pitchFamily="50" charset="-128"/>
                <a:ea typeface="メイリオ" panose="020B0604030504040204" pitchFamily="50" charset="-128"/>
              </a:rPr>
              <a:t>ブレッドボード </a:t>
            </a:r>
            <a:r>
              <a:rPr lang="en-US" altLang="ja-JP" sz="1100" dirty="0">
                <a:latin typeface="メイリオ" panose="020B0604030504040204" pitchFamily="50" charset="-128"/>
                <a:ea typeface="メイリオ" panose="020B0604030504040204" pitchFamily="50" charset="-128"/>
              </a:rPr>
              <a:t>× 1</a:t>
            </a:r>
          </a:p>
          <a:p>
            <a:pPr marL="228600" indent="-228600">
              <a:buFont typeface="+mj-ea"/>
              <a:buAutoNum type="circleNumDbPlain"/>
            </a:pPr>
            <a:r>
              <a:rPr lang="ja-JP" altLang="en-US" sz="1100" dirty="0">
                <a:latin typeface="メイリオ" panose="020B0604030504040204" pitchFamily="50" charset="-128"/>
                <a:ea typeface="メイリオ" panose="020B0604030504040204" pitchFamily="50" charset="-128"/>
              </a:rPr>
              <a:t>ちびギアモーター</a:t>
            </a:r>
            <a:r>
              <a:rPr lang="en-US" altLang="ja-JP" sz="1100" dirty="0">
                <a:latin typeface="メイリオ" panose="020B0604030504040204" pitchFamily="50" charset="-128"/>
                <a:ea typeface="メイリオ" panose="020B0604030504040204" pitchFamily="50" charset="-128"/>
              </a:rPr>
              <a:t> × 1</a:t>
            </a:r>
          </a:p>
          <a:p>
            <a:pPr marL="228600" indent="-228600">
              <a:buFont typeface="+mj-ea"/>
              <a:buAutoNum type="circleNumDbPlain"/>
            </a:pPr>
            <a:r>
              <a:rPr lang="en-US" altLang="ja-JP" sz="1100" dirty="0">
                <a:latin typeface="メイリオ" panose="020B0604030504040204" pitchFamily="50" charset="-128"/>
                <a:ea typeface="メイリオ" panose="020B0604030504040204" pitchFamily="50" charset="-128"/>
              </a:rPr>
              <a:t>LED × 1</a:t>
            </a:r>
          </a:p>
          <a:p>
            <a:pPr marL="228600" indent="-228600">
              <a:buFont typeface="+mj-ea"/>
              <a:buAutoNum type="circleNumDbPlain"/>
            </a:pPr>
            <a:r>
              <a:rPr lang="en-US" altLang="ja-JP" sz="1100" dirty="0">
                <a:latin typeface="メイリオ" panose="020B0604030504040204" pitchFamily="50" charset="-128"/>
                <a:ea typeface="メイリオ" panose="020B0604030504040204" pitchFamily="50" charset="-128"/>
              </a:rPr>
              <a:t>MOSFET × 1</a:t>
            </a:r>
          </a:p>
          <a:p>
            <a:pPr marL="228600" indent="-228600">
              <a:buFont typeface="+mj-ea"/>
              <a:buAutoNum type="circleNumDbPlain"/>
            </a:pPr>
            <a:r>
              <a:rPr lang="ja-JP" altLang="en-US" sz="1100" dirty="0">
                <a:latin typeface="メイリオ" panose="020B0604030504040204" pitchFamily="50" charset="-128"/>
                <a:ea typeface="メイリオ" panose="020B0604030504040204" pitchFamily="50" charset="-128"/>
              </a:rPr>
              <a:t>タクトスイッチ </a:t>
            </a:r>
            <a:r>
              <a:rPr lang="en-US" altLang="ja-JP" sz="1100" dirty="0">
                <a:latin typeface="メイリオ" panose="020B0604030504040204" pitchFamily="50" charset="-128"/>
                <a:ea typeface="メイリオ" panose="020B0604030504040204" pitchFamily="50" charset="-128"/>
              </a:rPr>
              <a:t>× 1</a:t>
            </a:r>
          </a:p>
          <a:p>
            <a:pPr marL="228600" indent="-228600">
              <a:buFont typeface="+mj-ea"/>
              <a:buAutoNum type="circleNumDbPlain"/>
            </a:pPr>
            <a:r>
              <a:rPr lang="ja-JP" altLang="en-US" sz="1100" dirty="0">
                <a:latin typeface="メイリオ" panose="020B0604030504040204" pitchFamily="50" charset="-128"/>
                <a:ea typeface="メイリオ" panose="020B0604030504040204" pitchFamily="50" charset="-128"/>
              </a:rPr>
              <a:t>温度センサー</a:t>
            </a:r>
            <a:r>
              <a:rPr lang="en-US" altLang="ja-JP" sz="1100" dirty="0">
                <a:latin typeface="メイリオ" panose="020B0604030504040204" pitchFamily="50" charset="-128"/>
                <a:ea typeface="メイリオ" panose="020B0604030504040204" pitchFamily="50" charset="-128"/>
              </a:rPr>
              <a:t>&lt;ADT7410&gt;</a:t>
            </a:r>
          </a:p>
        </p:txBody>
      </p:sp>
      <p:sp>
        <p:nvSpPr>
          <p:cNvPr id="16" name="テキスト ボックス 15">
            <a:extLst>
              <a:ext uri="{FF2B5EF4-FFF2-40B4-BE49-F238E27FC236}">
                <a16:creationId xmlns:a16="http://schemas.microsoft.com/office/drawing/2014/main" id="{4A9E9450-0A2C-48A2-9264-32A616DEC1FB}"/>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4</a:t>
            </a:fld>
            <a:endParaRPr kumimoji="1" lang="ja-JP" altLang="en-US" dirty="0">
              <a:solidFill>
                <a:schemeClr val="bg1">
                  <a:lumMod val="50000"/>
                </a:schemeClr>
              </a:solidFill>
            </a:endParaRPr>
          </a:p>
        </p:txBody>
      </p:sp>
      <p:pic>
        <p:nvPicPr>
          <p:cNvPr id="17" name="図 16">
            <a:extLst>
              <a:ext uri="{FF2B5EF4-FFF2-40B4-BE49-F238E27FC236}">
                <a16:creationId xmlns:a16="http://schemas.microsoft.com/office/drawing/2014/main" id="{9D12813C-DAB8-49E7-BA99-FA5E15326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9" name="図 8">
            <a:extLst>
              <a:ext uri="{FF2B5EF4-FFF2-40B4-BE49-F238E27FC236}">
                <a16:creationId xmlns:a16="http://schemas.microsoft.com/office/drawing/2014/main" id="{01C3572F-E42F-40B7-8204-5243607D0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391" y="1408541"/>
            <a:ext cx="5447218" cy="3874658"/>
          </a:xfrm>
          <a:prstGeom prst="rect">
            <a:avLst/>
          </a:prstGeom>
        </p:spPr>
      </p:pic>
      <p:sp>
        <p:nvSpPr>
          <p:cNvPr id="15" name="テキスト ボックス 14">
            <a:extLst>
              <a:ext uri="{FF2B5EF4-FFF2-40B4-BE49-F238E27FC236}">
                <a16:creationId xmlns:a16="http://schemas.microsoft.com/office/drawing/2014/main" id="{BF4DD648-8B49-4051-9A01-6467D33C5235}"/>
              </a:ext>
            </a:extLst>
          </p:cNvPr>
          <p:cNvSpPr txBox="1"/>
          <p:nvPr/>
        </p:nvSpPr>
        <p:spPr>
          <a:xfrm>
            <a:off x="4603586" y="5283199"/>
            <a:ext cx="3684896" cy="1446550"/>
          </a:xfrm>
          <a:prstGeom prst="rect">
            <a:avLst/>
          </a:prstGeom>
          <a:noFill/>
        </p:spPr>
        <p:txBody>
          <a:bodyPr wrap="square" rtlCol="0">
            <a:spAutoFit/>
          </a:bodyPr>
          <a:lstStyle/>
          <a:p>
            <a:pPr marL="228600" indent="-228600">
              <a:buFont typeface="+mj-ea"/>
              <a:buAutoNum type="circleNumDbPlain" startAt="7"/>
            </a:pPr>
            <a:r>
              <a:rPr lang="en-US" altLang="ja-JP" sz="1100" dirty="0">
                <a:latin typeface="メイリオ" panose="020B0604030504040204" pitchFamily="50" charset="-128"/>
                <a:ea typeface="メイリオ" panose="020B0604030504040204" pitchFamily="50" charset="-128"/>
              </a:rPr>
              <a:t>10kΩ</a:t>
            </a:r>
            <a:r>
              <a:rPr lang="ja-JP" altLang="en-US" sz="1100" dirty="0">
                <a:latin typeface="メイリオ" panose="020B0604030504040204" pitchFamily="50" charset="-128"/>
                <a:ea typeface="メイリオ" panose="020B0604030504040204" pitchFamily="50" charset="-128"/>
              </a:rPr>
              <a:t>抵抗</a:t>
            </a:r>
            <a:r>
              <a:rPr lang="en-US" altLang="ja-JP" sz="1100" dirty="0">
                <a:latin typeface="メイリオ" panose="020B0604030504040204" pitchFamily="50" charset="-128"/>
                <a:ea typeface="メイリオ" panose="020B0604030504040204" pitchFamily="50" charset="-128"/>
              </a:rPr>
              <a:t>&lt;</a:t>
            </a:r>
            <a:r>
              <a:rPr lang="ja-JP" altLang="en-US" sz="1100" dirty="0">
                <a:latin typeface="メイリオ" panose="020B0604030504040204" pitchFamily="50" charset="-128"/>
                <a:ea typeface="メイリオ" panose="020B0604030504040204" pitchFamily="50" charset="-128"/>
              </a:rPr>
              <a:t>茶黒橙金</a:t>
            </a:r>
            <a:r>
              <a:rPr lang="en-US" altLang="ja-JP" sz="1100" dirty="0">
                <a:latin typeface="メイリオ" panose="020B0604030504040204" pitchFamily="50" charset="-128"/>
                <a:ea typeface="メイリオ" panose="020B0604030504040204" pitchFamily="50" charset="-128"/>
              </a:rPr>
              <a:t>&gt;</a:t>
            </a:r>
            <a:r>
              <a:rPr lang="ja-JP" altLang="en-US" sz="1100" dirty="0">
                <a:latin typeface="メイリオ" panose="020B0604030504040204" pitchFamily="50" charset="-128"/>
                <a:ea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rPr>
              <a:t> × 1</a:t>
            </a:r>
          </a:p>
          <a:p>
            <a:pPr marL="228600" indent="-228600">
              <a:buFont typeface="+mj-ea"/>
              <a:buAutoNum type="circleNumDbPlain" startAt="7"/>
            </a:pPr>
            <a:r>
              <a:rPr lang="en-US" altLang="ja-JP" sz="1100" dirty="0">
                <a:latin typeface="メイリオ" panose="020B0604030504040204" pitchFamily="50" charset="-128"/>
                <a:ea typeface="メイリオ" panose="020B0604030504040204" pitchFamily="50" charset="-128"/>
              </a:rPr>
              <a:t>1kΩ</a:t>
            </a:r>
            <a:r>
              <a:rPr lang="ja-JP" altLang="en-US" sz="1100" dirty="0">
                <a:latin typeface="メイリオ" panose="020B0604030504040204" pitchFamily="50" charset="-128"/>
                <a:ea typeface="メイリオ" panose="020B0604030504040204" pitchFamily="50" charset="-128"/>
              </a:rPr>
              <a:t>抵抗</a:t>
            </a:r>
            <a:r>
              <a:rPr lang="en-US" altLang="ja-JP" sz="1100" dirty="0">
                <a:latin typeface="メイリオ" panose="020B0604030504040204" pitchFamily="50" charset="-128"/>
                <a:ea typeface="メイリオ" panose="020B0604030504040204" pitchFamily="50" charset="-128"/>
              </a:rPr>
              <a:t>&lt;</a:t>
            </a:r>
            <a:r>
              <a:rPr lang="ja-JP" altLang="en-US" sz="1100" dirty="0">
                <a:latin typeface="メイリオ" panose="020B0604030504040204" pitchFamily="50" charset="-128"/>
                <a:ea typeface="メイリオ" panose="020B0604030504040204" pitchFamily="50" charset="-128"/>
              </a:rPr>
              <a:t>茶黒赤金</a:t>
            </a:r>
            <a:r>
              <a:rPr lang="en-US" altLang="ja-JP" sz="1100" dirty="0">
                <a:latin typeface="メイリオ" panose="020B0604030504040204" pitchFamily="50" charset="-128"/>
                <a:ea typeface="メイリオ" panose="020B0604030504040204" pitchFamily="50" charset="-128"/>
              </a:rPr>
              <a:t>&gt;</a:t>
            </a:r>
            <a:r>
              <a:rPr lang="ja-JP" altLang="en-US" sz="1100" dirty="0">
                <a:latin typeface="メイリオ" panose="020B0604030504040204" pitchFamily="50" charset="-128"/>
                <a:ea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rPr>
              <a:t> × 1</a:t>
            </a:r>
          </a:p>
          <a:p>
            <a:pPr marL="228600" indent="-228600">
              <a:buFont typeface="+mj-ea"/>
              <a:buAutoNum type="circleNumDbPlain" startAt="7"/>
            </a:pPr>
            <a:r>
              <a:rPr lang="en-US" altLang="ja-JP" sz="1100" dirty="0">
                <a:latin typeface="メイリオ" panose="020B0604030504040204" pitchFamily="50" charset="-128"/>
                <a:ea typeface="メイリオ" panose="020B0604030504040204" pitchFamily="50" charset="-128"/>
              </a:rPr>
              <a:t>150Ω</a:t>
            </a:r>
            <a:r>
              <a:rPr lang="ja-JP" altLang="en-US" sz="1100" dirty="0">
                <a:latin typeface="メイリオ" panose="020B0604030504040204" pitchFamily="50" charset="-128"/>
                <a:ea typeface="メイリオ" panose="020B0604030504040204" pitchFamily="50" charset="-128"/>
              </a:rPr>
              <a:t>抵抗</a:t>
            </a:r>
            <a:r>
              <a:rPr lang="en-US" altLang="ja-JP" sz="1100" dirty="0">
                <a:latin typeface="メイリオ" panose="020B0604030504040204" pitchFamily="50" charset="-128"/>
                <a:ea typeface="メイリオ" panose="020B0604030504040204" pitchFamily="50" charset="-128"/>
              </a:rPr>
              <a:t>&lt;</a:t>
            </a:r>
            <a:r>
              <a:rPr lang="ja-JP" altLang="en-US" sz="1100" dirty="0">
                <a:latin typeface="メイリオ" panose="020B0604030504040204" pitchFamily="50" charset="-128"/>
                <a:ea typeface="メイリオ" panose="020B0604030504040204" pitchFamily="50" charset="-128"/>
              </a:rPr>
              <a:t>茶緑茶金</a:t>
            </a:r>
            <a:r>
              <a:rPr lang="en-US" altLang="ja-JP" sz="1100" dirty="0">
                <a:latin typeface="メイリオ" panose="020B0604030504040204" pitchFamily="50" charset="-128"/>
                <a:ea typeface="メイリオ" panose="020B0604030504040204" pitchFamily="50" charset="-128"/>
              </a:rPr>
              <a:t>&gt;</a:t>
            </a:r>
            <a:r>
              <a:rPr lang="ja-JP" altLang="en-US" sz="1100" dirty="0">
                <a:latin typeface="メイリオ" panose="020B0604030504040204" pitchFamily="50" charset="-128"/>
                <a:ea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rPr>
              <a:t> × 1</a:t>
            </a:r>
          </a:p>
          <a:p>
            <a:pPr marL="228600" indent="-228600">
              <a:buFont typeface="+mj-ea"/>
              <a:buAutoNum type="circleNumDbPlain" startAt="7"/>
            </a:pPr>
            <a:r>
              <a:rPr lang="ja-JP" altLang="en-US" sz="1100" dirty="0">
                <a:latin typeface="メイリオ" panose="020B0604030504040204" pitchFamily="50" charset="-128"/>
                <a:ea typeface="メイリオ" panose="020B0604030504040204" pitchFamily="50" charset="-128"/>
              </a:rPr>
              <a:t>ジャンパーワイヤー </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オス</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メス</a:t>
            </a:r>
            <a:r>
              <a:rPr lang="en-US" altLang="ja-JP" sz="1100" dirty="0">
                <a:latin typeface="メイリオ" panose="020B0604030504040204" pitchFamily="50" charset="-128"/>
                <a:ea typeface="メイリオ" panose="020B0604030504040204" pitchFamily="50" charset="-128"/>
              </a:rPr>
              <a:t>) x 5</a:t>
            </a:r>
          </a:p>
          <a:p>
            <a:pPr marL="228600" indent="-228600">
              <a:buFont typeface="+mj-ea"/>
              <a:buAutoNum type="circleNumDbPlain" startAt="7"/>
            </a:pPr>
            <a:r>
              <a:rPr lang="ja-JP" altLang="en-US" sz="1100" dirty="0">
                <a:latin typeface="メイリオ" panose="020B0604030504040204" pitchFamily="50" charset="-128"/>
                <a:ea typeface="メイリオ" panose="020B0604030504040204" pitchFamily="50" charset="-128"/>
              </a:rPr>
              <a:t>ジャンパーワイヤー </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メス</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メス</a:t>
            </a:r>
            <a:r>
              <a:rPr lang="en-US" altLang="ja-JP" sz="1100" dirty="0">
                <a:latin typeface="メイリオ" panose="020B0604030504040204" pitchFamily="50" charset="-128"/>
                <a:ea typeface="メイリオ" panose="020B0604030504040204" pitchFamily="50" charset="-128"/>
              </a:rPr>
              <a:t>) x 4</a:t>
            </a:r>
          </a:p>
          <a:p>
            <a:pPr marL="228600" indent="-228600">
              <a:buFont typeface="+mj-ea"/>
              <a:buAutoNum type="circleNumDbPlain" startAt="7"/>
            </a:pPr>
            <a:r>
              <a:rPr lang="ja-JP" altLang="en-US" sz="1100" dirty="0">
                <a:latin typeface="メイリオ" panose="020B0604030504040204" pitchFamily="50" charset="-128"/>
                <a:ea typeface="メイリオ" panose="020B0604030504040204" pitchFamily="50" charset="-128"/>
              </a:rPr>
              <a:t>ジャンパーワイヤー </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オス</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オス</a:t>
            </a:r>
            <a:r>
              <a:rPr lang="en-US" altLang="ja-JP" sz="1100" dirty="0">
                <a:latin typeface="メイリオ" panose="020B0604030504040204" pitchFamily="50" charset="-128"/>
                <a:ea typeface="メイリオ" panose="020B0604030504040204" pitchFamily="50" charset="-128"/>
              </a:rPr>
              <a:t>) x 4</a:t>
            </a:r>
          </a:p>
          <a:p>
            <a:pPr marL="228600" indent="-228600">
              <a:buFont typeface="+mj-ea"/>
              <a:buAutoNum type="circleNumDbPlain" startAt="7"/>
            </a:pPr>
            <a:r>
              <a:rPr lang="en-US" altLang="ja-JP" sz="1100" dirty="0">
                <a:latin typeface="メイリオ" panose="020B0604030504040204" pitchFamily="50" charset="-128"/>
                <a:ea typeface="メイリオ" panose="020B0604030504040204" pitchFamily="50" charset="-128"/>
              </a:rPr>
              <a:t>Micro</a:t>
            </a:r>
            <a:r>
              <a:rPr lang="ja-JP" altLang="en-US" sz="1100" dirty="0">
                <a:latin typeface="メイリオ" panose="020B0604030504040204" pitchFamily="50" charset="-128"/>
                <a:ea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rPr>
              <a:t>SD</a:t>
            </a:r>
            <a:r>
              <a:rPr lang="ja-JP" altLang="en-US" sz="1100" dirty="0">
                <a:latin typeface="メイリオ" panose="020B0604030504040204" pitchFamily="50" charset="-128"/>
                <a:ea typeface="メイリオ" panose="020B0604030504040204" pitchFamily="50" charset="-128"/>
              </a:rPr>
              <a:t>カード </a:t>
            </a:r>
            <a:r>
              <a:rPr lang="en-US" altLang="ja-JP" sz="1100" dirty="0">
                <a:latin typeface="メイリオ" panose="020B0604030504040204" pitchFamily="50" charset="-128"/>
                <a:ea typeface="メイリオ" panose="020B0604030504040204" pitchFamily="50" charset="-128"/>
              </a:rPr>
              <a:t> × 1</a:t>
            </a:r>
          </a:p>
          <a:p>
            <a:pPr marL="228600" indent="-228600">
              <a:buFont typeface="+mj-ea"/>
              <a:buAutoNum type="circleNumDbPlain" startAt="7"/>
            </a:pPr>
            <a:endParaRPr lang="en-US" altLang="ja-JP" sz="11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53359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付録</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センサーのサンプルコード⑤</a:t>
            </a: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40DCEB97-1FE4-4195-AED8-07B25D6ECA15}" type="slidenum">
              <a:rPr lang="ja-JP" altLang="en-US" smtClean="0"/>
              <a:pPr>
                <a:defRPr/>
              </a:pPr>
              <a:t>49</a:t>
            </a:fld>
            <a:endParaRPr lang="ja-JP" altLang="en-US" dirty="0"/>
          </a:p>
        </p:txBody>
      </p:sp>
      <p:sp>
        <p:nvSpPr>
          <p:cNvPr id="47107" name="Text Box 39"/>
          <p:cNvSpPr txBox="1">
            <a:spLocks noChangeArrowheads="1"/>
          </p:cNvSpPr>
          <p:nvPr/>
        </p:nvSpPr>
        <p:spPr bwMode="auto">
          <a:xfrm>
            <a:off x="239713" y="1539875"/>
            <a:ext cx="4144962" cy="5016500"/>
          </a:xfrm>
          <a:prstGeom prst="rect">
            <a:avLst/>
          </a:prstGeom>
          <a:solidFill>
            <a:schemeClr val="bg2"/>
          </a:solidFill>
          <a:ln w="9525">
            <a:noFill/>
            <a:miter lim="800000"/>
            <a:headEnd/>
            <a:tailEnd/>
          </a:ln>
        </p:spPr>
        <p:txBody>
          <a:bodyPr/>
          <a:lstStyle/>
          <a:p>
            <a:r>
              <a:rPr lang="en-US" altLang="ja-JP" sz="900" dirty="0">
                <a:latin typeface="メイリオ" pitchFamily="50" charset="-128"/>
                <a:ea typeface="メイリオ" pitchFamily="50" charset="-128"/>
              </a:rPr>
              <a:t>// LCD RGB</a:t>
            </a:r>
            <a:r>
              <a:rPr lang="ja-JP" altLang="en-US" sz="900" dirty="0">
                <a:latin typeface="メイリオ" pitchFamily="50" charset="-128"/>
                <a:ea typeface="メイリオ" pitchFamily="50" charset="-128"/>
              </a:rPr>
              <a:t>バックライト</a:t>
            </a:r>
          </a:p>
          <a:p>
            <a:r>
              <a:rPr lang="en-US" altLang="ja-JP" sz="900" dirty="0">
                <a:latin typeface="メイリオ" pitchFamily="50" charset="-128"/>
                <a:ea typeface="メイリオ" pitchFamily="50" charset="-128"/>
              </a:rPr>
              <a:t>var GrovePi = require('node-</a:t>
            </a:r>
            <a:r>
              <a:rPr lang="en-US" altLang="ja-JP" sz="900" dirty="0" err="1">
                <a:latin typeface="メイリオ" pitchFamily="50" charset="-128"/>
                <a:ea typeface="メイリオ" pitchFamily="50" charset="-128"/>
              </a:rPr>
              <a:t>grovepi</a:t>
            </a:r>
            <a:r>
              <a:rPr lang="en-US" altLang="ja-JP" sz="900" dirty="0">
                <a:latin typeface="メイリオ" pitchFamily="50" charset="-128"/>
                <a:ea typeface="メイリオ" pitchFamily="50" charset="-128"/>
              </a:rPr>
              <a:t>').GrovePi;</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i2c = require('i2c-bus');</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sleep = require('sleep/');</a:t>
            </a:r>
          </a:p>
          <a:p>
            <a:endParaRPr lang="en-US" altLang="ja-JP" sz="900" dirty="0">
              <a:latin typeface="メイリオ" pitchFamily="50" charset="-128"/>
              <a:ea typeface="メイリオ" pitchFamily="50" charset="-128"/>
            </a:endParaRP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Commands = </a:t>
            </a:r>
            <a:r>
              <a:rPr lang="en-US" altLang="ja-JP" sz="900" dirty="0" err="1">
                <a:latin typeface="メイリオ" pitchFamily="50" charset="-128"/>
                <a:ea typeface="メイリオ" pitchFamily="50" charset="-128"/>
              </a:rPr>
              <a:t>GrovePi.commands</a:t>
            </a:r>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Board = </a:t>
            </a:r>
            <a:r>
              <a:rPr lang="en-US" altLang="ja-JP" sz="900" dirty="0" err="1">
                <a:latin typeface="メイリオ" pitchFamily="50" charset="-128"/>
                <a:ea typeface="メイリオ" pitchFamily="50" charset="-128"/>
              </a:rPr>
              <a:t>GrovePi.board</a:t>
            </a:r>
            <a:r>
              <a:rPr lang="en-US" altLang="ja-JP" sz="900" dirty="0">
                <a:latin typeface="メイリオ" pitchFamily="50" charset="-128"/>
                <a:ea typeface="メイリオ" pitchFamily="50" charset="-128"/>
              </a:rPr>
              <a:t>;</a:t>
            </a:r>
          </a:p>
          <a:p>
            <a:endParaRPr lang="en-US" altLang="ja-JP" sz="900" dirty="0">
              <a:latin typeface="メイリオ" pitchFamily="50" charset="-128"/>
              <a:ea typeface="メイリオ" pitchFamily="50" charset="-128"/>
            </a:endParaRPr>
          </a:p>
          <a:p>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DISPLAY_RGB_ADDR = 0x62;</a:t>
            </a:r>
          </a:p>
          <a:p>
            <a:r>
              <a:rPr lang="en-US" altLang="ja-JP" sz="900" dirty="0">
                <a:latin typeface="メイリオ" pitchFamily="50" charset="-128"/>
                <a:ea typeface="メイリオ" pitchFamily="50" charset="-128"/>
              </a:rPr>
              <a:t>var DISPLAY_TEXT_ADDR = 0x3e;</a:t>
            </a:r>
          </a:p>
          <a:p>
            <a:endParaRPr lang="en-US" altLang="ja-JP" sz="900" dirty="0">
              <a:latin typeface="メイリオ" pitchFamily="50" charset="-128"/>
              <a:ea typeface="メイリオ" pitchFamily="50" charset="-128"/>
            </a:endParaRPr>
          </a:p>
          <a:p>
            <a:r>
              <a:rPr lang="en-US" altLang="ja-JP" sz="900" dirty="0">
                <a:latin typeface="メイリオ" pitchFamily="50" charset="-128"/>
                <a:ea typeface="メイリオ" pitchFamily="50" charset="-128"/>
              </a:rPr>
              <a:t>function </a:t>
            </a:r>
            <a:r>
              <a:rPr lang="en-US" altLang="ja-JP" sz="900" dirty="0" err="1">
                <a:latin typeface="メイリオ" pitchFamily="50" charset="-128"/>
                <a:ea typeface="メイリオ" pitchFamily="50" charset="-128"/>
              </a:rPr>
              <a:t>setRGB</a:t>
            </a:r>
            <a:r>
              <a:rPr lang="en-US" altLang="ja-JP" sz="900" dirty="0">
                <a:latin typeface="メイリオ" pitchFamily="50" charset="-128"/>
                <a:ea typeface="メイリオ" pitchFamily="50" charset="-128"/>
              </a:rPr>
              <a:t>(i2c1, r, g, b) {</a:t>
            </a:r>
          </a:p>
          <a:p>
            <a:r>
              <a:rPr lang="en-US" altLang="ja-JP" sz="900" dirty="0">
                <a:latin typeface="メイリオ" pitchFamily="50" charset="-128"/>
                <a:ea typeface="メイリオ" pitchFamily="50" charset="-128"/>
              </a:rPr>
              <a:t>  i2c1.writeByteSync(DISPLAY_RGB_ADDR,0,0)</a:t>
            </a:r>
          </a:p>
          <a:p>
            <a:r>
              <a:rPr lang="en-US" altLang="ja-JP" sz="900" dirty="0">
                <a:latin typeface="メイリオ" pitchFamily="50" charset="-128"/>
                <a:ea typeface="メイリオ" pitchFamily="50" charset="-128"/>
              </a:rPr>
              <a:t>  i2c1.writeByteSync(DISPLAY_RGB_ADDR,1,0)</a:t>
            </a:r>
          </a:p>
          <a:p>
            <a:r>
              <a:rPr lang="en-US" altLang="ja-JP" sz="900" dirty="0">
                <a:latin typeface="メイリオ" pitchFamily="50" charset="-128"/>
                <a:ea typeface="メイリオ" pitchFamily="50" charset="-128"/>
              </a:rPr>
              <a:t>  i2c1.writeByteSync(DISPLAY_RGB_ADDR,0x08,0xaa)</a:t>
            </a:r>
          </a:p>
          <a:p>
            <a:r>
              <a:rPr lang="en-US" altLang="ja-JP" sz="900" dirty="0">
                <a:latin typeface="メイリオ" pitchFamily="50" charset="-128"/>
                <a:ea typeface="メイリオ" pitchFamily="50" charset="-128"/>
              </a:rPr>
              <a:t>  i2c1.writeByteSync(DISPLAY_RGB_ADDR,4,r)</a:t>
            </a:r>
          </a:p>
          <a:p>
            <a:r>
              <a:rPr lang="en-US" altLang="ja-JP" sz="900" dirty="0">
                <a:latin typeface="メイリオ" pitchFamily="50" charset="-128"/>
                <a:ea typeface="メイリオ" pitchFamily="50" charset="-128"/>
              </a:rPr>
              <a:t>  i2c1.writeByteSync(DISPLAY_RGB_ADDR,3,g)</a:t>
            </a:r>
          </a:p>
          <a:p>
            <a:r>
              <a:rPr lang="en-US" altLang="ja-JP" sz="900" dirty="0">
                <a:latin typeface="メイリオ" pitchFamily="50" charset="-128"/>
                <a:ea typeface="メイリオ" pitchFamily="50" charset="-128"/>
              </a:rPr>
              <a:t>  i2c1.writeByteSync(DISPLAY_RGB_ADDR,2,b)</a:t>
            </a:r>
          </a:p>
          <a:p>
            <a:r>
              <a:rPr lang="en-US" altLang="ja-JP" sz="900" dirty="0">
                <a:latin typeface="メイリオ" pitchFamily="50" charset="-128"/>
                <a:ea typeface="メイリオ" pitchFamily="50" charset="-128"/>
              </a:rPr>
              <a:t>}</a:t>
            </a:r>
          </a:p>
          <a:p>
            <a:endParaRPr lang="en-US" altLang="ja-JP" sz="900" dirty="0">
              <a:latin typeface="メイリオ" pitchFamily="50" charset="-128"/>
              <a:ea typeface="メイリオ" pitchFamily="50" charset="-128"/>
            </a:endParaRPr>
          </a:p>
          <a:p>
            <a:r>
              <a:rPr lang="en-US" altLang="ja-JP" sz="900" dirty="0">
                <a:latin typeface="メイリオ" pitchFamily="50" charset="-128"/>
                <a:ea typeface="メイリオ" pitchFamily="50" charset="-128"/>
              </a:rPr>
              <a:t>function </a:t>
            </a:r>
            <a:r>
              <a:rPr lang="en-US" altLang="ja-JP" sz="900" dirty="0" err="1">
                <a:latin typeface="メイリオ" pitchFamily="50" charset="-128"/>
                <a:ea typeface="メイリオ" pitchFamily="50" charset="-128"/>
              </a:rPr>
              <a:t>textCommand</a:t>
            </a:r>
            <a:r>
              <a:rPr lang="en-US" altLang="ja-JP" sz="900" dirty="0">
                <a:latin typeface="メイリオ" pitchFamily="50" charset="-128"/>
                <a:ea typeface="メイリオ" pitchFamily="50" charset="-128"/>
              </a:rPr>
              <a:t>(i2c1, </a:t>
            </a:r>
            <a:r>
              <a:rPr lang="en-US" altLang="ja-JP" sz="900" dirty="0" err="1">
                <a:latin typeface="メイリオ" pitchFamily="50" charset="-128"/>
                <a:ea typeface="メイリオ" pitchFamily="50" charset="-128"/>
              </a:rPr>
              <a:t>cmd</a:t>
            </a:r>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i2c1.writeByteSync(DISPLAY_TEXT_ADDR, 0x80, </a:t>
            </a:r>
            <a:r>
              <a:rPr lang="en-US" altLang="ja-JP" sz="900" dirty="0" err="1">
                <a:latin typeface="メイリオ" pitchFamily="50" charset="-128"/>
                <a:ea typeface="メイリオ" pitchFamily="50" charset="-128"/>
              </a:rPr>
              <a:t>cmd</a:t>
            </a:r>
            <a:r>
              <a:rPr lang="en-US" altLang="ja-JP" sz="900" dirty="0">
                <a:latin typeface="メイリオ" pitchFamily="50" charset="-128"/>
                <a:ea typeface="メイリオ" pitchFamily="50" charset="-128"/>
              </a:rPr>
              <a:t>);</a:t>
            </a:r>
          </a:p>
          <a:p>
            <a:r>
              <a:rPr lang="en-US" altLang="ja-JP" sz="900" dirty="0">
                <a:latin typeface="メイリオ" pitchFamily="50" charset="-128"/>
                <a:ea typeface="メイリオ" pitchFamily="50" charset="-128"/>
              </a:rPr>
              <a:t>}</a:t>
            </a:r>
          </a:p>
          <a:p>
            <a:endParaRPr lang="en-US" altLang="ja-JP" sz="900" dirty="0">
              <a:latin typeface="メイリオ" pitchFamily="50" charset="-128"/>
              <a:ea typeface="メイリオ" pitchFamily="50" charset="-128"/>
            </a:endParaRPr>
          </a:p>
          <a:p>
            <a:r>
              <a:rPr lang="en-US" altLang="ja-JP" sz="900" dirty="0">
                <a:latin typeface="メイリオ" pitchFamily="50" charset="-128"/>
                <a:ea typeface="メイリオ" pitchFamily="50" charset="-128"/>
              </a:rPr>
              <a:t>function </a:t>
            </a:r>
            <a:r>
              <a:rPr lang="en-US" altLang="ja-JP" sz="900" dirty="0" err="1">
                <a:latin typeface="メイリオ" pitchFamily="50" charset="-128"/>
                <a:ea typeface="メイリオ" pitchFamily="50" charset="-128"/>
              </a:rPr>
              <a:t>setText</a:t>
            </a:r>
            <a:r>
              <a:rPr lang="en-US" altLang="ja-JP" sz="900" dirty="0">
                <a:latin typeface="メイリオ" pitchFamily="50" charset="-128"/>
                <a:ea typeface="メイリオ" pitchFamily="50" charset="-128"/>
              </a:rPr>
              <a:t>(i2c1, text) {</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textCommand</a:t>
            </a:r>
            <a:r>
              <a:rPr lang="en-US" altLang="ja-JP" sz="900" dirty="0">
                <a:latin typeface="メイリオ" pitchFamily="50" charset="-128"/>
                <a:ea typeface="メイリオ" pitchFamily="50" charset="-128"/>
              </a:rPr>
              <a:t>(i2c1, 0x01) // clear display</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sleep.usleep</a:t>
            </a:r>
            <a:r>
              <a:rPr lang="en-US" altLang="ja-JP" sz="900" dirty="0">
                <a:latin typeface="メイリオ" pitchFamily="50" charset="-128"/>
                <a:ea typeface="メイリオ" pitchFamily="50" charset="-128"/>
              </a:rPr>
              <a:t>(50000);</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textCommand</a:t>
            </a:r>
            <a:r>
              <a:rPr lang="en-US" altLang="ja-JP" sz="900" dirty="0">
                <a:latin typeface="メイリオ" pitchFamily="50" charset="-128"/>
                <a:ea typeface="メイリオ" pitchFamily="50" charset="-128"/>
              </a:rPr>
              <a:t>(i2c1, 0x08 | 0x04) // display on, no cursor</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textCommand</a:t>
            </a:r>
            <a:r>
              <a:rPr lang="en-US" altLang="ja-JP" sz="900" dirty="0">
                <a:latin typeface="メイリオ" pitchFamily="50" charset="-128"/>
                <a:ea typeface="メイリオ" pitchFamily="50" charset="-128"/>
              </a:rPr>
              <a:t>(i2c1, 0x28) // 2 lines</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sleep.usleep</a:t>
            </a:r>
            <a:r>
              <a:rPr lang="en-US" altLang="ja-JP" sz="900" dirty="0">
                <a:latin typeface="メイリオ" pitchFamily="50" charset="-128"/>
                <a:ea typeface="メイリオ" pitchFamily="50" charset="-128"/>
              </a:rPr>
              <a:t>(50000);</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var</a:t>
            </a:r>
            <a:r>
              <a:rPr lang="en-US" altLang="ja-JP" sz="900" dirty="0">
                <a:latin typeface="メイリオ" pitchFamily="50" charset="-128"/>
                <a:ea typeface="メイリオ" pitchFamily="50" charset="-128"/>
              </a:rPr>
              <a:t> count = 0;</a:t>
            </a:r>
          </a:p>
          <a:p>
            <a:r>
              <a:rPr lang="en-US" altLang="ja-JP" sz="900" dirty="0">
                <a:latin typeface="メイリオ" pitchFamily="50" charset="-128"/>
                <a:ea typeface="メイリオ" pitchFamily="50" charset="-128"/>
              </a:rPr>
              <a:t>  var row = 0;</a:t>
            </a:r>
          </a:p>
        </p:txBody>
      </p:sp>
      <p:sp>
        <p:nvSpPr>
          <p:cNvPr id="47108" name="Text Box 39"/>
          <p:cNvSpPr txBox="1">
            <a:spLocks noChangeArrowheads="1"/>
          </p:cNvSpPr>
          <p:nvPr/>
        </p:nvSpPr>
        <p:spPr bwMode="auto">
          <a:xfrm>
            <a:off x="139700" y="1179513"/>
            <a:ext cx="4319901" cy="369332"/>
          </a:xfrm>
          <a:prstGeom prst="rect">
            <a:avLst/>
          </a:prstGeom>
          <a:noFill/>
          <a:ln w="9525">
            <a:noFill/>
            <a:miter lim="800000"/>
            <a:headEnd/>
            <a:tailEnd/>
          </a:ln>
        </p:spPr>
        <p:txBody>
          <a:bodyPr wrap="none">
            <a:spAutoFit/>
          </a:bodyPr>
          <a:lstStyle/>
          <a:p>
            <a:r>
              <a:rPr lang="en-US" altLang="ja-JP" sz="1800" dirty="0">
                <a:solidFill>
                  <a:schemeClr val="tx2"/>
                </a:solidFill>
                <a:latin typeface="メイリオ" pitchFamily="50" charset="-128"/>
                <a:ea typeface="メイリオ" pitchFamily="50" charset="-128"/>
              </a:rPr>
              <a:t>9.</a:t>
            </a:r>
            <a:r>
              <a:rPr lang="ja-JP" altLang="en-US" sz="1800" dirty="0">
                <a:solidFill>
                  <a:schemeClr val="tx2"/>
                </a:solidFill>
                <a:latin typeface="メイリオ" pitchFamily="50" charset="-128"/>
                <a:ea typeface="メイリオ" pitchFamily="50" charset="-128"/>
              </a:rPr>
              <a:t> </a:t>
            </a:r>
            <a:r>
              <a:rPr lang="en-US" altLang="ja-JP" sz="1800" dirty="0">
                <a:solidFill>
                  <a:schemeClr val="tx2"/>
                </a:solidFill>
                <a:latin typeface="メイリオ" pitchFamily="50" charset="-128"/>
                <a:ea typeface="メイリオ" pitchFamily="50" charset="-128"/>
              </a:rPr>
              <a:t>LCD RGB</a:t>
            </a:r>
            <a:r>
              <a:rPr lang="ja-JP" altLang="en-US" sz="1800" dirty="0">
                <a:solidFill>
                  <a:schemeClr val="tx2"/>
                </a:solidFill>
                <a:latin typeface="メイリオ" pitchFamily="50" charset="-128"/>
                <a:ea typeface="メイリオ" pitchFamily="50" charset="-128"/>
              </a:rPr>
              <a:t>バックライト</a:t>
            </a:r>
            <a:r>
              <a:rPr lang="en-US" altLang="ja-JP" sz="1800" dirty="0">
                <a:solidFill>
                  <a:schemeClr val="tx2"/>
                </a:solidFill>
                <a:latin typeface="メイリオ" pitchFamily="50" charset="-128"/>
                <a:ea typeface="メイリオ" pitchFamily="50" charset="-128"/>
              </a:rPr>
              <a:t>(lcdrgb.js)</a:t>
            </a:r>
          </a:p>
        </p:txBody>
      </p:sp>
      <p:sp>
        <p:nvSpPr>
          <p:cNvPr id="47109" name="Text Box 39"/>
          <p:cNvSpPr txBox="1">
            <a:spLocks noChangeArrowheads="1"/>
          </p:cNvSpPr>
          <p:nvPr/>
        </p:nvSpPr>
        <p:spPr bwMode="auto">
          <a:xfrm>
            <a:off x="4695825" y="1539875"/>
            <a:ext cx="4124325" cy="5016500"/>
          </a:xfrm>
          <a:prstGeom prst="rect">
            <a:avLst/>
          </a:prstGeom>
          <a:solidFill>
            <a:schemeClr val="bg2"/>
          </a:solidFill>
          <a:ln w="9525">
            <a:noFill/>
            <a:miter lim="800000"/>
            <a:headEnd/>
            <a:tailEnd/>
          </a:ln>
        </p:spPr>
        <p:txBody>
          <a:bodyPr/>
          <a:lstStyle/>
          <a:p>
            <a:r>
              <a:rPr lang="en-US" altLang="ja-JP" sz="900" dirty="0">
                <a:latin typeface="メイリオ" pitchFamily="50" charset="-128"/>
                <a:ea typeface="メイリオ" pitchFamily="50" charset="-128"/>
              </a:rPr>
              <a:t> for(var </a:t>
            </a:r>
            <a:r>
              <a:rPr lang="en-US" altLang="ja-JP" sz="900" dirty="0" err="1">
                <a:latin typeface="メイリオ" pitchFamily="50" charset="-128"/>
                <a:ea typeface="メイリオ" pitchFamily="50" charset="-128"/>
              </a:rPr>
              <a:t>i</a:t>
            </a:r>
            <a:r>
              <a:rPr lang="en-US" altLang="ja-JP" sz="900" dirty="0">
                <a:latin typeface="メイリオ" pitchFamily="50" charset="-128"/>
                <a:ea typeface="メイリオ" pitchFamily="50" charset="-128"/>
              </a:rPr>
              <a:t> = 0, </a:t>
            </a:r>
            <a:r>
              <a:rPr lang="en-US" altLang="ja-JP" sz="900" dirty="0" err="1">
                <a:latin typeface="メイリオ" pitchFamily="50" charset="-128"/>
                <a:ea typeface="メイリオ" pitchFamily="50" charset="-128"/>
              </a:rPr>
              <a:t>len</a:t>
            </a:r>
            <a:r>
              <a:rPr lang="en-US" altLang="ja-JP" sz="900" dirty="0">
                <a:latin typeface="メイリオ" pitchFamily="50" charset="-128"/>
                <a:ea typeface="メイリオ" pitchFamily="50" charset="-128"/>
              </a:rPr>
              <a:t> = </a:t>
            </a:r>
            <a:r>
              <a:rPr lang="en-US" altLang="ja-JP" sz="900" dirty="0" err="1">
                <a:latin typeface="メイリオ" pitchFamily="50" charset="-128"/>
                <a:ea typeface="メイリオ" pitchFamily="50" charset="-128"/>
              </a:rPr>
              <a:t>text.length</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i</a:t>
            </a:r>
            <a:r>
              <a:rPr lang="en-US" altLang="ja-JP" sz="900" dirty="0">
                <a:latin typeface="メイリオ" pitchFamily="50" charset="-128"/>
                <a:ea typeface="メイリオ" pitchFamily="50" charset="-128"/>
              </a:rPr>
              <a:t> &lt; </a:t>
            </a:r>
            <a:r>
              <a:rPr lang="en-US" altLang="ja-JP" sz="900" dirty="0" err="1">
                <a:latin typeface="メイリオ" pitchFamily="50" charset="-128"/>
                <a:ea typeface="メイリオ" pitchFamily="50" charset="-128"/>
              </a:rPr>
              <a:t>len</a:t>
            </a:r>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i</a:t>
            </a:r>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if(text[</a:t>
            </a:r>
            <a:r>
              <a:rPr lang="en-US" altLang="ja-JP" sz="900" dirty="0" err="1">
                <a:latin typeface="メイリオ" pitchFamily="50" charset="-128"/>
                <a:ea typeface="メイリオ" pitchFamily="50" charset="-128"/>
              </a:rPr>
              <a:t>i</a:t>
            </a:r>
            <a:r>
              <a:rPr lang="en-US" altLang="ja-JP" sz="900" dirty="0">
                <a:latin typeface="メイリオ" pitchFamily="50" charset="-128"/>
                <a:ea typeface="メイリオ" pitchFamily="50" charset="-128"/>
              </a:rPr>
              <a:t>] === '\n' || count === 16) {</a:t>
            </a:r>
          </a:p>
          <a:p>
            <a:r>
              <a:rPr lang="en-US" altLang="ja-JP" sz="900" dirty="0">
                <a:latin typeface="メイリオ" pitchFamily="50" charset="-128"/>
                <a:ea typeface="メイリオ" pitchFamily="50" charset="-128"/>
              </a:rPr>
              <a:t>      count = 0;</a:t>
            </a:r>
          </a:p>
          <a:p>
            <a:r>
              <a:rPr lang="en-US" altLang="ja-JP" sz="900" dirty="0">
                <a:latin typeface="メイリオ" pitchFamily="50" charset="-128"/>
                <a:ea typeface="メイリオ" pitchFamily="50" charset="-128"/>
              </a:rPr>
              <a:t>      row ++;</a:t>
            </a:r>
          </a:p>
          <a:p>
            <a:r>
              <a:rPr lang="en-US" altLang="ja-JP" sz="900" dirty="0">
                <a:latin typeface="メイリオ" pitchFamily="50" charset="-128"/>
                <a:ea typeface="メイリオ" pitchFamily="50" charset="-128"/>
              </a:rPr>
              <a:t>        if(row === 2)</a:t>
            </a:r>
          </a:p>
          <a:p>
            <a:r>
              <a:rPr lang="en-US" altLang="ja-JP" sz="900" dirty="0">
                <a:latin typeface="メイリオ" pitchFamily="50" charset="-128"/>
                <a:ea typeface="メイリオ" pitchFamily="50" charset="-128"/>
              </a:rPr>
              <a:t>          break;</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textCommand</a:t>
            </a:r>
            <a:r>
              <a:rPr lang="en-US" altLang="ja-JP" sz="900" dirty="0">
                <a:latin typeface="メイリオ" pitchFamily="50" charset="-128"/>
                <a:ea typeface="メイリオ" pitchFamily="50" charset="-128"/>
              </a:rPr>
              <a:t>(i2c1, 0xc0)</a:t>
            </a:r>
          </a:p>
          <a:p>
            <a:r>
              <a:rPr lang="en-US" altLang="ja-JP" sz="900" dirty="0">
                <a:latin typeface="メイリオ" pitchFamily="50" charset="-128"/>
                <a:ea typeface="メイリオ" pitchFamily="50" charset="-128"/>
              </a:rPr>
              <a:t>      if(text[</a:t>
            </a:r>
            <a:r>
              <a:rPr lang="en-US" altLang="ja-JP" sz="900" dirty="0" err="1">
                <a:latin typeface="メイリオ" pitchFamily="50" charset="-128"/>
                <a:ea typeface="メイリオ" pitchFamily="50" charset="-128"/>
              </a:rPr>
              <a:t>i</a:t>
            </a:r>
            <a:r>
              <a:rPr lang="en-US" altLang="ja-JP" sz="900" dirty="0">
                <a:latin typeface="メイリオ" pitchFamily="50" charset="-128"/>
                <a:ea typeface="メイリオ" pitchFamily="50" charset="-128"/>
              </a:rPr>
              <a:t>] === '\n')</a:t>
            </a:r>
          </a:p>
          <a:p>
            <a:r>
              <a:rPr lang="en-US" altLang="ja-JP" sz="900" dirty="0">
                <a:latin typeface="メイリオ" pitchFamily="50" charset="-128"/>
                <a:ea typeface="メイリオ" pitchFamily="50" charset="-128"/>
              </a:rPr>
              <a:t>        continue;</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count++;</a:t>
            </a:r>
          </a:p>
          <a:p>
            <a:r>
              <a:rPr lang="en-US" altLang="ja-JP" sz="900" dirty="0">
                <a:latin typeface="メイリオ" pitchFamily="50" charset="-128"/>
                <a:ea typeface="メイリオ" pitchFamily="50" charset="-128"/>
              </a:rPr>
              <a:t>    i2c1.writeByteSync(DISPLAY_TEXT_ADDR, 0x40, text[</a:t>
            </a:r>
            <a:r>
              <a:rPr lang="en-US" altLang="ja-JP" sz="900" dirty="0" err="1">
                <a:latin typeface="メイリオ" pitchFamily="50" charset="-128"/>
                <a:ea typeface="メイリオ" pitchFamily="50" charset="-128"/>
              </a:rPr>
              <a:t>i</a:t>
            </a:r>
            <a:r>
              <a:rPr lang="en-US" altLang="ja-JP" sz="900" dirty="0">
                <a:latin typeface="メイリオ" pitchFamily="50" charset="-128"/>
                <a:ea typeface="メイリオ" pitchFamily="50" charset="-128"/>
              </a:rPr>
              <a:t>].</a:t>
            </a:r>
            <a:r>
              <a:rPr lang="en-US" altLang="ja-JP" sz="900" dirty="0" err="1">
                <a:latin typeface="メイリオ" pitchFamily="50" charset="-128"/>
                <a:ea typeface="メイリオ" pitchFamily="50" charset="-128"/>
              </a:rPr>
              <a:t>charCodeAt</a:t>
            </a:r>
            <a:r>
              <a:rPr lang="en-US" altLang="ja-JP" sz="900" dirty="0">
                <a:latin typeface="メイリオ" pitchFamily="50" charset="-128"/>
                <a:ea typeface="メイリオ" pitchFamily="50" charset="-128"/>
              </a:rPr>
              <a:t>(0));</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a:t>
            </a:r>
          </a:p>
          <a:p>
            <a:endParaRPr lang="en-US" altLang="ja-JP" sz="900" dirty="0">
              <a:latin typeface="メイリオ" pitchFamily="50" charset="-128"/>
              <a:ea typeface="メイリオ" pitchFamily="50" charset="-128"/>
            </a:endParaRPr>
          </a:p>
          <a:p>
            <a:r>
              <a:rPr lang="en-US" altLang="ja-JP" sz="900" dirty="0">
                <a:latin typeface="メイリオ" pitchFamily="50" charset="-128"/>
                <a:ea typeface="メイリオ" pitchFamily="50" charset="-128"/>
              </a:rPr>
              <a:t>var board = new Board({</a:t>
            </a:r>
          </a:p>
          <a:p>
            <a:r>
              <a:rPr lang="en-US" altLang="ja-JP" sz="900" dirty="0">
                <a:latin typeface="メイリオ" pitchFamily="50" charset="-128"/>
                <a:ea typeface="メイリオ" pitchFamily="50" charset="-128"/>
              </a:rPr>
              <a:t>  debug: true,</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onError</a:t>
            </a:r>
            <a:r>
              <a:rPr lang="en-US" altLang="ja-JP" sz="900" dirty="0">
                <a:latin typeface="メイリオ" pitchFamily="50" charset="-128"/>
                <a:ea typeface="メイリオ" pitchFamily="50" charset="-128"/>
              </a:rPr>
              <a:t>: function(err){</a:t>
            </a:r>
          </a:p>
          <a:p>
            <a:r>
              <a:rPr lang="en-US" altLang="ja-JP" sz="900" dirty="0">
                <a:latin typeface="メイリオ" pitchFamily="50" charset="-128"/>
                <a:ea typeface="メイリオ" pitchFamily="50" charset="-128"/>
              </a:rPr>
              <a:t>    console.log('ERROR');</a:t>
            </a:r>
          </a:p>
          <a:p>
            <a:r>
              <a:rPr lang="en-US" altLang="ja-JP" sz="900" dirty="0">
                <a:latin typeface="メイリオ" pitchFamily="50" charset="-128"/>
                <a:ea typeface="メイリオ" pitchFamily="50" charset="-128"/>
              </a:rPr>
              <a:t>    console.log(err)</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onInit</a:t>
            </a:r>
            <a:r>
              <a:rPr lang="en-US" altLang="ja-JP" sz="900" dirty="0">
                <a:latin typeface="メイリオ" pitchFamily="50" charset="-128"/>
                <a:ea typeface="メイリオ" pitchFamily="50" charset="-128"/>
              </a:rPr>
              <a:t>: function(res){</a:t>
            </a:r>
          </a:p>
          <a:p>
            <a:r>
              <a:rPr lang="en-US" altLang="ja-JP" sz="900" dirty="0">
                <a:latin typeface="メイリオ" pitchFamily="50" charset="-128"/>
                <a:ea typeface="メイリオ" pitchFamily="50" charset="-128"/>
              </a:rPr>
              <a:t>    if(res){</a:t>
            </a:r>
          </a:p>
          <a:p>
            <a:r>
              <a:rPr lang="en-US" altLang="ja-JP" sz="900" dirty="0">
                <a:latin typeface="メイリオ" pitchFamily="50" charset="-128"/>
                <a:ea typeface="メイリオ" pitchFamily="50" charset="-128"/>
              </a:rPr>
              <a:t>      var i2c1 = i2c.openSync(1);  // I2C</a:t>
            </a:r>
            <a:r>
              <a:rPr lang="ja-JP" altLang="en-US" sz="900" dirty="0">
                <a:latin typeface="メイリオ" pitchFamily="50" charset="-128"/>
                <a:ea typeface="メイリオ" pitchFamily="50" charset="-128"/>
              </a:rPr>
              <a:t>ポートを指定</a:t>
            </a:r>
          </a:p>
          <a:p>
            <a:r>
              <a:rPr lang="ja-JP" altLang="en-US"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setRGB</a:t>
            </a:r>
            <a:r>
              <a:rPr lang="en-US" altLang="ja-JP" sz="900" dirty="0">
                <a:latin typeface="メイリオ" pitchFamily="50" charset="-128"/>
                <a:ea typeface="メイリオ" pitchFamily="50" charset="-128"/>
              </a:rPr>
              <a:t>(i2c1, 255, 255, 255);  // </a:t>
            </a:r>
            <a:r>
              <a:rPr lang="ja-JP" altLang="en-US" sz="900" dirty="0">
                <a:latin typeface="メイリオ" pitchFamily="50" charset="-128"/>
                <a:ea typeface="メイリオ" pitchFamily="50" charset="-128"/>
              </a:rPr>
              <a:t>バックライトの</a:t>
            </a:r>
            <a:r>
              <a:rPr lang="en-US" altLang="ja-JP" sz="900" dirty="0">
                <a:latin typeface="メイリオ" pitchFamily="50" charset="-128"/>
                <a:ea typeface="メイリオ" pitchFamily="50" charset="-128"/>
              </a:rPr>
              <a:t>RGB</a:t>
            </a:r>
            <a:r>
              <a:rPr lang="ja-JP" altLang="en-US" sz="900" dirty="0">
                <a:latin typeface="メイリオ" pitchFamily="50" charset="-128"/>
                <a:ea typeface="メイリオ" pitchFamily="50" charset="-128"/>
              </a:rPr>
              <a:t>値を指定</a:t>
            </a:r>
          </a:p>
          <a:p>
            <a:r>
              <a:rPr lang="ja-JP" altLang="en-US" sz="900" dirty="0">
                <a:latin typeface="メイリオ" pitchFamily="50" charset="-128"/>
                <a:ea typeface="メイリオ" pitchFamily="50" charset="-128"/>
              </a:rPr>
              <a:t>      </a:t>
            </a:r>
            <a:r>
              <a:rPr lang="en-US" altLang="ja-JP" sz="900" dirty="0" err="1">
                <a:latin typeface="メイリオ" pitchFamily="50" charset="-128"/>
                <a:ea typeface="メイリオ" pitchFamily="50" charset="-128"/>
              </a:rPr>
              <a:t>setText</a:t>
            </a:r>
            <a:r>
              <a:rPr lang="en-US" altLang="ja-JP" sz="900" dirty="0">
                <a:latin typeface="メイリオ" pitchFamily="50" charset="-128"/>
                <a:ea typeface="メイリオ" pitchFamily="50" charset="-128"/>
              </a:rPr>
              <a:t>(i2c1, "Hello\</a:t>
            </a:r>
            <a:r>
              <a:rPr lang="en-US" altLang="ja-JP" sz="900" dirty="0" err="1">
                <a:latin typeface="メイリオ" pitchFamily="50" charset="-128"/>
                <a:ea typeface="メイリオ" pitchFamily="50" charset="-128"/>
              </a:rPr>
              <a:t>nWorld</a:t>
            </a:r>
            <a:r>
              <a:rPr lang="en-US" altLang="ja-JP" sz="900" dirty="0">
                <a:latin typeface="メイリオ" pitchFamily="50" charset="-128"/>
                <a:ea typeface="メイリオ" pitchFamily="50" charset="-128"/>
              </a:rPr>
              <a:t>!");  // </a:t>
            </a:r>
            <a:r>
              <a:rPr lang="ja-JP" altLang="en-US" sz="900" dirty="0">
                <a:latin typeface="メイリオ" pitchFamily="50" charset="-128"/>
                <a:ea typeface="メイリオ" pitchFamily="50" charset="-128"/>
              </a:rPr>
              <a:t>表示テキストを指定</a:t>
            </a:r>
          </a:p>
          <a:p>
            <a:r>
              <a:rPr lang="ja-JP" altLang="en-US" sz="900" dirty="0">
                <a:latin typeface="メイリオ" pitchFamily="50" charset="-128"/>
                <a:ea typeface="メイリオ" pitchFamily="50" charset="-128"/>
              </a:rPr>
              <a:t>      </a:t>
            </a:r>
            <a:r>
              <a:rPr lang="en-US" altLang="ja-JP" sz="900" dirty="0">
                <a:latin typeface="メイリオ" pitchFamily="50" charset="-128"/>
                <a:ea typeface="メイリオ" pitchFamily="50" charset="-128"/>
              </a:rPr>
              <a:t>i2c1.closeSync();</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  }</a:t>
            </a:r>
          </a:p>
          <a:p>
            <a:r>
              <a:rPr lang="en-US" altLang="ja-JP" sz="900" dirty="0">
                <a:latin typeface="メイリオ" pitchFamily="50" charset="-128"/>
                <a:ea typeface="メイリオ" pitchFamily="50" charset="-128"/>
              </a:rPr>
              <a:t>});</a:t>
            </a:r>
          </a:p>
          <a:p>
            <a:r>
              <a:rPr lang="en-US" altLang="ja-JP" sz="900" dirty="0" err="1">
                <a:latin typeface="メイリオ" pitchFamily="50" charset="-128"/>
                <a:ea typeface="メイリオ" pitchFamily="50" charset="-128"/>
              </a:rPr>
              <a:t>board.init</a:t>
            </a:r>
            <a:r>
              <a:rPr lang="en-US" altLang="ja-JP" sz="900" dirty="0">
                <a:latin typeface="メイリオ" pitchFamily="50" charset="-128"/>
                <a:ea typeface="メイリオ" pitchFamily="50" charset="-128"/>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付録</a:t>
            </a:r>
            <a:r>
              <a:rPr lang="ja-JP" altLang="en-US" sz="2400" b="0" dirty="0">
                <a:latin typeface="メイリオ" pitchFamily="50" charset="-128"/>
                <a:ea typeface="メイリオ" pitchFamily="50" charset="-128"/>
              </a:rPr>
              <a:t>｜</a:t>
            </a:r>
            <a:r>
              <a:rPr lang="en-US" altLang="ja-JP" sz="2400" dirty="0">
                <a:latin typeface="メイリオ" pitchFamily="50" charset="-128"/>
                <a:ea typeface="メイリオ" pitchFamily="50" charset="-128"/>
              </a:rPr>
              <a:t>Node-RED</a:t>
            </a:r>
            <a:r>
              <a:rPr lang="ja-JP" altLang="en-US" sz="2400" dirty="0">
                <a:latin typeface="メイリオ" pitchFamily="50" charset="-128"/>
                <a:ea typeface="メイリオ" pitchFamily="50" charset="-128"/>
              </a:rPr>
              <a:t>のサンプルコード①</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57DD12C9-9CF8-49D5-AE4D-130EB4B1692D}" type="slidenum">
              <a:rPr lang="ja-JP" altLang="en-US" smtClean="0"/>
              <a:pPr>
                <a:defRPr/>
              </a:pPr>
              <a:t>50</a:t>
            </a:fld>
            <a:endParaRPr lang="ja-JP" altLang="en-US" dirty="0"/>
          </a:p>
        </p:txBody>
      </p:sp>
      <p:sp>
        <p:nvSpPr>
          <p:cNvPr id="25" name="Text Box 39"/>
          <p:cNvSpPr txBox="1">
            <a:spLocks noChangeArrowheads="1"/>
          </p:cNvSpPr>
          <p:nvPr/>
        </p:nvSpPr>
        <p:spPr bwMode="auto">
          <a:xfrm>
            <a:off x="231775" y="1179513"/>
            <a:ext cx="8588375" cy="646331"/>
          </a:xfrm>
          <a:prstGeom prst="rect">
            <a:avLst/>
          </a:prstGeom>
          <a:noFill/>
          <a:ln w="9525">
            <a:noFill/>
            <a:miter lim="800000"/>
            <a:headEnd/>
            <a:tailEnd/>
          </a:ln>
        </p:spPr>
        <p:txBody>
          <a:bodyPr>
            <a:spAutoFit/>
          </a:bodyPr>
          <a:lstStyle/>
          <a:p>
            <a:pPr>
              <a:defRPr/>
            </a:pPr>
            <a:r>
              <a:rPr lang="ja-JP" altLang="en-US" sz="1800" dirty="0">
                <a:solidFill>
                  <a:schemeClr val="accent4">
                    <a:lumMod val="50000"/>
                  </a:schemeClr>
                </a:solidFill>
                <a:latin typeface="メイリオ" pitchFamily="50" charset="-128"/>
                <a:ea typeface="メイリオ" pitchFamily="50" charset="-128"/>
              </a:rPr>
              <a:t>超音波センサーと</a:t>
            </a:r>
            <a:r>
              <a:rPr lang="en-US" altLang="ja-JP" sz="1800" dirty="0">
                <a:solidFill>
                  <a:schemeClr val="accent4">
                    <a:lumMod val="50000"/>
                  </a:schemeClr>
                </a:solidFill>
                <a:latin typeface="メイリオ" pitchFamily="50" charset="-128"/>
                <a:ea typeface="メイリオ" pitchFamily="50" charset="-128"/>
              </a:rPr>
              <a:t>LED</a:t>
            </a:r>
            <a:r>
              <a:rPr lang="ja-JP" altLang="en-US" sz="1800" dirty="0">
                <a:solidFill>
                  <a:schemeClr val="accent4">
                    <a:lumMod val="50000"/>
                  </a:schemeClr>
                </a:solidFill>
                <a:latin typeface="メイリオ" pitchFamily="50" charset="-128"/>
                <a:ea typeface="メイリオ" pitchFamily="50" charset="-128"/>
              </a:rPr>
              <a:t>を組み合わせて、手をかざすと</a:t>
            </a:r>
            <a:r>
              <a:rPr lang="en-US" altLang="ja-JP" sz="1800" dirty="0">
                <a:solidFill>
                  <a:schemeClr val="accent4">
                    <a:lumMod val="50000"/>
                  </a:schemeClr>
                </a:solidFill>
                <a:latin typeface="メイリオ" pitchFamily="50" charset="-128"/>
                <a:ea typeface="メイリオ" pitchFamily="50" charset="-128"/>
              </a:rPr>
              <a:t>LED</a:t>
            </a:r>
            <a:r>
              <a:rPr lang="ja-JP" altLang="en-US" sz="1800" dirty="0">
                <a:solidFill>
                  <a:schemeClr val="accent4">
                    <a:lumMod val="50000"/>
                  </a:schemeClr>
                </a:solidFill>
                <a:latin typeface="メイリオ" pitchFamily="50" charset="-128"/>
                <a:ea typeface="メイリオ" pitchFamily="50" charset="-128"/>
              </a:rPr>
              <a:t>が光るプログラムを作る。</a:t>
            </a:r>
            <a:r>
              <a:rPr lang="en-US" altLang="ja-JP" sz="1800" dirty="0">
                <a:solidFill>
                  <a:schemeClr val="accent4">
                    <a:lumMod val="50000"/>
                  </a:schemeClr>
                </a:solidFill>
                <a:latin typeface="メイリオ" pitchFamily="50" charset="-128"/>
                <a:ea typeface="メイリオ" pitchFamily="50" charset="-128"/>
              </a:rPr>
              <a:t>Function</a:t>
            </a:r>
            <a:r>
              <a:rPr lang="ja-JP" altLang="en-US" sz="1800" dirty="0">
                <a:solidFill>
                  <a:schemeClr val="accent4">
                    <a:lumMod val="50000"/>
                  </a:schemeClr>
                </a:solidFill>
                <a:latin typeface="メイリオ" pitchFamily="50" charset="-128"/>
                <a:ea typeface="メイリオ" pitchFamily="50" charset="-128"/>
              </a:rPr>
              <a:t>ノードを使うと、</a:t>
            </a:r>
            <a:r>
              <a:rPr lang="en-US" altLang="ja-JP" sz="1800" dirty="0">
                <a:solidFill>
                  <a:schemeClr val="accent4">
                    <a:lumMod val="50000"/>
                  </a:schemeClr>
                </a:solidFill>
                <a:latin typeface="メイリオ" pitchFamily="50" charset="-128"/>
                <a:ea typeface="メイリオ" pitchFamily="50" charset="-128"/>
              </a:rPr>
              <a:t>JavaScript</a:t>
            </a:r>
            <a:r>
              <a:rPr lang="ja-JP" altLang="en-US" sz="1800" dirty="0">
                <a:solidFill>
                  <a:schemeClr val="accent4">
                    <a:lumMod val="50000"/>
                  </a:schemeClr>
                </a:solidFill>
                <a:latin typeface="メイリオ" pitchFamily="50" charset="-128"/>
                <a:ea typeface="メイリオ" pitchFamily="50" charset="-128"/>
              </a:rPr>
              <a:t> のプログラムを追加・実行できる。</a:t>
            </a:r>
            <a:endParaRPr lang="en-US" altLang="ja-JP" sz="1800" dirty="0">
              <a:solidFill>
                <a:schemeClr val="accent4">
                  <a:lumMod val="50000"/>
                </a:schemeClr>
              </a:solidFill>
              <a:latin typeface="メイリオ" pitchFamily="50" charset="-128"/>
              <a:ea typeface="メイリオ" pitchFamily="50" charset="-128"/>
            </a:endParaRPr>
          </a:p>
        </p:txBody>
      </p:sp>
      <p:pic>
        <p:nvPicPr>
          <p:cNvPr id="4" name="図 3"/>
          <p:cNvPicPr>
            <a:picLocks noChangeAspect="1"/>
          </p:cNvPicPr>
          <p:nvPr/>
        </p:nvPicPr>
        <p:blipFill>
          <a:blip r:embed="rId3"/>
          <a:stretch>
            <a:fillRect/>
          </a:stretch>
        </p:blipFill>
        <p:spPr>
          <a:xfrm>
            <a:off x="300660" y="1882425"/>
            <a:ext cx="4271340" cy="4675099"/>
          </a:xfrm>
          <a:prstGeom prst="rect">
            <a:avLst/>
          </a:prstGeom>
          <a:ln>
            <a:solidFill>
              <a:schemeClr val="accent1"/>
            </a:solidFill>
          </a:ln>
        </p:spPr>
      </p:pic>
      <p:pic>
        <p:nvPicPr>
          <p:cNvPr id="7" name="図 6"/>
          <p:cNvPicPr>
            <a:picLocks noChangeAspect="1"/>
          </p:cNvPicPr>
          <p:nvPr/>
        </p:nvPicPr>
        <p:blipFill>
          <a:blip r:embed="rId4"/>
          <a:stretch>
            <a:fillRect/>
          </a:stretch>
        </p:blipFill>
        <p:spPr>
          <a:xfrm>
            <a:off x="305476" y="2633791"/>
            <a:ext cx="762781" cy="1708925"/>
          </a:xfrm>
          <a:prstGeom prst="rect">
            <a:avLst/>
          </a:prstGeom>
        </p:spPr>
      </p:pic>
      <p:pic>
        <p:nvPicPr>
          <p:cNvPr id="11" name="図 10"/>
          <p:cNvPicPr>
            <a:picLocks noChangeAspect="1"/>
          </p:cNvPicPr>
          <p:nvPr/>
        </p:nvPicPr>
        <p:blipFill>
          <a:blip r:embed="rId5"/>
          <a:stretch>
            <a:fillRect/>
          </a:stretch>
        </p:blipFill>
        <p:spPr>
          <a:xfrm>
            <a:off x="1144911" y="4412699"/>
            <a:ext cx="3330957" cy="1965471"/>
          </a:xfrm>
          <a:prstGeom prst="rect">
            <a:avLst/>
          </a:prstGeom>
          <a:ln>
            <a:solidFill>
              <a:schemeClr val="accent3"/>
            </a:solidFill>
          </a:ln>
        </p:spPr>
      </p:pic>
      <p:sp>
        <p:nvSpPr>
          <p:cNvPr id="38" name="テキスト ボックス 37"/>
          <p:cNvSpPr txBox="1"/>
          <p:nvPr/>
        </p:nvSpPr>
        <p:spPr>
          <a:xfrm>
            <a:off x="5033274" y="5817686"/>
            <a:ext cx="3628543" cy="646331"/>
          </a:xfrm>
          <a:prstGeom prst="rect">
            <a:avLst/>
          </a:prstGeom>
          <a:solidFill>
            <a:schemeClr val="bg2"/>
          </a:solidFill>
        </p:spPr>
        <p:txBody>
          <a:bodyPr wrap="square" rtlCol="0">
            <a:spAutoFit/>
          </a:bodyPr>
          <a:lstStyle/>
          <a:p>
            <a:r>
              <a:rPr lang="ja-JP" altLang="en-US" sz="1200" dirty="0">
                <a:solidFill>
                  <a:srgbClr val="C00000"/>
                </a:solidFill>
                <a:latin typeface="+mn-ea"/>
                <a:ea typeface="+mn-ea"/>
              </a:rPr>
              <a:t>④コードを記述</a:t>
            </a:r>
            <a:endParaRPr lang="en-US" altLang="ja-JP" sz="1200" dirty="0">
              <a:solidFill>
                <a:srgbClr val="C00000"/>
              </a:solidFill>
              <a:latin typeface="+mn-ea"/>
              <a:ea typeface="+mn-ea"/>
            </a:endParaRPr>
          </a:p>
          <a:p>
            <a:r>
              <a:rPr lang="en-US" altLang="ja-JP" sz="1200" dirty="0" err="1">
                <a:solidFill>
                  <a:schemeClr val="tx1">
                    <a:lumMod val="65000"/>
                    <a:lumOff val="35000"/>
                  </a:schemeClr>
                </a:solidFill>
                <a:latin typeface="+mn-ea"/>
                <a:ea typeface="+mn-ea"/>
              </a:rPr>
              <a:t>msg.payload</a:t>
            </a:r>
            <a:r>
              <a:rPr lang="en-US" altLang="ja-JP" sz="1200" dirty="0">
                <a:solidFill>
                  <a:schemeClr val="tx1">
                    <a:lumMod val="65000"/>
                    <a:lumOff val="35000"/>
                  </a:schemeClr>
                </a:solidFill>
                <a:latin typeface="+mn-ea"/>
                <a:ea typeface="+mn-ea"/>
              </a:rPr>
              <a:t> = (</a:t>
            </a:r>
            <a:r>
              <a:rPr lang="en-US" altLang="ja-JP" sz="1200" dirty="0" err="1">
                <a:solidFill>
                  <a:schemeClr val="tx1">
                    <a:lumMod val="65000"/>
                    <a:lumOff val="35000"/>
                  </a:schemeClr>
                </a:solidFill>
                <a:latin typeface="+mn-ea"/>
                <a:ea typeface="+mn-ea"/>
              </a:rPr>
              <a:t>msg.payload</a:t>
            </a:r>
            <a:r>
              <a:rPr lang="en-US" altLang="ja-JP" sz="1200" dirty="0">
                <a:solidFill>
                  <a:schemeClr val="tx1">
                    <a:lumMod val="65000"/>
                    <a:lumOff val="35000"/>
                  </a:schemeClr>
                </a:solidFill>
                <a:latin typeface="+mn-ea"/>
                <a:ea typeface="+mn-ea"/>
              </a:rPr>
              <a:t> &lt; 20) * 255;</a:t>
            </a:r>
          </a:p>
          <a:p>
            <a:r>
              <a:rPr lang="en-US" altLang="ja-JP" sz="1200" dirty="0">
                <a:solidFill>
                  <a:schemeClr val="tx1">
                    <a:lumMod val="65000"/>
                    <a:lumOff val="35000"/>
                  </a:schemeClr>
                </a:solidFill>
                <a:latin typeface="+mn-ea"/>
                <a:ea typeface="+mn-ea"/>
              </a:rPr>
              <a:t>return msg;</a:t>
            </a:r>
            <a:endParaRPr kumimoji="1" lang="ja-JP" altLang="en-US" sz="1200" dirty="0">
              <a:solidFill>
                <a:schemeClr val="tx1">
                  <a:lumMod val="75000"/>
                  <a:lumOff val="25000"/>
                </a:schemeClr>
              </a:solidFill>
              <a:latin typeface="+mn-ea"/>
              <a:ea typeface="+mn-ea"/>
            </a:endParaRPr>
          </a:p>
        </p:txBody>
      </p:sp>
      <p:sp>
        <p:nvSpPr>
          <p:cNvPr id="17" name="円/楕円 16"/>
          <p:cNvSpPr/>
          <p:nvPr/>
        </p:nvSpPr>
        <p:spPr>
          <a:xfrm>
            <a:off x="7841131" y="3130980"/>
            <a:ext cx="900000" cy="900000"/>
          </a:xfrm>
          <a:prstGeom prst="ellipse">
            <a:avLst/>
          </a:prstGeom>
          <a:gradFill>
            <a:gsLst>
              <a:gs pos="54000">
                <a:schemeClr val="bg1"/>
              </a:gs>
              <a:gs pos="0">
                <a:srgbClr val="FF0000"/>
              </a:gs>
              <a:gs pos="10000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23"/>
          <p:cNvPicPr>
            <a:picLocks noChangeAspect="1"/>
          </p:cNvPicPr>
          <p:nvPr/>
        </p:nvPicPr>
        <p:blipFill>
          <a:blip r:embed="rId6"/>
          <a:srcRect/>
          <a:stretch>
            <a:fillRect/>
          </a:stretch>
        </p:blipFill>
        <p:spPr bwMode="auto">
          <a:xfrm rot="2419239">
            <a:off x="8081541" y="3163627"/>
            <a:ext cx="440598" cy="534659"/>
          </a:xfrm>
          <a:prstGeom prst="rect">
            <a:avLst/>
          </a:prstGeom>
          <a:noFill/>
          <a:ln w="9525">
            <a:noFill/>
            <a:miter lim="800000"/>
            <a:headEnd/>
            <a:tailEnd/>
          </a:ln>
        </p:spPr>
      </p:pic>
      <p:pic>
        <p:nvPicPr>
          <p:cNvPr id="6" name="図 5"/>
          <p:cNvPicPr>
            <a:picLocks noChangeAspect="1"/>
          </p:cNvPicPr>
          <p:nvPr/>
        </p:nvPicPr>
        <p:blipFill>
          <a:blip r:embed="rId7"/>
          <a:stretch>
            <a:fillRect/>
          </a:stretch>
        </p:blipFill>
        <p:spPr>
          <a:xfrm>
            <a:off x="4705995" y="1893232"/>
            <a:ext cx="3745797" cy="2791105"/>
          </a:xfrm>
          <a:prstGeom prst="rect">
            <a:avLst/>
          </a:prstGeom>
        </p:spPr>
      </p:pic>
      <p:pic>
        <p:nvPicPr>
          <p:cNvPr id="2" name="図 1"/>
          <p:cNvPicPr>
            <a:picLocks noChangeAspect="1"/>
          </p:cNvPicPr>
          <p:nvPr/>
        </p:nvPicPr>
        <p:blipFill>
          <a:blip r:embed="rId8"/>
          <a:stretch>
            <a:fillRect/>
          </a:stretch>
        </p:blipFill>
        <p:spPr>
          <a:xfrm>
            <a:off x="4723656" y="1853030"/>
            <a:ext cx="2923926" cy="1513191"/>
          </a:xfrm>
          <a:prstGeom prst="rect">
            <a:avLst/>
          </a:prstGeom>
        </p:spPr>
      </p:pic>
      <p:sp>
        <p:nvSpPr>
          <p:cNvPr id="12" name="正方形/長方形 42"/>
          <p:cNvSpPr>
            <a:spLocks noChangeArrowheads="1"/>
          </p:cNvSpPr>
          <p:nvPr/>
        </p:nvSpPr>
        <p:spPr bwMode="auto">
          <a:xfrm rot="18445407">
            <a:off x="4724057" y="3623436"/>
            <a:ext cx="1441420" cy="307777"/>
          </a:xfrm>
          <a:prstGeom prst="rect">
            <a:avLst/>
          </a:prstGeom>
          <a:noFill/>
          <a:ln w="9525">
            <a:noFill/>
            <a:miter lim="800000"/>
            <a:headEnd/>
            <a:tailEnd/>
          </a:ln>
        </p:spPr>
        <p:txBody>
          <a:bodyPr wrap="none">
            <a:spAutoFit/>
          </a:bodyPr>
          <a:lstStyle/>
          <a:p>
            <a:r>
              <a:rPr lang="ja-JP" altLang="en-US" sz="1400" dirty="0">
                <a:latin typeface="メイリオ" pitchFamily="50" charset="-128"/>
                <a:ea typeface="メイリオ" pitchFamily="50" charset="-128"/>
              </a:rPr>
              <a:t>超音波センサー</a:t>
            </a:r>
            <a:endParaRPr lang="ja-JP" altLang="en-US" sz="1400" dirty="0"/>
          </a:p>
        </p:txBody>
      </p:sp>
      <p:sp>
        <p:nvSpPr>
          <p:cNvPr id="13" name="正方形/長方形 43"/>
          <p:cNvSpPr>
            <a:spLocks noChangeArrowheads="1"/>
          </p:cNvSpPr>
          <p:nvPr/>
        </p:nvSpPr>
        <p:spPr bwMode="auto">
          <a:xfrm rot="2441104">
            <a:off x="7782662" y="3582900"/>
            <a:ext cx="551754" cy="307777"/>
          </a:xfrm>
          <a:prstGeom prst="rect">
            <a:avLst/>
          </a:prstGeom>
          <a:noFill/>
          <a:ln w="9525">
            <a:noFill/>
            <a:miter lim="800000"/>
            <a:headEnd/>
            <a:tailEnd/>
          </a:ln>
        </p:spPr>
        <p:txBody>
          <a:bodyPr wrap="none">
            <a:spAutoFit/>
          </a:bodyPr>
          <a:lstStyle/>
          <a:p>
            <a:r>
              <a:rPr lang="en-US" altLang="ja-JP" sz="1400" dirty="0">
                <a:latin typeface="メイリオ" pitchFamily="50" charset="-128"/>
                <a:ea typeface="メイリオ" pitchFamily="50" charset="-128"/>
              </a:rPr>
              <a:t>LED</a:t>
            </a:r>
            <a:endParaRPr lang="ja-JP" altLang="en-US" sz="1400" dirty="0">
              <a:latin typeface="メイリオ" pitchFamily="50" charset="-128"/>
              <a:ea typeface="メイリオ" pitchFamily="50" charset="-128"/>
            </a:endParaRPr>
          </a:p>
        </p:txBody>
      </p:sp>
      <p:sp>
        <p:nvSpPr>
          <p:cNvPr id="24" name="正方形/長方形 12"/>
          <p:cNvSpPr>
            <a:spLocks noChangeArrowheads="1"/>
          </p:cNvSpPr>
          <p:nvPr/>
        </p:nvSpPr>
        <p:spPr bwMode="auto">
          <a:xfrm>
            <a:off x="1169803" y="3155990"/>
            <a:ext cx="847989"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①「</a:t>
            </a:r>
            <a:r>
              <a:rPr lang="en-US" altLang="ja-JP" sz="800" dirty="0">
                <a:solidFill>
                  <a:srgbClr val="C00000"/>
                </a:solidFill>
                <a:latin typeface="メイリオ" pitchFamily="50" charset="-128"/>
                <a:ea typeface="メイリオ" pitchFamily="50" charset="-128"/>
              </a:rPr>
              <a:t>ultrasonic</a:t>
            </a:r>
            <a:r>
              <a:rPr lang="ja-JP" altLang="en-US" sz="800" dirty="0">
                <a:solidFill>
                  <a:srgbClr val="C00000"/>
                </a:solidFill>
                <a:latin typeface="メイリオ" pitchFamily="50" charset="-128"/>
                <a:ea typeface="メイリオ" pitchFamily="50" charset="-128"/>
              </a:rPr>
              <a:t>」</a:t>
            </a:r>
            <a:endParaRPr lang="en-US" altLang="ja-JP" sz="1000" dirty="0">
              <a:solidFill>
                <a:srgbClr val="C00000"/>
              </a:solidFill>
              <a:latin typeface="メイリオ" pitchFamily="50" charset="-128"/>
              <a:ea typeface="メイリオ" pitchFamily="50" charset="-128"/>
            </a:endParaRPr>
          </a:p>
        </p:txBody>
      </p:sp>
      <p:sp>
        <p:nvSpPr>
          <p:cNvPr id="26" name="正方形/長方形 12"/>
          <p:cNvSpPr>
            <a:spLocks noChangeArrowheads="1"/>
          </p:cNvSpPr>
          <p:nvPr/>
        </p:nvSpPr>
        <p:spPr bwMode="auto">
          <a:xfrm>
            <a:off x="2517614" y="3128536"/>
            <a:ext cx="519373"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②「</a:t>
            </a:r>
            <a:r>
              <a:rPr lang="en-US" altLang="ja-JP" sz="800" dirty="0">
                <a:solidFill>
                  <a:srgbClr val="C00000"/>
                </a:solidFill>
                <a:latin typeface="メイリオ" pitchFamily="50" charset="-128"/>
                <a:ea typeface="メイリオ" pitchFamily="50" charset="-128"/>
              </a:rPr>
              <a:t>LED</a:t>
            </a:r>
            <a:r>
              <a:rPr lang="ja-JP" altLang="en-US" sz="800" dirty="0">
                <a:solidFill>
                  <a:srgbClr val="C00000"/>
                </a:solidFill>
                <a:latin typeface="メイリオ" pitchFamily="50" charset="-128"/>
                <a:ea typeface="メイリオ" pitchFamily="50" charset="-128"/>
              </a:rPr>
              <a:t>」</a:t>
            </a:r>
            <a:endParaRPr lang="en-US" altLang="ja-JP" sz="1000" dirty="0">
              <a:solidFill>
                <a:srgbClr val="C00000"/>
              </a:solidFill>
              <a:latin typeface="メイリオ" pitchFamily="50" charset="-128"/>
              <a:ea typeface="メイリオ" pitchFamily="50" charset="-128"/>
            </a:endParaRPr>
          </a:p>
        </p:txBody>
      </p:sp>
      <p:sp>
        <p:nvSpPr>
          <p:cNvPr id="27" name="正方形/長方形 12"/>
          <p:cNvSpPr>
            <a:spLocks noChangeArrowheads="1"/>
          </p:cNvSpPr>
          <p:nvPr/>
        </p:nvSpPr>
        <p:spPr bwMode="auto">
          <a:xfrm>
            <a:off x="1766442" y="2804056"/>
            <a:ext cx="758221"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③「</a:t>
            </a:r>
            <a:r>
              <a:rPr lang="en-US" altLang="ja-JP" sz="800" dirty="0">
                <a:solidFill>
                  <a:srgbClr val="C00000"/>
                </a:solidFill>
                <a:latin typeface="メイリオ" pitchFamily="50" charset="-128"/>
                <a:ea typeface="メイリオ" pitchFamily="50" charset="-128"/>
              </a:rPr>
              <a:t>function</a:t>
            </a:r>
            <a:r>
              <a:rPr lang="ja-JP" altLang="en-US" sz="800" dirty="0">
                <a:solidFill>
                  <a:srgbClr val="C00000"/>
                </a:solidFill>
                <a:latin typeface="メイリオ" pitchFamily="50" charset="-128"/>
                <a:ea typeface="メイリオ" pitchFamily="50" charset="-128"/>
              </a:rPr>
              <a:t>」</a:t>
            </a:r>
            <a:endParaRPr lang="en-US" altLang="ja-JP" sz="1000" dirty="0">
              <a:solidFill>
                <a:srgbClr val="C00000"/>
              </a:solidFill>
              <a:latin typeface="メイリオ" pitchFamily="50" charset="-128"/>
              <a:ea typeface="メイリオ" pitchFamily="50" charset="-128"/>
            </a:endParaRPr>
          </a:p>
        </p:txBody>
      </p:sp>
      <p:sp>
        <p:nvSpPr>
          <p:cNvPr id="28" name="正方形/長方形 27"/>
          <p:cNvSpPr/>
          <p:nvPr/>
        </p:nvSpPr>
        <p:spPr>
          <a:xfrm>
            <a:off x="360420" y="4603045"/>
            <a:ext cx="612775"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9" name="正方形/長方形 28"/>
          <p:cNvSpPr/>
          <p:nvPr/>
        </p:nvSpPr>
        <p:spPr>
          <a:xfrm>
            <a:off x="368526" y="5322138"/>
            <a:ext cx="612775"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 name="正方形/長方形 29"/>
          <p:cNvSpPr/>
          <p:nvPr/>
        </p:nvSpPr>
        <p:spPr>
          <a:xfrm>
            <a:off x="374502" y="2836680"/>
            <a:ext cx="624221"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1" name="直線矢印コネクタ 30"/>
          <p:cNvCxnSpPr>
            <a:stCxn id="29" idx="3"/>
            <a:endCxn id="24" idx="2"/>
          </p:cNvCxnSpPr>
          <p:nvPr/>
        </p:nvCxnSpPr>
        <p:spPr>
          <a:xfrm flipV="1">
            <a:off x="981301" y="3279101"/>
            <a:ext cx="612497" cy="213352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カギ線コネクタ 31"/>
          <p:cNvCxnSpPr>
            <a:stCxn id="30" idx="0"/>
            <a:endCxn id="27" idx="0"/>
          </p:cNvCxnSpPr>
          <p:nvPr/>
        </p:nvCxnSpPr>
        <p:spPr>
          <a:xfrm rot="5400000" flipH="1" flipV="1">
            <a:off x="1399771" y="2090898"/>
            <a:ext cx="32624" cy="1458940"/>
          </a:xfrm>
          <a:prstGeom prst="bentConnector3">
            <a:avLst>
              <a:gd name="adj1" fmla="val 570629"/>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28" idx="3"/>
            <a:endCxn id="26" idx="2"/>
          </p:cNvCxnSpPr>
          <p:nvPr/>
        </p:nvCxnSpPr>
        <p:spPr>
          <a:xfrm flipV="1">
            <a:off x="973195" y="3251647"/>
            <a:ext cx="1804106" cy="144188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p:cNvSpPr/>
          <p:nvPr/>
        </p:nvSpPr>
        <p:spPr>
          <a:xfrm>
            <a:off x="1994552" y="3097432"/>
            <a:ext cx="302002" cy="128781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a:off x="4328467" y="5891662"/>
            <a:ext cx="700733" cy="51396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3"/>
          <p:cNvPicPr>
            <a:picLocks noChangeAspect="1"/>
          </p:cNvPicPr>
          <p:nvPr/>
        </p:nvPicPr>
        <p:blipFill>
          <a:blip r:embed="rId9"/>
          <a:srcRect/>
          <a:stretch>
            <a:fillRect/>
          </a:stretch>
        </p:blipFill>
        <p:spPr bwMode="auto">
          <a:xfrm>
            <a:off x="3593223" y="2309582"/>
            <a:ext cx="652446" cy="144000"/>
          </a:xfrm>
          <a:prstGeom prst="rect">
            <a:avLst/>
          </a:prstGeom>
          <a:noFill/>
          <a:ln w="9525">
            <a:noFill/>
            <a:miter lim="800000"/>
            <a:headEnd/>
            <a:tailEnd/>
          </a:ln>
        </p:spPr>
      </p:pic>
      <p:sp>
        <p:nvSpPr>
          <p:cNvPr id="33" name="下矢印 32"/>
          <p:cNvSpPr/>
          <p:nvPr/>
        </p:nvSpPr>
        <p:spPr>
          <a:xfrm>
            <a:off x="6535601" y="4560182"/>
            <a:ext cx="623888" cy="4476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4" name="Text Box 39"/>
          <p:cNvSpPr txBox="1">
            <a:spLocks noChangeArrowheads="1"/>
          </p:cNvSpPr>
          <p:nvPr/>
        </p:nvSpPr>
        <p:spPr bwMode="auto">
          <a:xfrm>
            <a:off x="5029200" y="5072268"/>
            <a:ext cx="3889206" cy="646331"/>
          </a:xfrm>
          <a:prstGeom prst="rect">
            <a:avLst/>
          </a:prstGeom>
          <a:noFill/>
          <a:ln w="9525">
            <a:noFill/>
            <a:miter lim="800000"/>
            <a:headEnd/>
            <a:tailEnd/>
          </a:ln>
        </p:spPr>
        <p:txBody>
          <a:bodyPr wrap="none">
            <a:spAutoFit/>
          </a:bodyPr>
          <a:lstStyle/>
          <a:p>
            <a:r>
              <a:rPr lang="ja-JP" altLang="en-US" sz="1800" dirty="0">
                <a:solidFill>
                  <a:srgbClr val="C00000"/>
                </a:solidFill>
                <a:latin typeface="メイリオ" pitchFamily="50" charset="-128"/>
                <a:ea typeface="メイリオ" pitchFamily="50" charset="-128"/>
              </a:rPr>
              <a:t>手をかざすと</a:t>
            </a:r>
            <a:r>
              <a:rPr lang="en-US" altLang="ja-JP" sz="1800" dirty="0">
                <a:solidFill>
                  <a:srgbClr val="C00000"/>
                </a:solidFill>
                <a:latin typeface="メイリオ" pitchFamily="50" charset="-128"/>
                <a:ea typeface="メイリオ" pitchFamily="50" charset="-128"/>
              </a:rPr>
              <a:t>LED</a:t>
            </a:r>
            <a:r>
              <a:rPr lang="ja-JP" altLang="en-US" sz="1800" dirty="0">
                <a:solidFill>
                  <a:srgbClr val="C00000"/>
                </a:solidFill>
                <a:latin typeface="メイリオ" pitchFamily="50" charset="-128"/>
                <a:ea typeface="メイリオ" pitchFamily="50" charset="-128"/>
              </a:rPr>
              <a:t>が光り、</a:t>
            </a:r>
            <a:endParaRPr lang="en-US" altLang="ja-JP" sz="1800" dirty="0">
              <a:solidFill>
                <a:srgbClr val="C00000"/>
              </a:solidFill>
              <a:latin typeface="メイリオ" pitchFamily="50" charset="-128"/>
              <a:ea typeface="メイリオ" pitchFamily="50" charset="-128"/>
            </a:endParaRPr>
          </a:p>
          <a:p>
            <a:r>
              <a:rPr lang="ja-JP" altLang="en-US" sz="1800" dirty="0">
                <a:solidFill>
                  <a:srgbClr val="C00000"/>
                </a:solidFill>
                <a:latin typeface="メイリオ" pitchFamily="50" charset="-128"/>
                <a:ea typeface="メイリオ" pitchFamily="50" charset="-128"/>
              </a:rPr>
              <a:t>手を離すと</a:t>
            </a:r>
            <a:r>
              <a:rPr lang="en-US" altLang="ja-JP" sz="1800" dirty="0">
                <a:solidFill>
                  <a:srgbClr val="C00000"/>
                </a:solidFill>
                <a:latin typeface="メイリオ" pitchFamily="50" charset="-128"/>
                <a:ea typeface="メイリオ" pitchFamily="50" charset="-128"/>
              </a:rPr>
              <a:t>LED</a:t>
            </a:r>
            <a:r>
              <a:rPr lang="ja-JP" altLang="en-US" sz="1800" dirty="0">
                <a:solidFill>
                  <a:srgbClr val="C00000"/>
                </a:solidFill>
                <a:latin typeface="メイリオ" pitchFamily="50" charset="-128"/>
                <a:ea typeface="メイリオ" pitchFamily="50" charset="-128"/>
              </a:rPr>
              <a:t>が消えれば、成功！</a:t>
            </a:r>
            <a:endParaRPr lang="en-US" altLang="ja-JP" sz="1800" dirty="0">
              <a:solidFill>
                <a:srgbClr val="C00000"/>
              </a:solidFill>
              <a:latin typeface="メイリオ" pitchFamily="50" charset="-128"/>
              <a:ea typeface="メイリオ" pitchFamily="50" charset="-128"/>
            </a:endParaRPr>
          </a:p>
        </p:txBody>
      </p:sp>
    </p:spTree>
    <p:extLst>
      <p:ext uri="{BB962C8B-B14F-4D97-AF65-F5344CB8AC3E}">
        <p14:creationId xmlns:p14="http://schemas.microsoft.com/office/powerpoint/2010/main" val="1545678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付録</a:t>
            </a:r>
            <a:r>
              <a:rPr lang="ja-JP" altLang="en-US" sz="2400" b="0" dirty="0">
                <a:latin typeface="メイリオ" pitchFamily="50" charset="-128"/>
                <a:ea typeface="メイリオ" pitchFamily="50" charset="-128"/>
              </a:rPr>
              <a:t>｜</a:t>
            </a:r>
            <a:r>
              <a:rPr lang="en-US" altLang="ja-JP" sz="2400" dirty="0">
                <a:latin typeface="メイリオ" pitchFamily="50" charset="-128"/>
                <a:ea typeface="メイリオ" pitchFamily="50" charset="-128"/>
              </a:rPr>
              <a:t>Node-RED</a:t>
            </a:r>
            <a:r>
              <a:rPr lang="ja-JP" altLang="en-US" sz="2400" dirty="0">
                <a:latin typeface="メイリオ" pitchFamily="50" charset="-128"/>
                <a:ea typeface="メイリオ" pitchFamily="50" charset="-128"/>
              </a:rPr>
              <a:t>のサンプルコード②</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57DD12C9-9CF8-49D5-AE4D-130EB4B1692D}" type="slidenum">
              <a:rPr lang="ja-JP" altLang="en-US" smtClean="0"/>
              <a:pPr>
                <a:defRPr/>
              </a:pPr>
              <a:t>51</a:t>
            </a:fld>
            <a:endParaRPr lang="ja-JP" altLang="en-US" dirty="0"/>
          </a:p>
        </p:txBody>
      </p:sp>
      <p:sp>
        <p:nvSpPr>
          <p:cNvPr id="25" name="Text Box 39"/>
          <p:cNvSpPr txBox="1">
            <a:spLocks noChangeArrowheads="1"/>
          </p:cNvSpPr>
          <p:nvPr/>
        </p:nvSpPr>
        <p:spPr bwMode="auto">
          <a:xfrm>
            <a:off x="231775" y="1179513"/>
            <a:ext cx="8588375" cy="646331"/>
          </a:xfrm>
          <a:prstGeom prst="rect">
            <a:avLst/>
          </a:prstGeom>
          <a:noFill/>
          <a:ln w="9525">
            <a:noFill/>
            <a:miter lim="800000"/>
            <a:headEnd/>
            <a:tailEnd/>
          </a:ln>
        </p:spPr>
        <p:txBody>
          <a:bodyPr>
            <a:spAutoFit/>
          </a:bodyPr>
          <a:lstStyle/>
          <a:p>
            <a:pPr>
              <a:defRPr/>
            </a:pPr>
            <a:r>
              <a:rPr lang="ja-JP" altLang="en-US" sz="1800" dirty="0">
                <a:solidFill>
                  <a:schemeClr val="accent4">
                    <a:lumMod val="50000"/>
                  </a:schemeClr>
                </a:solidFill>
                <a:latin typeface="メイリオ" pitchFamily="50" charset="-128"/>
                <a:ea typeface="メイリオ" pitchFamily="50" charset="-128"/>
              </a:rPr>
              <a:t>温度・湿度センサーを使って、温度・湿度・体感温度を表示する。</a:t>
            </a:r>
            <a:endParaRPr lang="en-US" altLang="ja-JP" sz="1800" dirty="0">
              <a:solidFill>
                <a:schemeClr val="accent4">
                  <a:lumMod val="50000"/>
                </a:schemeClr>
              </a:solidFill>
              <a:latin typeface="メイリオ" pitchFamily="50" charset="-128"/>
              <a:ea typeface="メイリオ" pitchFamily="50" charset="-128"/>
            </a:endParaRPr>
          </a:p>
          <a:p>
            <a:pPr>
              <a:defRPr/>
            </a:pPr>
            <a:r>
              <a:rPr lang="en-US" altLang="ja-JP" sz="1800" dirty="0">
                <a:solidFill>
                  <a:schemeClr val="accent4">
                    <a:lumMod val="50000"/>
                  </a:schemeClr>
                </a:solidFill>
                <a:latin typeface="メイリオ" pitchFamily="50" charset="-128"/>
                <a:ea typeface="メイリオ" pitchFamily="50" charset="-128"/>
              </a:rPr>
              <a:t>Function</a:t>
            </a:r>
            <a:r>
              <a:rPr lang="ja-JP" altLang="en-US" sz="1800" dirty="0">
                <a:solidFill>
                  <a:schemeClr val="accent4">
                    <a:lumMod val="50000"/>
                  </a:schemeClr>
                </a:solidFill>
                <a:latin typeface="メイリオ" pitchFamily="50" charset="-128"/>
                <a:ea typeface="メイリオ" pitchFamily="50" charset="-128"/>
              </a:rPr>
              <a:t>ノードで、コードを記述、出力数を</a:t>
            </a:r>
            <a:r>
              <a:rPr lang="en-US" altLang="ja-JP" sz="1800" dirty="0">
                <a:solidFill>
                  <a:schemeClr val="accent4">
                    <a:lumMod val="50000"/>
                  </a:schemeClr>
                </a:solidFill>
                <a:latin typeface="メイリオ" pitchFamily="50" charset="-128"/>
                <a:ea typeface="メイリオ" pitchFamily="50" charset="-128"/>
              </a:rPr>
              <a:t>3</a:t>
            </a:r>
            <a:r>
              <a:rPr lang="ja-JP" altLang="en-US" sz="1800" dirty="0">
                <a:solidFill>
                  <a:schemeClr val="accent4">
                    <a:lumMod val="50000"/>
                  </a:schemeClr>
                </a:solidFill>
                <a:latin typeface="メイリオ" pitchFamily="50" charset="-128"/>
                <a:ea typeface="メイリオ" pitchFamily="50" charset="-128"/>
              </a:rPr>
              <a:t>つ にすることで値が取り出せる。</a:t>
            </a:r>
            <a:endParaRPr lang="en-US" altLang="ja-JP" sz="1800" dirty="0">
              <a:solidFill>
                <a:schemeClr val="accent4">
                  <a:lumMod val="50000"/>
                </a:schemeClr>
              </a:solidFill>
              <a:latin typeface="メイリオ" pitchFamily="50" charset="-128"/>
              <a:ea typeface="メイリオ" pitchFamily="50" charset="-128"/>
            </a:endParaRPr>
          </a:p>
        </p:txBody>
      </p:sp>
      <p:pic>
        <p:nvPicPr>
          <p:cNvPr id="4" name="図 3"/>
          <p:cNvPicPr>
            <a:picLocks noChangeAspect="1"/>
          </p:cNvPicPr>
          <p:nvPr/>
        </p:nvPicPr>
        <p:blipFill>
          <a:blip r:embed="rId3"/>
          <a:stretch>
            <a:fillRect/>
          </a:stretch>
        </p:blipFill>
        <p:spPr>
          <a:xfrm>
            <a:off x="300660" y="1882425"/>
            <a:ext cx="4271340" cy="4675099"/>
          </a:xfrm>
          <a:prstGeom prst="rect">
            <a:avLst/>
          </a:prstGeom>
          <a:ln>
            <a:solidFill>
              <a:schemeClr val="accent1"/>
            </a:solidFill>
          </a:ln>
        </p:spPr>
      </p:pic>
      <p:pic>
        <p:nvPicPr>
          <p:cNvPr id="5" name="図 4"/>
          <p:cNvPicPr>
            <a:picLocks noChangeAspect="1"/>
          </p:cNvPicPr>
          <p:nvPr/>
        </p:nvPicPr>
        <p:blipFill>
          <a:blip r:embed="rId4"/>
          <a:stretch>
            <a:fillRect/>
          </a:stretch>
        </p:blipFill>
        <p:spPr>
          <a:xfrm>
            <a:off x="1103805" y="2693937"/>
            <a:ext cx="1933182" cy="1540102"/>
          </a:xfrm>
          <a:prstGeom prst="rect">
            <a:avLst/>
          </a:prstGeom>
        </p:spPr>
      </p:pic>
      <p:pic>
        <p:nvPicPr>
          <p:cNvPr id="7" name="図 6"/>
          <p:cNvPicPr>
            <a:picLocks noChangeAspect="1"/>
          </p:cNvPicPr>
          <p:nvPr/>
        </p:nvPicPr>
        <p:blipFill>
          <a:blip r:embed="rId5"/>
          <a:stretch>
            <a:fillRect/>
          </a:stretch>
        </p:blipFill>
        <p:spPr>
          <a:xfrm>
            <a:off x="305476" y="2633791"/>
            <a:ext cx="762781" cy="1708925"/>
          </a:xfrm>
          <a:prstGeom prst="rect">
            <a:avLst/>
          </a:prstGeom>
        </p:spPr>
      </p:pic>
      <p:pic>
        <p:nvPicPr>
          <p:cNvPr id="36" name="図 35"/>
          <p:cNvPicPr>
            <a:picLocks noChangeAspect="1"/>
          </p:cNvPicPr>
          <p:nvPr/>
        </p:nvPicPr>
        <p:blipFill>
          <a:blip r:embed="rId6"/>
          <a:stretch>
            <a:fillRect/>
          </a:stretch>
        </p:blipFill>
        <p:spPr>
          <a:xfrm>
            <a:off x="1138818" y="4164368"/>
            <a:ext cx="3330260" cy="2198104"/>
          </a:xfrm>
          <a:prstGeom prst="rect">
            <a:avLst/>
          </a:prstGeom>
          <a:ln>
            <a:solidFill>
              <a:schemeClr val="accent3"/>
            </a:solidFill>
          </a:ln>
        </p:spPr>
      </p:pic>
      <p:sp>
        <p:nvSpPr>
          <p:cNvPr id="38" name="テキスト ボックス 37"/>
          <p:cNvSpPr txBox="1"/>
          <p:nvPr/>
        </p:nvSpPr>
        <p:spPr>
          <a:xfrm>
            <a:off x="4972841" y="4953237"/>
            <a:ext cx="3628543" cy="1015663"/>
          </a:xfrm>
          <a:prstGeom prst="rect">
            <a:avLst/>
          </a:prstGeom>
          <a:solidFill>
            <a:schemeClr val="bg2"/>
          </a:solidFill>
        </p:spPr>
        <p:txBody>
          <a:bodyPr wrap="square" rtlCol="0">
            <a:spAutoFit/>
          </a:bodyPr>
          <a:lstStyle/>
          <a:p>
            <a:r>
              <a:rPr lang="ja-JP" altLang="en-US" sz="1200" dirty="0">
                <a:solidFill>
                  <a:srgbClr val="C00000"/>
                </a:solidFill>
                <a:latin typeface="+mn-ea"/>
                <a:ea typeface="+mn-ea"/>
              </a:rPr>
              <a:t>④コードを記述</a:t>
            </a:r>
            <a:endParaRPr lang="en-US" altLang="ja-JP" sz="1200" dirty="0">
              <a:solidFill>
                <a:srgbClr val="C00000"/>
              </a:solidFill>
              <a:latin typeface="+mn-ea"/>
              <a:ea typeface="+mn-ea"/>
            </a:endParaRPr>
          </a:p>
          <a:p>
            <a:r>
              <a:rPr lang="en-US" altLang="ja-JP" sz="1200" dirty="0">
                <a:solidFill>
                  <a:schemeClr val="tx1">
                    <a:lumMod val="65000"/>
                    <a:lumOff val="35000"/>
                  </a:schemeClr>
                </a:solidFill>
                <a:latin typeface="+mn-ea"/>
                <a:ea typeface="+mn-ea"/>
              </a:rPr>
              <a:t>var d1 = {payload: </a:t>
            </a:r>
            <a:r>
              <a:rPr lang="en-US" altLang="ja-JP" sz="1200" dirty="0" err="1">
                <a:solidFill>
                  <a:schemeClr val="tx1">
                    <a:lumMod val="65000"/>
                    <a:lumOff val="35000"/>
                  </a:schemeClr>
                </a:solidFill>
                <a:latin typeface="+mn-ea"/>
                <a:ea typeface="+mn-ea"/>
              </a:rPr>
              <a:t>msg.payload</a:t>
            </a:r>
            <a:r>
              <a:rPr lang="en-US" altLang="ja-JP" sz="1200" dirty="0">
                <a:solidFill>
                  <a:schemeClr val="tx1">
                    <a:lumMod val="65000"/>
                    <a:lumOff val="35000"/>
                  </a:schemeClr>
                </a:solidFill>
                <a:latin typeface="+mn-ea"/>
                <a:ea typeface="+mn-ea"/>
              </a:rPr>
              <a:t>[0]};</a:t>
            </a:r>
          </a:p>
          <a:p>
            <a:r>
              <a:rPr lang="en-US" altLang="ja-JP" sz="1200" dirty="0">
                <a:solidFill>
                  <a:schemeClr val="tx1">
                    <a:lumMod val="65000"/>
                    <a:lumOff val="35000"/>
                  </a:schemeClr>
                </a:solidFill>
                <a:latin typeface="+mn-ea"/>
                <a:ea typeface="+mn-ea"/>
              </a:rPr>
              <a:t>var d2 = {payload: </a:t>
            </a:r>
            <a:r>
              <a:rPr lang="en-US" altLang="ja-JP" sz="1200" dirty="0" err="1">
                <a:solidFill>
                  <a:schemeClr val="tx1">
                    <a:lumMod val="65000"/>
                    <a:lumOff val="35000"/>
                  </a:schemeClr>
                </a:solidFill>
                <a:latin typeface="+mn-ea"/>
                <a:ea typeface="+mn-ea"/>
              </a:rPr>
              <a:t>msg.payload</a:t>
            </a:r>
            <a:r>
              <a:rPr lang="en-US" altLang="ja-JP" sz="1200" dirty="0">
                <a:solidFill>
                  <a:schemeClr val="tx1">
                    <a:lumMod val="65000"/>
                    <a:lumOff val="35000"/>
                  </a:schemeClr>
                </a:solidFill>
                <a:latin typeface="+mn-ea"/>
                <a:ea typeface="+mn-ea"/>
              </a:rPr>
              <a:t>[1]};</a:t>
            </a:r>
          </a:p>
          <a:p>
            <a:r>
              <a:rPr lang="en-US" altLang="ja-JP" sz="1200" dirty="0">
                <a:solidFill>
                  <a:schemeClr val="tx1">
                    <a:lumMod val="65000"/>
                    <a:lumOff val="35000"/>
                  </a:schemeClr>
                </a:solidFill>
                <a:latin typeface="+mn-ea"/>
                <a:ea typeface="+mn-ea"/>
              </a:rPr>
              <a:t>var d3 = {payload: </a:t>
            </a:r>
            <a:r>
              <a:rPr lang="en-US" altLang="ja-JP" sz="1200" dirty="0" err="1">
                <a:solidFill>
                  <a:schemeClr val="tx1">
                    <a:lumMod val="65000"/>
                    <a:lumOff val="35000"/>
                  </a:schemeClr>
                </a:solidFill>
                <a:latin typeface="+mn-ea"/>
                <a:ea typeface="+mn-ea"/>
              </a:rPr>
              <a:t>msg.payload</a:t>
            </a:r>
            <a:r>
              <a:rPr lang="en-US" altLang="ja-JP" sz="1200" dirty="0">
                <a:solidFill>
                  <a:schemeClr val="tx1">
                    <a:lumMod val="65000"/>
                    <a:lumOff val="35000"/>
                  </a:schemeClr>
                </a:solidFill>
                <a:latin typeface="+mn-ea"/>
                <a:ea typeface="+mn-ea"/>
              </a:rPr>
              <a:t>[2]};</a:t>
            </a:r>
          </a:p>
          <a:p>
            <a:r>
              <a:rPr lang="en-US" altLang="ja-JP" sz="1200" dirty="0">
                <a:solidFill>
                  <a:schemeClr val="tx1">
                    <a:lumMod val="65000"/>
                    <a:lumOff val="35000"/>
                  </a:schemeClr>
                </a:solidFill>
                <a:latin typeface="+mn-ea"/>
                <a:ea typeface="+mn-ea"/>
              </a:rPr>
              <a:t>return [d1, d2, d3];</a:t>
            </a:r>
          </a:p>
        </p:txBody>
      </p:sp>
      <p:sp>
        <p:nvSpPr>
          <p:cNvPr id="24" name="正方形/長方形 12"/>
          <p:cNvSpPr>
            <a:spLocks noChangeArrowheads="1"/>
          </p:cNvSpPr>
          <p:nvPr/>
        </p:nvSpPr>
        <p:spPr bwMode="auto">
          <a:xfrm>
            <a:off x="1179287" y="2769171"/>
            <a:ext cx="540212"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①「</a:t>
            </a:r>
            <a:r>
              <a:rPr lang="en-US" altLang="ja-JP" sz="800" dirty="0">
                <a:solidFill>
                  <a:srgbClr val="C00000"/>
                </a:solidFill>
                <a:latin typeface="メイリオ" pitchFamily="50" charset="-128"/>
                <a:ea typeface="メイリオ" pitchFamily="50" charset="-128"/>
              </a:rPr>
              <a:t>DHT</a:t>
            </a:r>
            <a:r>
              <a:rPr lang="ja-JP" altLang="en-US" sz="800" dirty="0">
                <a:solidFill>
                  <a:srgbClr val="C00000"/>
                </a:solidFill>
                <a:latin typeface="メイリオ" pitchFamily="50" charset="-128"/>
                <a:ea typeface="メイリオ" pitchFamily="50" charset="-128"/>
              </a:rPr>
              <a:t>」</a:t>
            </a:r>
            <a:endParaRPr lang="en-US" altLang="ja-JP" sz="1000" dirty="0">
              <a:solidFill>
                <a:srgbClr val="C00000"/>
              </a:solidFill>
              <a:latin typeface="メイリオ" pitchFamily="50" charset="-128"/>
              <a:ea typeface="メイリオ" pitchFamily="50" charset="-128"/>
            </a:endParaRPr>
          </a:p>
        </p:txBody>
      </p:sp>
      <p:sp>
        <p:nvSpPr>
          <p:cNvPr id="26" name="正方形/長方形 12"/>
          <p:cNvSpPr>
            <a:spLocks noChangeArrowheads="1"/>
          </p:cNvSpPr>
          <p:nvPr/>
        </p:nvSpPr>
        <p:spPr bwMode="auto">
          <a:xfrm>
            <a:off x="2259160" y="3102751"/>
            <a:ext cx="644407"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②「</a:t>
            </a:r>
            <a:r>
              <a:rPr lang="en-US" altLang="ja-JP" sz="800" dirty="0">
                <a:solidFill>
                  <a:srgbClr val="C00000"/>
                </a:solidFill>
                <a:latin typeface="メイリオ" pitchFamily="50" charset="-128"/>
                <a:ea typeface="メイリオ" pitchFamily="50" charset="-128"/>
              </a:rPr>
              <a:t>gauge</a:t>
            </a:r>
            <a:r>
              <a:rPr lang="ja-JP" altLang="en-US" sz="800" dirty="0">
                <a:solidFill>
                  <a:srgbClr val="C00000"/>
                </a:solidFill>
                <a:latin typeface="メイリオ" pitchFamily="50" charset="-128"/>
                <a:ea typeface="メイリオ" pitchFamily="50" charset="-128"/>
              </a:rPr>
              <a:t>」</a:t>
            </a:r>
            <a:endParaRPr lang="en-US" altLang="ja-JP" sz="1000" dirty="0">
              <a:solidFill>
                <a:srgbClr val="C00000"/>
              </a:solidFill>
              <a:latin typeface="メイリオ" pitchFamily="50" charset="-128"/>
              <a:ea typeface="メイリオ" pitchFamily="50" charset="-128"/>
            </a:endParaRPr>
          </a:p>
        </p:txBody>
      </p:sp>
      <p:sp>
        <p:nvSpPr>
          <p:cNvPr id="27" name="正方形/長方形 12"/>
          <p:cNvSpPr>
            <a:spLocks noChangeArrowheads="1"/>
          </p:cNvSpPr>
          <p:nvPr/>
        </p:nvSpPr>
        <p:spPr bwMode="auto">
          <a:xfrm>
            <a:off x="1416052" y="3367444"/>
            <a:ext cx="758221"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③「</a:t>
            </a:r>
            <a:r>
              <a:rPr lang="en-US" altLang="ja-JP" sz="800" dirty="0">
                <a:solidFill>
                  <a:srgbClr val="C00000"/>
                </a:solidFill>
                <a:latin typeface="メイリオ" pitchFamily="50" charset="-128"/>
                <a:ea typeface="メイリオ" pitchFamily="50" charset="-128"/>
              </a:rPr>
              <a:t>function</a:t>
            </a:r>
            <a:r>
              <a:rPr lang="ja-JP" altLang="en-US" sz="800" dirty="0">
                <a:solidFill>
                  <a:srgbClr val="C00000"/>
                </a:solidFill>
                <a:latin typeface="メイリオ" pitchFamily="50" charset="-128"/>
                <a:ea typeface="メイリオ" pitchFamily="50" charset="-128"/>
              </a:rPr>
              <a:t>」</a:t>
            </a:r>
            <a:endParaRPr lang="en-US" altLang="ja-JP" sz="1000" dirty="0">
              <a:solidFill>
                <a:srgbClr val="C00000"/>
              </a:solidFill>
              <a:latin typeface="メイリオ" pitchFamily="50" charset="-128"/>
              <a:ea typeface="メイリオ" pitchFamily="50" charset="-128"/>
            </a:endParaRPr>
          </a:p>
        </p:txBody>
      </p:sp>
      <p:sp>
        <p:nvSpPr>
          <p:cNvPr id="29" name="正方形/長方形 28"/>
          <p:cNvSpPr/>
          <p:nvPr/>
        </p:nvSpPr>
        <p:spPr>
          <a:xfrm>
            <a:off x="370788" y="6231514"/>
            <a:ext cx="612775"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 name="正方形/長方形 29"/>
          <p:cNvSpPr/>
          <p:nvPr/>
        </p:nvSpPr>
        <p:spPr>
          <a:xfrm>
            <a:off x="374502" y="2836680"/>
            <a:ext cx="624221"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1" name="直線矢印コネクタ 30"/>
          <p:cNvCxnSpPr>
            <a:stCxn id="29" idx="0"/>
          </p:cNvCxnSpPr>
          <p:nvPr/>
        </p:nvCxnSpPr>
        <p:spPr>
          <a:xfrm flipV="1">
            <a:off x="677176" y="3085164"/>
            <a:ext cx="633657" cy="314635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カギ線コネクタ 31"/>
          <p:cNvCxnSpPr>
            <a:stCxn id="30" idx="0"/>
            <a:endCxn id="27" idx="0"/>
          </p:cNvCxnSpPr>
          <p:nvPr/>
        </p:nvCxnSpPr>
        <p:spPr>
          <a:xfrm rot="16200000" flipH="1">
            <a:off x="975506" y="2547787"/>
            <a:ext cx="530764" cy="1108550"/>
          </a:xfrm>
          <a:prstGeom prst="bentConnector3">
            <a:avLst>
              <a:gd name="adj1" fmla="val -43070"/>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p:cNvSpPr/>
          <p:nvPr/>
        </p:nvSpPr>
        <p:spPr>
          <a:xfrm>
            <a:off x="1612356" y="3739284"/>
            <a:ext cx="302002" cy="40171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a:off x="4314413" y="5486428"/>
            <a:ext cx="638723" cy="47500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3"/>
          <p:cNvPicPr>
            <a:picLocks noChangeAspect="1"/>
          </p:cNvPicPr>
          <p:nvPr/>
        </p:nvPicPr>
        <p:blipFill>
          <a:blip r:embed="rId7"/>
          <a:srcRect/>
          <a:stretch>
            <a:fillRect/>
          </a:stretch>
        </p:blipFill>
        <p:spPr bwMode="auto">
          <a:xfrm>
            <a:off x="3593223" y="2309582"/>
            <a:ext cx="652446" cy="144000"/>
          </a:xfrm>
          <a:prstGeom prst="rect">
            <a:avLst/>
          </a:prstGeom>
          <a:noFill/>
          <a:ln w="9525">
            <a:noFill/>
            <a:miter lim="800000"/>
            <a:headEnd/>
            <a:tailEnd/>
          </a:ln>
        </p:spPr>
      </p:pic>
      <p:pic>
        <p:nvPicPr>
          <p:cNvPr id="37" name="図 36"/>
          <p:cNvPicPr>
            <a:picLocks noChangeAspect="1"/>
          </p:cNvPicPr>
          <p:nvPr/>
        </p:nvPicPr>
        <p:blipFill>
          <a:blip r:embed="rId8"/>
          <a:stretch>
            <a:fillRect/>
          </a:stretch>
        </p:blipFill>
        <p:spPr>
          <a:xfrm>
            <a:off x="4953136" y="1879850"/>
            <a:ext cx="2622211" cy="2947918"/>
          </a:xfrm>
          <a:prstGeom prst="rect">
            <a:avLst/>
          </a:prstGeom>
          <a:ln>
            <a:solidFill>
              <a:schemeClr val="accent3"/>
            </a:solidFill>
          </a:ln>
        </p:spPr>
      </p:pic>
      <p:pic>
        <p:nvPicPr>
          <p:cNvPr id="19" name="図 18"/>
          <p:cNvPicPr>
            <a:picLocks noChangeAspect="1"/>
          </p:cNvPicPr>
          <p:nvPr/>
        </p:nvPicPr>
        <p:blipFill>
          <a:blip r:embed="rId9"/>
          <a:stretch>
            <a:fillRect/>
          </a:stretch>
        </p:blipFill>
        <p:spPr>
          <a:xfrm>
            <a:off x="5721767" y="2049436"/>
            <a:ext cx="1076255" cy="2759127"/>
          </a:xfrm>
          <a:prstGeom prst="rect">
            <a:avLst/>
          </a:prstGeom>
        </p:spPr>
      </p:pic>
      <p:sp>
        <p:nvSpPr>
          <p:cNvPr id="33" name="右矢印 32"/>
          <p:cNvSpPr/>
          <p:nvPr/>
        </p:nvSpPr>
        <p:spPr>
          <a:xfrm>
            <a:off x="2891389" y="3168455"/>
            <a:ext cx="2069274" cy="53011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4" name="Text Box 39"/>
          <p:cNvSpPr txBox="1">
            <a:spLocks noChangeArrowheads="1"/>
          </p:cNvSpPr>
          <p:nvPr/>
        </p:nvSpPr>
        <p:spPr bwMode="auto">
          <a:xfrm>
            <a:off x="6890355" y="2421429"/>
            <a:ext cx="2232984" cy="553998"/>
          </a:xfrm>
          <a:prstGeom prst="rect">
            <a:avLst/>
          </a:prstGeom>
          <a:noFill/>
          <a:ln w="9525">
            <a:noFill/>
            <a:miter lim="800000"/>
            <a:headEnd/>
            <a:tailEnd/>
          </a:ln>
        </p:spPr>
        <p:txBody>
          <a:bodyPr wrap="none" lIns="0" tIns="0" rIns="0" bIns="0">
            <a:spAutoFit/>
          </a:bodyPr>
          <a:lstStyle/>
          <a:p>
            <a:r>
              <a:rPr lang="en-US" altLang="ja-JP" sz="1800" dirty="0">
                <a:solidFill>
                  <a:srgbClr val="C00000"/>
                </a:solidFill>
                <a:latin typeface="メイリオ" pitchFamily="50" charset="-128"/>
                <a:ea typeface="メイリオ" pitchFamily="50" charset="-128"/>
              </a:rPr>
              <a:t>3</a:t>
            </a:r>
            <a:r>
              <a:rPr lang="ja-JP" altLang="en-US" sz="1800" dirty="0">
                <a:solidFill>
                  <a:srgbClr val="C00000"/>
                </a:solidFill>
                <a:latin typeface="メイリオ" pitchFamily="50" charset="-128"/>
                <a:ea typeface="メイリオ" pitchFamily="50" charset="-128"/>
              </a:rPr>
              <a:t>つが表示されれば、</a:t>
            </a:r>
            <a:endParaRPr lang="en-US" altLang="ja-JP" sz="1800" dirty="0">
              <a:solidFill>
                <a:srgbClr val="C00000"/>
              </a:solidFill>
              <a:latin typeface="メイリオ" pitchFamily="50" charset="-128"/>
              <a:ea typeface="メイリオ" pitchFamily="50" charset="-128"/>
            </a:endParaRPr>
          </a:p>
          <a:p>
            <a:r>
              <a:rPr lang="ja-JP" altLang="en-US" sz="1800" dirty="0">
                <a:solidFill>
                  <a:srgbClr val="C00000"/>
                </a:solidFill>
                <a:latin typeface="メイリオ" pitchFamily="50" charset="-128"/>
                <a:ea typeface="メイリオ" pitchFamily="50" charset="-128"/>
              </a:rPr>
              <a:t>成功！</a:t>
            </a:r>
            <a:endParaRPr lang="en-US" altLang="ja-JP" sz="1800" dirty="0">
              <a:solidFill>
                <a:srgbClr val="C00000"/>
              </a:solidFill>
              <a:latin typeface="メイリオ" pitchFamily="50" charset="-128"/>
              <a:ea typeface="メイリオ" pitchFamily="50" charset="-128"/>
            </a:endParaRPr>
          </a:p>
        </p:txBody>
      </p:sp>
      <p:sp>
        <p:nvSpPr>
          <p:cNvPr id="41" name="右矢印 40"/>
          <p:cNvSpPr/>
          <p:nvPr/>
        </p:nvSpPr>
        <p:spPr>
          <a:xfrm>
            <a:off x="2597665" y="5965900"/>
            <a:ext cx="2355471" cy="47500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4960663" y="6067872"/>
            <a:ext cx="3628543" cy="276999"/>
          </a:xfrm>
          <a:prstGeom prst="rect">
            <a:avLst/>
          </a:prstGeom>
          <a:solidFill>
            <a:schemeClr val="bg2"/>
          </a:solidFill>
        </p:spPr>
        <p:txBody>
          <a:bodyPr wrap="square" rtlCol="0">
            <a:spAutoFit/>
          </a:bodyPr>
          <a:lstStyle/>
          <a:p>
            <a:r>
              <a:rPr lang="ja-JP" altLang="en-US" sz="1200" dirty="0">
                <a:solidFill>
                  <a:srgbClr val="C00000"/>
                </a:solidFill>
                <a:latin typeface="+mn-ea"/>
                <a:ea typeface="+mn-ea"/>
              </a:rPr>
              <a:t>⑤出力数を</a:t>
            </a:r>
            <a:r>
              <a:rPr lang="en-US" altLang="ja-JP" sz="1200" dirty="0">
                <a:solidFill>
                  <a:srgbClr val="C00000"/>
                </a:solidFill>
                <a:latin typeface="+mn-ea"/>
                <a:ea typeface="+mn-ea"/>
              </a:rPr>
              <a:t>3</a:t>
            </a:r>
            <a:r>
              <a:rPr lang="ja-JP" altLang="en-US" sz="1200" dirty="0">
                <a:solidFill>
                  <a:srgbClr val="C00000"/>
                </a:solidFill>
                <a:latin typeface="+mn-ea"/>
                <a:ea typeface="+mn-ea"/>
              </a:rPr>
              <a:t>に設定</a:t>
            </a:r>
            <a:endParaRPr lang="en-US" altLang="ja-JP" sz="1200" dirty="0">
              <a:solidFill>
                <a:schemeClr val="tx1">
                  <a:lumMod val="65000"/>
                  <a:lumOff val="35000"/>
                </a:schemeClr>
              </a:solidFill>
              <a:latin typeface="+mn-ea"/>
              <a:ea typeface="+mn-ea"/>
            </a:endParaRPr>
          </a:p>
        </p:txBody>
      </p:sp>
      <p:sp>
        <p:nvSpPr>
          <p:cNvPr id="43" name="Text Box 39"/>
          <p:cNvSpPr txBox="1">
            <a:spLocks noChangeArrowheads="1"/>
          </p:cNvSpPr>
          <p:nvPr/>
        </p:nvSpPr>
        <p:spPr bwMode="auto">
          <a:xfrm>
            <a:off x="5075436" y="2421429"/>
            <a:ext cx="543739" cy="307777"/>
          </a:xfrm>
          <a:prstGeom prst="rect">
            <a:avLst/>
          </a:prstGeom>
          <a:noFill/>
          <a:ln w="9525">
            <a:noFill/>
            <a:miter lim="800000"/>
            <a:headEnd/>
            <a:tailEnd/>
          </a:ln>
        </p:spPr>
        <p:txBody>
          <a:bodyPr wrap="none">
            <a:spAutoFit/>
          </a:bodyPr>
          <a:lstStyle/>
          <a:p>
            <a:r>
              <a:rPr lang="ja-JP" altLang="en-US" sz="1400" dirty="0">
                <a:solidFill>
                  <a:srgbClr val="C00000"/>
                </a:solidFill>
                <a:latin typeface="メイリオ" pitchFamily="50" charset="-128"/>
                <a:ea typeface="メイリオ" pitchFamily="50" charset="-128"/>
              </a:rPr>
              <a:t>温度</a:t>
            </a:r>
            <a:endParaRPr lang="en-US" altLang="ja-JP" sz="1400" dirty="0">
              <a:solidFill>
                <a:srgbClr val="C00000"/>
              </a:solidFill>
              <a:latin typeface="メイリオ" pitchFamily="50" charset="-128"/>
              <a:ea typeface="メイリオ" pitchFamily="50" charset="-128"/>
            </a:endParaRPr>
          </a:p>
        </p:txBody>
      </p:sp>
      <p:sp>
        <p:nvSpPr>
          <p:cNvPr id="44" name="Text Box 39"/>
          <p:cNvSpPr txBox="1">
            <a:spLocks noChangeArrowheads="1"/>
          </p:cNvSpPr>
          <p:nvPr/>
        </p:nvSpPr>
        <p:spPr bwMode="auto">
          <a:xfrm>
            <a:off x="5095141" y="3371807"/>
            <a:ext cx="543739" cy="307777"/>
          </a:xfrm>
          <a:prstGeom prst="rect">
            <a:avLst/>
          </a:prstGeom>
          <a:noFill/>
          <a:ln w="9525">
            <a:noFill/>
            <a:miter lim="800000"/>
            <a:headEnd/>
            <a:tailEnd/>
          </a:ln>
        </p:spPr>
        <p:txBody>
          <a:bodyPr wrap="none">
            <a:spAutoFit/>
          </a:bodyPr>
          <a:lstStyle/>
          <a:p>
            <a:r>
              <a:rPr lang="ja-JP" altLang="en-US" sz="1400" dirty="0">
                <a:solidFill>
                  <a:srgbClr val="C00000"/>
                </a:solidFill>
                <a:latin typeface="メイリオ" pitchFamily="50" charset="-128"/>
                <a:ea typeface="メイリオ" pitchFamily="50" charset="-128"/>
              </a:rPr>
              <a:t>湿度</a:t>
            </a:r>
            <a:endParaRPr lang="en-US" altLang="ja-JP" sz="1400" dirty="0">
              <a:solidFill>
                <a:srgbClr val="C00000"/>
              </a:solidFill>
              <a:latin typeface="メイリオ" pitchFamily="50" charset="-128"/>
              <a:ea typeface="メイリオ" pitchFamily="50" charset="-128"/>
            </a:endParaRPr>
          </a:p>
        </p:txBody>
      </p:sp>
      <p:sp>
        <p:nvSpPr>
          <p:cNvPr id="45" name="Text Box 39"/>
          <p:cNvSpPr txBox="1">
            <a:spLocks noChangeArrowheads="1"/>
          </p:cNvSpPr>
          <p:nvPr/>
        </p:nvSpPr>
        <p:spPr bwMode="auto">
          <a:xfrm>
            <a:off x="4983279" y="4322185"/>
            <a:ext cx="902811" cy="307777"/>
          </a:xfrm>
          <a:prstGeom prst="rect">
            <a:avLst/>
          </a:prstGeom>
          <a:noFill/>
          <a:ln w="9525">
            <a:noFill/>
            <a:miter lim="800000"/>
            <a:headEnd/>
            <a:tailEnd/>
          </a:ln>
        </p:spPr>
        <p:txBody>
          <a:bodyPr wrap="none">
            <a:spAutoFit/>
          </a:bodyPr>
          <a:lstStyle/>
          <a:p>
            <a:r>
              <a:rPr lang="ja-JP" altLang="en-US" sz="1400" dirty="0">
                <a:solidFill>
                  <a:srgbClr val="C00000"/>
                </a:solidFill>
                <a:latin typeface="メイリオ" pitchFamily="50" charset="-128"/>
                <a:ea typeface="メイリオ" pitchFamily="50" charset="-128"/>
              </a:rPr>
              <a:t>体感温度</a:t>
            </a:r>
            <a:endParaRPr lang="en-US" altLang="ja-JP" sz="1400" dirty="0">
              <a:solidFill>
                <a:srgbClr val="C00000"/>
              </a:solidFill>
              <a:latin typeface="メイリオ" pitchFamily="50" charset="-128"/>
              <a:ea typeface="メイリオ" pitchFamily="50" charset="-128"/>
            </a:endParaRPr>
          </a:p>
        </p:txBody>
      </p:sp>
      <p:sp>
        <p:nvSpPr>
          <p:cNvPr id="46" name="正方形/長方形 45"/>
          <p:cNvSpPr>
            <a:spLocks noChangeArrowheads="1"/>
          </p:cNvSpPr>
          <p:nvPr/>
        </p:nvSpPr>
        <p:spPr bwMode="auto">
          <a:xfrm>
            <a:off x="6951887" y="3151454"/>
            <a:ext cx="2060436" cy="1600438"/>
          </a:xfrm>
          <a:prstGeom prst="rect">
            <a:avLst/>
          </a:prstGeom>
          <a:solidFill>
            <a:schemeClr val="bg1">
              <a:alpha val="67000"/>
            </a:schemeClr>
          </a:solidFill>
          <a:ln w="9525">
            <a:noFill/>
            <a:miter lim="800000"/>
            <a:headEnd/>
            <a:tailEnd/>
          </a:ln>
        </p:spPr>
        <p:txBody>
          <a:bodyPr wrap="none" lIns="0" tIns="0" rIns="0" bIns="0">
            <a:spAutoFit/>
          </a:bodyPr>
          <a:lstStyle/>
          <a:p>
            <a:r>
              <a:rPr lang="ja-JP" altLang="en-US" sz="1200" dirty="0">
                <a:solidFill>
                  <a:schemeClr val="accent3"/>
                </a:solidFill>
                <a:latin typeface="メイリオ" pitchFamily="50" charset="-128"/>
                <a:ea typeface="メイリオ" pitchFamily="50" charset="-128"/>
              </a:rPr>
              <a:t>センサーからの出力は</a:t>
            </a:r>
            <a:endParaRPr lang="en-US" altLang="ja-JP" sz="1200" dirty="0">
              <a:solidFill>
                <a:schemeClr val="accent3"/>
              </a:solidFill>
              <a:latin typeface="メイリオ" pitchFamily="50" charset="-128"/>
              <a:ea typeface="メイリオ" pitchFamily="50" charset="-128"/>
            </a:endParaRPr>
          </a:p>
          <a:p>
            <a:r>
              <a:rPr lang="ja-JP" altLang="en-US" sz="1200" dirty="0">
                <a:solidFill>
                  <a:schemeClr val="accent3"/>
                </a:solidFill>
                <a:latin typeface="メイリオ" pitchFamily="50" charset="-128"/>
                <a:ea typeface="メイリオ" pitchFamily="50" charset="-128"/>
              </a:rPr>
              <a:t>「</a:t>
            </a:r>
            <a:r>
              <a:rPr lang="en-US" altLang="ja-JP" sz="1200" dirty="0" err="1">
                <a:solidFill>
                  <a:schemeClr val="accent3"/>
                </a:solidFill>
                <a:latin typeface="メイリオ" pitchFamily="50" charset="-128"/>
                <a:ea typeface="メイリオ" pitchFamily="50" charset="-128"/>
              </a:rPr>
              <a:t>msg.payload</a:t>
            </a:r>
            <a:r>
              <a:rPr lang="ja-JP" altLang="en-US" sz="1200" dirty="0">
                <a:solidFill>
                  <a:schemeClr val="accent3"/>
                </a:solidFill>
                <a:latin typeface="メイリオ" pitchFamily="50" charset="-128"/>
                <a:ea typeface="メイリオ" pitchFamily="50" charset="-128"/>
              </a:rPr>
              <a:t>」</a:t>
            </a:r>
            <a:endParaRPr lang="en-US" altLang="ja-JP" sz="1200" dirty="0">
              <a:solidFill>
                <a:schemeClr val="accent3"/>
              </a:solidFill>
              <a:latin typeface="メイリオ" pitchFamily="50" charset="-128"/>
              <a:ea typeface="メイリオ" pitchFamily="50" charset="-128"/>
            </a:endParaRPr>
          </a:p>
          <a:p>
            <a:r>
              <a:rPr lang="ja-JP" altLang="en-US" sz="1200" dirty="0">
                <a:solidFill>
                  <a:schemeClr val="accent3"/>
                </a:solidFill>
                <a:latin typeface="メイリオ" pitchFamily="50" charset="-128"/>
                <a:ea typeface="メイリオ" pitchFamily="50" charset="-128"/>
              </a:rPr>
              <a:t>に格納される。</a:t>
            </a:r>
            <a:endParaRPr lang="en-US" altLang="ja-JP" sz="1200" dirty="0">
              <a:solidFill>
                <a:schemeClr val="accent3"/>
              </a:solidFill>
              <a:latin typeface="メイリオ" pitchFamily="50" charset="-128"/>
              <a:ea typeface="メイリオ" pitchFamily="50" charset="-128"/>
            </a:endParaRPr>
          </a:p>
          <a:p>
            <a:endParaRPr lang="en-US" altLang="ja-JP" sz="800" dirty="0">
              <a:solidFill>
                <a:schemeClr val="accent3"/>
              </a:solidFill>
              <a:latin typeface="メイリオ" pitchFamily="50" charset="-128"/>
              <a:ea typeface="メイリオ" pitchFamily="50" charset="-128"/>
            </a:endParaRPr>
          </a:p>
          <a:p>
            <a:r>
              <a:rPr lang="ja-JP" altLang="en-US" sz="1200" dirty="0">
                <a:solidFill>
                  <a:schemeClr val="accent3"/>
                </a:solidFill>
                <a:latin typeface="メイリオ" pitchFamily="50" charset="-128"/>
                <a:ea typeface="メイリオ" pitchFamily="50" charset="-128"/>
              </a:rPr>
              <a:t>温度・湿度センサーでは、</a:t>
            </a:r>
            <a:endParaRPr lang="en-US" altLang="ja-JP" sz="1200" dirty="0">
              <a:solidFill>
                <a:schemeClr val="accent3"/>
              </a:solidFill>
              <a:latin typeface="メイリオ" pitchFamily="50" charset="-128"/>
              <a:ea typeface="メイリオ" pitchFamily="50" charset="-128"/>
            </a:endParaRPr>
          </a:p>
          <a:p>
            <a:r>
              <a:rPr lang="ja-JP" altLang="en-US" sz="1200" dirty="0">
                <a:solidFill>
                  <a:schemeClr val="accent3"/>
                </a:solidFill>
                <a:latin typeface="メイリオ" pitchFamily="50" charset="-128"/>
                <a:ea typeface="メイリオ" pitchFamily="50" charset="-128"/>
              </a:rPr>
              <a:t>温度は「</a:t>
            </a:r>
            <a:r>
              <a:rPr lang="en-US" altLang="ja-JP" sz="1200" dirty="0" err="1">
                <a:solidFill>
                  <a:schemeClr val="accent3"/>
                </a:solidFill>
                <a:latin typeface="メイリオ" pitchFamily="50" charset="-128"/>
                <a:ea typeface="メイリオ" pitchFamily="50" charset="-128"/>
              </a:rPr>
              <a:t>msg.payload</a:t>
            </a:r>
            <a:r>
              <a:rPr lang="en-US" altLang="ja-JP" sz="1200" dirty="0">
                <a:solidFill>
                  <a:schemeClr val="accent3"/>
                </a:solidFill>
                <a:latin typeface="メイリオ" pitchFamily="50" charset="-128"/>
                <a:ea typeface="メイリオ" pitchFamily="50" charset="-128"/>
              </a:rPr>
              <a:t>[0]</a:t>
            </a:r>
            <a:r>
              <a:rPr lang="ja-JP" altLang="en-US" sz="1200" dirty="0">
                <a:solidFill>
                  <a:schemeClr val="accent3"/>
                </a:solidFill>
                <a:latin typeface="メイリオ" pitchFamily="50" charset="-128"/>
                <a:ea typeface="メイリオ" pitchFamily="50" charset="-128"/>
              </a:rPr>
              <a:t>」</a:t>
            </a:r>
            <a:endParaRPr lang="en-US" altLang="ja-JP" sz="1200" dirty="0">
              <a:solidFill>
                <a:schemeClr val="accent3"/>
              </a:solidFill>
              <a:latin typeface="メイリオ" pitchFamily="50" charset="-128"/>
              <a:ea typeface="メイリオ" pitchFamily="50" charset="-128"/>
            </a:endParaRPr>
          </a:p>
          <a:p>
            <a:r>
              <a:rPr lang="ja-JP" altLang="en-US" sz="1200" dirty="0">
                <a:solidFill>
                  <a:schemeClr val="accent3"/>
                </a:solidFill>
                <a:latin typeface="メイリオ" pitchFamily="50" charset="-128"/>
                <a:ea typeface="メイリオ" pitchFamily="50" charset="-128"/>
              </a:rPr>
              <a:t>のように配列で、</a:t>
            </a:r>
            <a:endParaRPr lang="en-US" altLang="ja-JP" sz="1200" dirty="0">
              <a:solidFill>
                <a:schemeClr val="accent3"/>
              </a:solidFill>
              <a:latin typeface="メイリオ" pitchFamily="50" charset="-128"/>
              <a:ea typeface="メイリオ" pitchFamily="50" charset="-128"/>
            </a:endParaRPr>
          </a:p>
          <a:p>
            <a:r>
              <a:rPr lang="ja-JP" altLang="en-US" sz="1200" dirty="0">
                <a:solidFill>
                  <a:schemeClr val="accent3"/>
                </a:solidFill>
                <a:latin typeface="メイリオ" pitchFamily="50" charset="-128"/>
                <a:ea typeface="メイリオ" pitchFamily="50" charset="-128"/>
              </a:rPr>
              <a:t>温度・湿度・体感温度の順</a:t>
            </a:r>
            <a:endParaRPr lang="en-US" altLang="ja-JP" sz="1200" dirty="0">
              <a:solidFill>
                <a:schemeClr val="accent3"/>
              </a:solidFill>
              <a:latin typeface="メイリオ" pitchFamily="50" charset="-128"/>
              <a:ea typeface="メイリオ" pitchFamily="50" charset="-128"/>
            </a:endParaRPr>
          </a:p>
          <a:p>
            <a:r>
              <a:rPr lang="ja-JP" altLang="en-US" sz="1200" dirty="0">
                <a:solidFill>
                  <a:schemeClr val="accent3"/>
                </a:solidFill>
                <a:latin typeface="メイリオ" pitchFamily="50" charset="-128"/>
                <a:ea typeface="メイリオ" pitchFamily="50" charset="-128"/>
              </a:rPr>
              <a:t>に格納されている。</a:t>
            </a:r>
            <a:endParaRPr lang="en-US" altLang="ja-JP" sz="1200" dirty="0">
              <a:solidFill>
                <a:schemeClr val="accent3"/>
              </a:solidFill>
              <a:latin typeface="メイリオ" pitchFamily="50" charset="-128"/>
              <a:ea typeface="メイリオ" pitchFamily="50" charset="-128"/>
            </a:endParaRPr>
          </a:p>
        </p:txBody>
      </p:sp>
    </p:spTree>
    <p:extLst>
      <p:ext uri="{BB962C8B-B14F-4D97-AF65-F5344CB8AC3E}">
        <p14:creationId xmlns:p14="http://schemas.microsoft.com/office/powerpoint/2010/main" val="2798965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付録</a:t>
            </a:r>
            <a:r>
              <a:rPr lang="ja-JP" altLang="en-US" sz="2400" b="0" dirty="0">
                <a:latin typeface="メイリオ" pitchFamily="50" charset="-128"/>
                <a:ea typeface="メイリオ" pitchFamily="50" charset="-128"/>
              </a:rPr>
              <a:t>｜</a:t>
            </a:r>
            <a:r>
              <a:rPr lang="en-US" altLang="ja-JP" sz="2400" dirty="0">
                <a:latin typeface="メイリオ" pitchFamily="50" charset="-128"/>
                <a:ea typeface="メイリオ" pitchFamily="50" charset="-128"/>
              </a:rPr>
              <a:t>Node-RED</a:t>
            </a:r>
            <a:r>
              <a:rPr lang="ja-JP" altLang="en-US" sz="2400" dirty="0">
                <a:latin typeface="メイリオ" pitchFamily="50" charset="-128"/>
                <a:ea typeface="メイリオ" pitchFamily="50" charset="-128"/>
              </a:rPr>
              <a:t>のサンプルコード③</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57DD12C9-9CF8-49D5-AE4D-130EB4B1692D}" type="slidenum">
              <a:rPr lang="ja-JP" altLang="en-US" smtClean="0"/>
              <a:pPr>
                <a:defRPr/>
              </a:pPr>
              <a:t>52</a:t>
            </a:fld>
            <a:endParaRPr lang="ja-JP" altLang="en-US" dirty="0"/>
          </a:p>
        </p:txBody>
      </p:sp>
      <p:sp>
        <p:nvSpPr>
          <p:cNvPr id="25" name="Text Box 39"/>
          <p:cNvSpPr txBox="1">
            <a:spLocks noChangeArrowheads="1"/>
          </p:cNvSpPr>
          <p:nvPr/>
        </p:nvSpPr>
        <p:spPr bwMode="auto">
          <a:xfrm>
            <a:off x="231775" y="1179513"/>
            <a:ext cx="8588375" cy="646331"/>
          </a:xfrm>
          <a:prstGeom prst="rect">
            <a:avLst/>
          </a:prstGeom>
          <a:noFill/>
          <a:ln w="9525">
            <a:noFill/>
            <a:miter lim="800000"/>
            <a:headEnd/>
            <a:tailEnd/>
          </a:ln>
        </p:spPr>
        <p:txBody>
          <a:bodyPr>
            <a:spAutoFit/>
          </a:bodyPr>
          <a:lstStyle/>
          <a:p>
            <a:pPr>
              <a:defRPr/>
            </a:pPr>
            <a:r>
              <a:rPr lang="en-US" altLang="ja-JP" sz="1800" dirty="0">
                <a:solidFill>
                  <a:schemeClr val="accent4">
                    <a:lumMod val="50000"/>
                  </a:schemeClr>
                </a:solidFill>
                <a:latin typeface="メイリオ" pitchFamily="50" charset="-128"/>
                <a:ea typeface="メイリオ" pitchFamily="50" charset="-128"/>
              </a:rPr>
              <a:t>LCD RGB</a:t>
            </a:r>
            <a:r>
              <a:rPr lang="ja-JP" altLang="en-US" sz="1800" dirty="0">
                <a:solidFill>
                  <a:schemeClr val="accent4">
                    <a:lumMod val="50000"/>
                  </a:schemeClr>
                </a:solidFill>
                <a:latin typeface="メイリオ" pitchFamily="50" charset="-128"/>
                <a:ea typeface="メイリオ" pitchFamily="50" charset="-128"/>
              </a:rPr>
              <a:t>バックライトを使用して、テキストを表示、背景の色を設定する。</a:t>
            </a:r>
          </a:p>
          <a:p>
            <a:pPr>
              <a:defRPr/>
            </a:pPr>
            <a:r>
              <a:rPr lang="en-US" altLang="ja-JP" sz="1800" dirty="0">
                <a:solidFill>
                  <a:schemeClr val="accent4">
                    <a:lumMod val="50000"/>
                  </a:schemeClr>
                </a:solidFill>
                <a:latin typeface="メイリオ" pitchFamily="50" charset="-128"/>
                <a:ea typeface="メイリオ" pitchFamily="50" charset="-128"/>
              </a:rPr>
              <a:t>Function</a:t>
            </a:r>
            <a:r>
              <a:rPr lang="ja-JP" altLang="en-US" sz="1800" dirty="0">
                <a:solidFill>
                  <a:schemeClr val="accent4">
                    <a:lumMod val="50000"/>
                  </a:schemeClr>
                </a:solidFill>
                <a:latin typeface="メイリオ" pitchFamily="50" charset="-128"/>
                <a:ea typeface="メイリオ" pitchFamily="50" charset="-128"/>
              </a:rPr>
              <a:t>ノードのコードをいろいろと変えてみよう。</a:t>
            </a:r>
            <a:endParaRPr lang="en-US" altLang="ja-JP" sz="1800" dirty="0">
              <a:solidFill>
                <a:schemeClr val="accent4">
                  <a:lumMod val="50000"/>
                </a:schemeClr>
              </a:solidFill>
              <a:latin typeface="メイリオ" pitchFamily="50" charset="-128"/>
              <a:ea typeface="メイリオ" pitchFamily="50" charset="-128"/>
            </a:endParaRPr>
          </a:p>
        </p:txBody>
      </p:sp>
      <p:pic>
        <p:nvPicPr>
          <p:cNvPr id="4" name="図 3"/>
          <p:cNvPicPr>
            <a:picLocks noChangeAspect="1"/>
          </p:cNvPicPr>
          <p:nvPr/>
        </p:nvPicPr>
        <p:blipFill>
          <a:blip r:embed="rId3"/>
          <a:stretch>
            <a:fillRect/>
          </a:stretch>
        </p:blipFill>
        <p:spPr>
          <a:xfrm>
            <a:off x="300660" y="1882425"/>
            <a:ext cx="4271340" cy="4675099"/>
          </a:xfrm>
          <a:prstGeom prst="rect">
            <a:avLst/>
          </a:prstGeom>
          <a:ln>
            <a:solidFill>
              <a:schemeClr val="accent1"/>
            </a:solidFill>
          </a:ln>
        </p:spPr>
      </p:pic>
      <p:pic>
        <p:nvPicPr>
          <p:cNvPr id="2" name="図 1"/>
          <p:cNvPicPr>
            <a:picLocks noChangeAspect="1"/>
          </p:cNvPicPr>
          <p:nvPr/>
        </p:nvPicPr>
        <p:blipFill>
          <a:blip r:embed="rId4"/>
          <a:stretch>
            <a:fillRect/>
          </a:stretch>
        </p:blipFill>
        <p:spPr>
          <a:xfrm>
            <a:off x="1141033" y="2836678"/>
            <a:ext cx="1893035" cy="1193973"/>
          </a:xfrm>
          <a:prstGeom prst="rect">
            <a:avLst/>
          </a:prstGeom>
        </p:spPr>
      </p:pic>
      <p:pic>
        <p:nvPicPr>
          <p:cNvPr id="35" name="図 34"/>
          <p:cNvPicPr>
            <a:picLocks noChangeAspect="1"/>
          </p:cNvPicPr>
          <p:nvPr/>
        </p:nvPicPr>
        <p:blipFill>
          <a:blip r:embed="rId5"/>
          <a:stretch>
            <a:fillRect/>
          </a:stretch>
        </p:blipFill>
        <p:spPr>
          <a:xfrm>
            <a:off x="1153457" y="4080722"/>
            <a:ext cx="3328580" cy="2283406"/>
          </a:xfrm>
          <a:prstGeom prst="rect">
            <a:avLst/>
          </a:prstGeom>
          <a:ln>
            <a:solidFill>
              <a:schemeClr val="accent3"/>
            </a:solidFill>
          </a:ln>
        </p:spPr>
      </p:pic>
      <p:pic>
        <p:nvPicPr>
          <p:cNvPr id="5" name="図 4"/>
          <p:cNvPicPr>
            <a:picLocks noChangeAspect="1"/>
          </p:cNvPicPr>
          <p:nvPr/>
        </p:nvPicPr>
        <p:blipFill>
          <a:blip r:embed="rId6"/>
          <a:stretch>
            <a:fillRect/>
          </a:stretch>
        </p:blipFill>
        <p:spPr>
          <a:xfrm>
            <a:off x="305353" y="2631347"/>
            <a:ext cx="740233" cy="407128"/>
          </a:xfrm>
          <a:prstGeom prst="rect">
            <a:avLst/>
          </a:prstGeom>
        </p:spPr>
      </p:pic>
      <p:pic>
        <p:nvPicPr>
          <p:cNvPr id="12" name="図 11"/>
          <p:cNvPicPr>
            <a:picLocks noChangeAspect="1"/>
          </p:cNvPicPr>
          <p:nvPr/>
        </p:nvPicPr>
        <p:blipFill>
          <a:blip r:embed="rId7"/>
          <a:stretch>
            <a:fillRect/>
          </a:stretch>
        </p:blipFill>
        <p:spPr>
          <a:xfrm>
            <a:off x="305421" y="3031362"/>
            <a:ext cx="740165" cy="1366460"/>
          </a:xfrm>
          <a:prstGeom prst="rect">
            <a:avLst/>
          </a:prstGeom>
        </p:spPr>
      </p:pic>
      <p:sp>
        <p:nvSpPr>
          <p:cNvPr id="38" name="テキスト ボックス 37"/>
          <p:cNvSpPr txBox="1"/>
          <p:nvPr/>
        </p:nvSpPr>
        <p:spPr>
          <a:xfrm>
            <a:off x="4898570" y="4918196"/>
            <a:ext cx="4122059" cy="1200329"/>
          </a:xfrm>
          <a:prstGeom prst="rect">
            <a:avLst/>
          </a:prstGeom>
          <a:solidFill>
            <a:schemeClr val="bg2"/>
          </a:solidFill>
        </p:spPr>
        <p:txBody>
          <a:bodyPr wrap="square" rtlCol="0">
            <a:spAutoFit/>
          </a:bodyPr>
          <a:lstStyle/>
          <a:p>
            <a:r>
              <a:rPr lang="ja-JP" altLang="en-US" sz="1200" dirty="0">
                <a:solidFill>
                  <a:srgbClr val="C00000"/>
                </a:solidFill>
                <a:latin typeface="+mn-ea"/>
                <a:ea typeface="+mn-ea"/>
              </a:rPr>
              <a:t>④コードを記述</a:t>
            </a:r>
            <a:endParaRPr lang="en-US" altLang="ja-JP" sz="1200" dirty="0">
              <a:solidFill>
                <a:srgbClr val="C00000"/>
              </a:solidFill>
              <a:latin typeface="+mn-ea"/>
              <a:ea typeface="+mn-ea"/>
            </a:endParaRPr>
          </a:p>
          <a:p>
            <a:r>
              <a:rPr lang="en-US" altLang="ja-JP" sz="1200" dirty="0" err="1">
                <a:solidFill>
                  <a:schemeClr val="tx1">
                    <a:lumMod val="65000"/>
                    <a:lumOff val="35000"/>
                  </a:schemeClr>
                </a:solidFill>
                <a:latin typeface="+mn-ea"/>
                <a:ea typeface="+mn-ea"/>
              </a:rPr>
              <a:t>msg.payload</a:t>
            </a:r>
            <a:r>
              <a:rPr lang="en-US" altLang="ja-JP" sz="1200" dirty="0">
                <a:solidFill>
                  <a:schemeClr val="tx1">
                    <a:lumMod val="65000"/>
                    <a:lumOff val="35000"/>
                  </a:schemeClr>
                </a:solidFill>
                <a:latin typeface="+mn-ea"/>
                <a:ea typeface="+mn-ea"/>
              </a:rPr>
              <a:t> = {</a:t>
            </a:r>
          </a:p>
          <a:p>
            <a:r>
              <a:rPr lang="en-US" altLang="ja-JP" sz="1200" dirty="0">
                <a:solidFill>
                  <a:schemeClr val="tx1">
                    <a:lumMod val="65000"/>
                    <a:lumOff val="35000"/>
                  </a:schemeClr>
                </a:solidFill>
                <a:latin typeface="+mn-ea"/>
                <a:ea typeface="+mn-ea"/>
              </a:rPr>
              <a:t>    “text” : “Hello</a:t>
            </a:r>
            <a:r>
              <a:rPr lang="en-US" altLang="ja-JP" sz="1200" dirty="0">
                <a:solidFill>
                  <a:srgbClr val="595959"/>
                </a:solidFill>
                <a:latin typeface="+mn-ea"/>
                <a:ea typeface="+mn-ea"/>
              </a:rPr>
              <a:t>\</a:t>
            </a:r>
            <a:r>
              <a:rPr lang="en-US" altLang="ja-JP" sz="1200" dirty="0" err="1">
                <a:solidFill>
                  <a:srgbClr val="595959"/>
                </a:solidFill>
                <a:latin typeface="+mn-ea"/>
                <a:ea typeface="+mn-ea"/>
              </a:rPr>
              <a:t>n</a:t>
            </a:r>
            <a:r>
              <a:rPr lang="en-US" altLang="ja-JP" sz="1200" dirty="0" err="1">
                <a:solidFill>
                  <a:schemeClr val="tx1">
                    <a:lumMod val="65000"/>
                    <a:lumOff val="35000"/>
                  </a:schemeClr>
                </a:solidFill>
                <a:latin typeface="+mn-ea"/>
                <a:ea typeface="+mn-ea"/>
              </a:rPr>
              <a:t>World</a:t>
            </a:r>
            <a:r>
              <a:rPr lang="en-US" altLang="ja-JP" sz="1200" dirty="0">
                <a:solidFill>
                  <a:schemeClr val="tx1">
                    <a:lumMod val="65000"/>
                    <a:lumOff val="35000"/>
                  </a:schemeClr>
                </a:solidFill>
                <a:latin typeface="+mn-ea"/>
                <a:ea typeface="+mn-ea"/>
              </a:rPr>
              <a:t>!”,  // </a:t>
            </a:r>
            <a:r>
              <a:rPr lang="ja-JP" altLang="en-US" sz="1200" dirty="0">
                <a:solidFill>
                  <a:schemeClr val="tx1">
                    <a:lumMod val="65000"/>
                    <a:lumOff val="35000"/>
                  </a:schemeClr>
                </a:solidFill>
                <a:latin typeface="+mn-ea"/>
                <a:ea typeface="+mn-ea"/>
              </a:rPr>
              <a:t>表示するテキスト</a:t>
            </a:r>
          </a:p>
          <a:p>
            <a:r>
              <a:rPr lang="ja-JP" altLang="en-US" sz="1200" dirty="0">
                <a:solidFill>
                  <a:schemeClr val="tx1">
                    <a:lumMod val="65000"/>
                    <a:lumOff val="35000"/>
                  </a:schemeClr>
                </a:solidFill>
                <a:latin typeface="+mn-ea"/>
                <a:ea typeface="+mn-ea"/>
              </a:rPr>
              <a:t>    “</a:t>
            </a:r>
            <a:r>
              <a:rPr lang="en-US" altLang="ja-JP" sz="1200" dirty="0">
                <a:solidFill>
                  <a:schemeClr val="tx1">
                    <a:lumMod val="65000"/>
                    <a:lumOff val="35000"/>
                  </a:schemeClr>
                </a:solidFill>
                <a:latin typeface="+mn-ea"/>
                <a:ea typeface="+mn-ea"/>
              </a:rPr>
              <a:t>rgb”: [255,</a:t>
            </a:r>
            <a:r>
              <a:rPr lang="ja-JP" altLang="en-US" sz="1200" dirty="0">
                <a:solidFill>
                  <a:schemeClr val="tx1">
                    <a:lumMod val="65000"/>
                    <a:lumOff val="35000"/>
                  </a:schemeClr>
                </a:solidFill>
                <a:latin typeface="+mn-ea"/>
                <a:ea typeface="+mn-ea"/>
              </a:rPr>
              <a:t> </a:t>
            </a:r>
            <a:r>
              <a:rPr lang="en-US" altLang="ja-JP" sz="1200" dirty="0">
                <a:solidFill>
                  <a:schemeClr val="tx1">
                    <a:lumMod val="65000"/>
                    <a:lumOff val="35000"/>
                  </a:schemeClr>
                </a:solidFill>
                <a:latin typeface="+mn-ea"/>
                <a:ea typeface="+mn-ea"/>
              </a:rPr>
              <a:t>255,</a:t>
            </a:r>
            <a:r>
              <a:rPr lang="ja-JP" altLang="en-US" sz="1200" dirty="0">
                <a:solidFill>
                  <a:schemeClr val="tx1">
                    <a:lumMod val="65000"/>
                    <a:lumOff val="35000"/>
                  </a:schemeClr>
                </a:solidFill>
                <a:latin typeface="+mn-ea"/>
                <a:ea typeface="+mn-ea"/>
              </a:rPr>
              <a:t> </a:t>
            </a:r>
            <a:r>
              <a:rPr lang="en-US" altLang="ja-JP" sz="1200" dirty="0">
                <a:solidFill>
                  <a:schemeClr val="tx1">
                    <a:lumMod val="65000"/>
                    <a:lumOff val="35000"/>
                  </a:schemeClr>
                </a:solidFill>
                <a:latin typeface="+mn-ea"/>
                <a:ea typeface="+mn-ea"/>
              </a:rPr>
              <a:t>255]  </a:t>
            </a:r>
            <a:r>
              <a:rPr lang="ja-JP" altLang="en-US" sz="1200" dirty="0">
                <a:solidFill>
                  <a:schemeClr val="tx1">
                    <a:lumMod val="65000"/>
                    <a:lumOff val="35000"/>
                  </a:schemeClr>
                </a:solidFill>
                <a:latin typeface="+mn-ea"/>
                <a:ea typeface="+mn-ea"/>
              </a:rPr>
              <a:t> </a:t>
            </a:r>
            <a:r>
              <a:rPr lang="en-US" altLang="ja-JP" sz="1200" dirty="0">
                <a:solidFill>
                  <a:schemeClr val="tx1">
                    <a:lumMod val="65000"/>
                    <a:lumOff val="35000"/>
                  </a:schemeClr>
                </a:solidFill>
                <a:latin typeface="+mn-ea"/>
                <a:ea typeface="+mn-ea"/>
              </a:rPr>
              <a:t>  // Red,Green,Blue</a:t>
            </a:r>
            <a:r>
              <a:rPr lang="ja-JP" altLang="en-US" sz="1200" dirty="0">
                <a:solidFill>
                  <a:schemeClr val="tx1">
                    <a:lumMod val="65000"/>
                    <a:lumOff val="35000"/>
                  </a:schemeClr>
                </a:solidFill>
                <a:latin typeface="+mn-ea"/>
                <a:ea typeface="+mn-ea"/>
              </a:rPr>
              <a:t>値</a:t>
            </a:r>
            <a:endParaRPr lang="en-US" altLang="ja-JP" sz="1200" dirty="0">
              <a:solidFill>
                <a:schemeClr val="tx1">
                  <a:lumMod val="65000"/>
                  <a:lumOff val="35000"/>
                </a:schemeClr>
              </a:solidFill>
              <a:latin typeface="+mn-ea"/>
              <a:ea typeface="+mn-ea"/>
            </a:endParaRPr>
          </a:p>
          <a:p>
            <a:r>
              <a:rPr lang="en-US" altLang="ja-JP" sz="1200" dirty="0">
                <a:solidFill>
                  <a:schemeClr val="tx1">
                    <a:lumMod val="65000"/>
                    <a:lumOff val="35000"/>
                  </a:schemeClr>
                </a:solidFill>
                <a:latin typeface="+mn-ea"/>
                <a:ea typeface="+mn-ea"/>
              </a:rPr>
              <a:t>};</a:t>
            </a:r>
          </a:p>
          <a:p>
            <a:r>
              <a:rPr lang="en-US" altLang="ja-JP" sz="1200" dirty="0">
                <a:solidFill>
                  <a:schemeClr val="tx1">
                    <a:lumMod val="65000"/>
                    <a:lumOff val="35000"/>
                  </a:schemeClr>
                </a:solidFill>
                <a:latin typeface="+mn-ea"/>
                <a:ea typeface="+mn-ea"/>
              </a:rPr>
              <a:t>return msg;</a:t>
            </a:r>
          </a:p>
        </p:txBody>
      </p:sp>
      <p:sp>
        <p:nvSpPr>
          <p:cNvPr id="24" name="正方形/長方形 12"/>
          <p:cNvSpPr>
            <a:spLocks noChangeArrowheads="1"/>
          </p:cNvSpPr>
          <p:nvPr/>
        </p:nvSpPr>
        <p:spPr bwMode="auto">
          <a:xfrm>
            <a:off x="1216884" y="2786607"/>
            <a:ext cx="573875"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①「</a:t>
            </a:r>
            <a:r>
              <a:rPr lang="en-US" altLang="ja-JP" sz="700" dirty="0">
                <a:solidFill>
                  <a:srgbClr val="C00000"/>
                </a:solidFill>
                <a:latin typeface="メイリオ" pitchFamily="50" charset="-128"/>
                <a:ea typeface="メイリオ" pitchFamily="50" charset="-128"/>
              </a:rPr>
              <a:t>inject</a:t>
            </a:r>
            <a:r>
              <a:rPr lang="ja-JP" altLang="en-US" sz="800" dirty="0">
                <a:solidFill>
                  <a:srgbClr val="C00000"/>
                </a:solidFill>
                <a:latin typeface="メイリオ" pitchFamily="50" charset="-128"/>
                <a:ea typeface="メイリオ" pitchFamily="50" charset="-128"/>
              </a:rPr>
              <a:t>」</a:t>
            </a:r>
            <a:endParaRPr lang="en-US" altLang="ja-JP" sz="1000" dirty="0">
              <a:solidFill>
                <a:srgbClr val="C00000"/>
              </a:solidFill>
              <a:latin typeface="メイリオ" pitchFamily="50" charset="-128"/>
              <a:ea typeface="メイリオ" pitchFamily="50" charset="-128"/>
            </a:endParaRPr>
          </a:p>
        </p:txBody>
      </p:sp>
      <p:sp>
        <p:nvSpPr>
          <p:cNvPr id="26" name="正方形/長方形 12"/>
          <p:cNvSpPr>
            <a:spLocks noChangeArrowheads="1"/>
          </p:cNvSpPr>
          <p:nvPr/>
        </p:nvSpPr>
        <p:spPr bwMode="auto">
          <a:xfrm>
            <a:off x="2280775" y="3192199"/>
            <a:ext cx="742191"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②「</a:t>
            </a:r>
            <a:r>
              <a:rPr lang="en-US" altLang="ja-JP" sz="800" dirty="0">
                <a:solidFill>
                  <a:srgbClr val="C00000"/>
                </a:solidFill>
                <a:latin typeface="メイリオ" pitchFamily="50" charset="-128"/>
                <a:ea typeface="メイリオ" pitchFamily="50" charset="-128"/>
              </a:rPr>
              <a:t>LCD rgb</a:t>
            </a:r>
            <a:r>
              <a:rPr lang="ja-JP" altLang="en-US" sz="800" dirty="0">
                <a:solidFill>
                  <a:srgbClr val="C00000"/>
                </a:solidFill>
                <a:latin typeface="メイリオ" pitchFamily="50" charset="-128"/>
                <a:ea typeface="メイリオ" pitchFamily="50" charset="-128"/>
              </a:rPr>
              <a:t>」</a:t>
            </a:r>
            <a:endParaRPr lang="en-US" altLang="ja-JP" sz="1000" dirty="0">
              <a:solidFill>
                <a:srgbClr val="C00000"/>
              </a:solidFill>
              <a:latin typeface="メイリオ" pitchFamily="50" charset="-128"/>
              <a:ea typeface="メイリオ" pitchFamily="50" charset="-128"/>
            </a:endParaRPr>
          </a:p>
        </p:txBody>
      </p:sp>
      <p:sp>
        <p:nvSpPr>
          <p:cNvPr id="27" name="正方形/長方形 12"/>
          <p:cNvSpPr>
            <a:spLocks noChangeArrowheads="1"/>
          </p:cNvSpPr>
          <p:nvPr/>
        </p:nvSpPr>
        <p:spPr bwMode="auto">
          <a:xfrm>
            <a:off x="1450250" y="3192198"/>
            <a:ext cx="758221"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③「</a:t>
            </a:r>
            <a:r>
              <a:rPr lang="en-US" altLang="ja-JP" sz="800" dirty="0">
                <a:solidFill>
                  <a:srgbClr val="C00000"/>
                </a:solidFill>
                <a:latin typeface="メイリオ" pitchFamily="50" charset="-128"/>
                <a:ea typeface="メイリオ" pitchFamily="50" charset="-128"/>
              </a:rPr>
              <a:t>function</a:t>
            </a:r>
            <a:r>
              <a:rPr lang="ja-JP" altLang="en-US" sz="800" dirty="0">
                <a:solidFill>
                  <a:srgbClr val="C00000"/>
                </a:solidFill>
                <a:latin typeface="メイリオ" pitchFamily="50" charset="-128"/>
                <a:ea typeface="メイリオ" pitchFamily="50" charset="-128"/>
              </a:rPr>
              <a:t>」</a:t>
            </a:r>
            <a:endParaRPr lang="en-US" altLang="ja-JP" sz="1000" dirty="0">
              <a:solidFill>
                <a:srgbClr val="C00000"/>
              </a:solidFill>
              <a:latin typeface="メイリオ" pitchFamily="50" charset="-128"/>
              <a:ea typeface="メイリオ" pitchFamily="50" charset="-128"/>
            </a:endParaRPr>
          </a:p>
        </p:txBody>
      </p:sp>
      <p:sp>
        <p:nvSpPr>
          <p:cNvPr id="29" name="正方形/長方形 28"/>
          <p:cNvSpPr/>
          <p:nvPr/>
        </p:nvSpPr>
        <p:spPr>
          <a:xfrm>
            <a:off x="364550" y="5150427"/>
            <a:ext cx="612775"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 name="正方形/長方形 29"/>
          <p:cNvSpPr/>
          <p:nvPr/>
        </p:nvSpPr>
        <p:spPr>
          <a:xfrm>
            <a:off x="362937" y="3224822"/>
            <a:ext cx="624221"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1" name="直線矢印コネクタ 30"/>
          <p:cNvCxnSpPr>
            <a:stCxn id="29" idx="3"/>
          </p:cNvCxnSpPr>
          <p:nvPr/>
        </p:nvCxnSpPr>
        <p:spPr>
          <a:xfrm flipV="1">
            <a:off x="977325" y="3525695"/>
            <a:ext cx="1553429" cy="171522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p:cNvSpPr/>
          <p:nvPr/>
        </p:nvSpPr>
        <p:spPr>
          <a:xfrm>
            <a:off x="1678360" y="3492500"/>
            <a:ext cx="302002" cy="5675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a:off x="4354286" y="5515955"/>
            <a:ext cx="544284" cy="47500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3"/>
          <p:cNvPicPr>
            <a:picLocks noChangeAspect="1"/>
          </p:cNvPicPr>
          <p:nvPr/>
        </p:nvPicPr>
        <p:blipFill>
          <a:blip r:embed="rId8"/>
          <a:srcRect/>
          <a:stretch>
            <a:fillRect/>
          </a:stretch>
        </p:blipFill>
        <p:spPr bwMode="auto">
          <a:xfrm>
            <a:off x="3593223" y="2309582"/>
            <a:ext cx="652446" cy="144000"/>
          </a:xfrm>
          <a:prstGeom prst="rect">
            <a:avLst/>
          </a:prstGeom>
          <a:noFill/>
          <a:ln w="9525">
            <a:noFill/>
            <a:miter lim="800000"/>
            <a:headEnd/>
            <a:tailEnd/>
          </a:ln>
        </p:spPr>
      </p:pic>
      <p:sp>
        <p:nvSpPr>
          <p:cNvPr id="33" name="右矢印 32"/>
          <p:cNvSpPr/>
          <p:nvPr/>
        </p:nvSpPr>
        <p:spPr>
          <a:xfrm>
            <a:off x="3022966" y="3158729"/>
            <a:ext cx="1875605" cy="53011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39" name="Picture 2" descr="\\192.168.0.82\AirMac Disk BJ2\Temp\素材\8.30RGB 青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54122" y="1870603"/>
            <a:ext cx="2037178" cy="1008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192.168.0.82\AirMac Disk BJ2\Temp\素材\8.30RGB赤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56561" y="2993605"/>
            <a:ext cx="1959848" cy="1008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192.168.0.82\AirMac Disk BJ2\Temp\素材\RGB 白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55126" y="1870603"/>
            <a:ext cx="2098996" cy="1008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5" descr="\\192.168.0.82\AirMac Disk BJ2\Temp\素材\RGB 緑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54122" y="3010255"/>
            <a:ext cx="2059449" cy="1008000"/>
          </a:xfrm>
          <a:prstGeom prst="rect">
            <a:avLst/>
          </a:prstGeom>
          <a:noFill/>
          <a:extLst>
            <a:ext uri="{909E8E84-426E-40DD-AFC4-6F175D3DCCD1}">
              <a14:hiddenFill xmlns:a14="http://schemas.microsoft.com/office/drawing/2010/main">
                <a:solidFill>
                  <a:srgbClr val="FFFFFF"/>
                </a:solidFill>
              </a14:hiddenFill>
            </a:ext>
          </a:extLst>
        </p:spPr>
      </p:pic>
      <p:sp>
        <p:nvSpPr>
          <p:cNvPr id="49" name="Text Box 39"/>
          <p:cNvSpPr txBox="1">
            <a:spLocks noChangeArrowheads="1"/>
          </p:cNvSpPr>
          <p:nvPr/>
        </p:nvSpPr>
        <p:spPr bwMode="auto">
          <a:xfrm>
            <a:off x="5054797" y="4596664"/>
            <a:ext cx="3898503" cy="246221"/>
          </a:xfrm>
          <a:prstGeom prst="rect">
            <a:avLst/>
          </a:prstGeom>
          <a:noFill/>
          <a:ln w="9525">
            <a:noFill/>
            <a:miter lim="800000"/>
            <a:headEnd/>
            <a:tailEnd/>
          </a:ln>
        </p:spPr>
        <p:txBody>
          <a:bodyPr wrap="none" lIns="0" tIns="0" rIns="0" bIns="0">
            <a:spAutoFit/>
          </a:bodyPr>
          <a:lstStyle/>
          <a:p>
            <a:r>
              <a:rPr lang="ja-JP" altLang="en-US" sz="1600" dirty="0">
                <a:solidFill>
                  <a:srgbClr val="C00000"/>
                </a:solidFill>
                <a:latin typeface="メイリオ" pitchFamily="50" charset="-128"/>
                <a:ea typeface="メイリオ" pitchFamily="50" charset="-128"/>
              </a:rPr>
              <a:t>テキスト、背景色が表示されれば、成功！</a:t>
            </a:r>
            <a:endParaRPr lang="en-US" altLang="ja-JP" sz="1600" dirty="0">
              <a:solidFill>
                <a:srgbClr val="C00000"/>
              </a:solidFill>
              <a:latin typeface="メイリオ" pitchFamily="50" charset="-128"/>
              <a:ea typeface="メイリオ" pitchFamily="50" charset="-128"/>
            </a:endParaRPr>
          </a:p>
        </p:txBody>
      </p:sp>
      <p:sp>
        <p:nvSpPr>
          <p:cNvPr id="50" name="下矢印 49"/>
          <p:cNvSpPr/>
          <p:nvPr/>
        </p:nvSpPr>
        <p:spPr>
          <a:xfrm>
            <a:off x="6690533" y="4095642"/>
            <a:ext cx="623888" cy="438349"/>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1" name="正方形/長方形 50"/>
          <p:cNvSpPr>
            <a:spLocks noChangeArrowheads="1"/>
          </p:cNvSpPr>
          <p:nvPr/>
        </p:nvSpPr>
        <p:spPr bwMode="auto">
          <a:xfrm>
            <a:off x="4898571" y="6116120"/>
            <a:ext cx="4054730" cy="430887"/>
          </a:xfrm>
          <a:prstGeom prst="rect">
            <a:avLst/>
          </a:prstGeom>
          <a:solidFill>
            <a:schemeClr val="bg1">
              <a:alpha val="67000"/>
            </a:schemeClr>
          </a:solidFill>
          <a:ln w="9525">
            <a:noFill/>
            <a:miter lim="800000"/>
            <a:headEnd/>
            <a:tailEnd/>
          </a:ln>
        </p:spPr>
        <p:txBody>
          <a:bodyPr wrap="square">
            <a:spAutoFit/>
          </a:bodyPr>
          <a:lstStyle/>
          <a:p>
            <a:r>
              <a:rPr lang="ja-JP" altLang="en-US" sz="1100" b="0" dirty="0">
                <a:solidFill>
                  <a:schemeClr val="accent3"/>
                </a:solidFill>
                <a:latin typeface="メイリオ" pitchFamily="50" charset="-128"/>
                <a:ea typeface="メイリオ" pitchFamily="50" charset="-128"/>
              </a:rPr>
              <a:t>“</a:t>
            </a:r>
            <a:r>
              <a:rPr lang="en-US" altLang="ja-JP" sz="1100" b="0" dirty="0">
                <a:solidFill>
                  <a:schemeClr val="accent3"/>
                </a:solidFill>
                <a:latin typeface="メイリオ" pitchFamily="50" charset="-128"/>
                <a:ea typeface="メイリオ" pitchFamily="50" charset="-128"/>
              </a:rPr>
              <a:t>text” </a:t>
            </a:r>
            <a:r>
              <a:rPr lang="ja-JP" altLang="en-US" sz="1100" b="0" dirty="0">
                <a:solidFill>
                  <a:schemeClr val="accent3"/>
                </a:solidFill>
                <a:latin typeface="メイリオ" pitchFamily="50" charset="-128"/>
                <a:ea typeface="メイリオ" pitchFamily="50" charset="-128"/>
              </a:rPr>
              <a:t> “</a:t>
            </a:r>
            <a:r>
              <a:rPr lang="en-US" altLang="ja-JP" sz="1100" b="0" dirty="0">
                <a:solidFill>
                  <a:schemeClr val="accent3"/>
                </a:solidFill>
                <a:latin typeface="メイリオ" pitchFamily="50" charset="-128"/>
                <a:ea typeface="メイリオ" pitchFamily="50" charset="-128"/>
              </a:rPr>
              <a:t>rgb”</a:t>
            </a:r>
            <a:r>
              <a:rPr lang="ja-JP" altLang="en-US" sz="1100" b="0" dirty="0">
                <a:solidFill>
                  <a:schemeClr val="accent3"/>
                </a:solidFill>
                <a:latin typeface="メイリオ" pitchFamily="50" charset="-128"/>
                <a:ea typeface="メイリオ" pitchFamily="50" charset="-128"/>
              </a:rPr>
              <a:t> の値を変更するとテキスト 背景色が変わります。</a:t>
            </a:r>
            <a:endParaRPr lang="en-US" altLang="ja-JP" sz="1100" b="0" dirty="0">
              <a:solidFill>
                <a:schemeClr val="accent3"/>
              </a:solidFill>
              <a:latin typeface="メイリオ" pitchFamily="50" charset="-128"/>
              <a:ea typeface="メイリオ" pitchFamily="50" charset="-128"/>
            </a:endParaRPr>
          </a:p>
          <a:p>
            <a:r>
              <a:rPr lang="ja-JP" altLang="en-US" sz="1100" b="0" dirty="0">
                <a:solidFill>
                  <a:schemeClr val="accent3"/>
                </a:solidFill>
                <a:latin typeface="メイリオ" pitchFamily="50" charset="-128"/>
                <a:ea typeface="メイリオ" pitchFamily="50" charset="-128"/>
              </a:rPr>
              <a:t>（ “</a:t>
            </a:r>
            <a:r>
              <a:rPr lang="en-US" altLang="ja-JP" sz="1100" b="0" dirty="0">
                <a:solidFill>
                  <a:schemeClr val="accent3"/>
                </a:solidFill>
                <a:latin typeface="メイリオ" pitchFamily="50" charset="-128"/>
                <a:ea typeface="メイリオ" pitchFamily="50" charset="-128"/>
              </a:rPr>
              <a:t>text” </a:t>
            </a:r>
            <a:r>
              <a:rPr lang="ja-JP" altLang="en-US" sz="1100" b="0" dirty="0">
                <a:solidFill>
                  <a:schemeClr val="accent3"/>
                </a:solidFill>
                <a:latin typeface="メイリオ" pitchFamily="50" charset="-128"/>
                <a:ea typeface="メイリオ" pitchFamily="50" charset="-128"/>
              </a:rPr>
              <a:t>内の </a:t>
            </a:r>
            <a:r>
              <a:rPr lang="en-US" altLang="ja-JP" sz="1100" b="0" dirty="0">
                <a:solidFill>
                  <a:schemeClr val="accent3"/>
                </a:solidFill>
                <a:latin typeface="メイリオ" pitchFamily="50" charset="-128"/>
                <a:ea typeface="メイリオ" pitchFamily="50" charset="-128"/>
              </a:rPr>
              <a:t>\n</a:t>
            </a:r>
            <a:r>
              <a:rPr lang="ja-JP" altLang="en-US" sz="1100" b="0" dirty="0">
                <a:solidFill>
                  <a:schemeClr val="accent3"/>
                </a:solidFill>
                <a:latin typeface="メイリオ" pitchFamily="50" charset="-128"/>
                <a:ea typeface="メイリオ" pitchFamily="50" charset="-128"/>
              </a:rPr>
              <a:t> は改行を表す制御コードです。）</a:t>
            </a:r>
          </a:p>
        </p:txBody>
      </p:sp>
      <p:pic>
        <p:nvPicPr>
          <p:cNvPr id="11" name="図 10"/>
          <p:cNvPicPr>
            <a:picLocks noChangeAspect="1"/>
          </p:cNvPicPr>
          <p:nvPr/>
        </p:nvPicPr>
        <p:blipFill>
          <a:blip r:embed="rId13"/>
          <a:stretch>
            <a:fillRect/>
          </a:stretch>
        </p:blipFill>
        <p:spPr>
          <a:xfrm>
            <a:off x="5017294" y="2089337"/>
            <a:ext cx="1653702" cy="372912"/>
          </a:xfrm>
          <a:prstGeom prst="rect">
            <a:avLst/>
          </a:prstGeom>
        </p:spPr>
      </p:pic>
      <p:pic>
        <p:nvPicPr>
          <p:cNvPr id="6" name="図 5"/>
          <p:cNvPicPr>
            <a:picLocks noChangeAspect="1"/>
          </p:cNvPicPr>
          <p:nvPr/>
        </p:nvPicPr>
        <p:blipFill>
          <a:blip r:embed="rId14"/>
          <a:stretch>
            <a:fillRect/>
          </a:stretch>
        </p:blipFill>
        <p:spPr>
          <a:xfrm>
            <a:off x="7074776" y="2103658"/>
            <a:ext cx="1633455" cy="375242"/>
          </a:xfrm>
          <a:prstGeom prst="rect">
            <a:avLst/>
          </a:prstGeom>
        </p:spPr>
      </p:pic>
      <p:pic>
        <p:nvPicPr>
          <p:cNvPr id="8" name="図 7"/>
          <p:cNvPicPr>
            <a:picLocks noChangeAspect="1"/>
          </p:cNvPicPr>
          <p:nvPr/>
        </p:nvPicPr>
        <p:blipFill>
          <a:blip r:embed="rId15"/>
          <a:stretch>
            <a:fillRect/>
          </a:stretch>
        </p:blipFill>
        <p:spPr>
          <a:xfrm>
            <a:off x="7074776" y="3231871"/>
            <a:ext cx="1650124" cy="385247"/>
          </a:xfrm>
          <a:prstGeom prst="rect">
            <a:avLst/>
          </a:prstGeom>
        </p:spPr>
      </p:pic>
      <p:pic>
        <p:nvPicPr>
          <p:cNvPr id="9" name="図 8"/>
          <p:cNvPicPr>
            <a:picLocks noChangeAspect="1"/>
          </p:cNvPicPr>
          <p:nvPr/>
        </p:nvPicPr>
        <p:blipFill>
          <a:blip r:embed="rId16"/>
          <a:stretch>
            <a:fillRect/>
          </a:stretch>
        </p:blipFill>
        <p:spPr>
          <a:xfrm>
            <a:off x="4977930" y="3214687"/>
            <a:ext cx="1632420" cy="383325"/>
          </a:xfrm>
          <a:prstGeom prst="rect">
            <a:avLst/>
          </a:prstGeom>
        </p:spPr>
      </p:pic>
      <p:pic>
        <p:nvPicPr>
          <p:cNvPr id="34" name="図 33"/>
          <p:cNvPicPr>
            <a:picLocks noChangeAspect="1"/>
          </p:cNvPicPr>
          <p:nvPr/>
        </p:nvPicPr>
        <p:blipFill>
          <a:blip r:embed="rId17"/>
          <a:stretch>
            <a:fillRect/>
          </a:stretch>
        </p:blipFill>
        <p:spPr>
          <a:xfrm>
            <a:off x="5108901" y="2150131"/>
            <a:ext cx="513201" cy="247046"/>
          </a:xfrm>
          <a:prstGeom prst="rect">
            <a:avLst/>
          </a:prstGeom>
        </p:spPr>
      </p:pic>
      <p:pic>
        <p:nvPicPr>
          <p:cNvPr id="36" name="図 35"/>
          <p:cNvPicPr>
            <a:picLocks noChangeAspect="1"/>
          </p:cNvPicPr>
          <p:nvPr/>
        </p:nvPicPr>
        <p:blipFill>
          <a:blip r:embed="rId17"/>
          <a:stretch>
            <a:fillRect/>
          </a:stretch>
        </p:blipFill>
        <p:spPr>
          <a:xfrm>
            <a:off x="5082990" y="3282826"/>
            <a:ext cx="513201" cy="247046"/>
          </a:xfrm>
          <a:prstGeom prst="rect">
            <a:avLst/>
          </a:prstGeom>
        </p:spPr>
      </p:pic>
      <p:pic>
        <p:nvPicPr>
          <p:cNvPr id="37" name="図 36"/>
          <p:cNvPicPr>
            <a:picLocks noChangeAspect="1"/>
          </p:cNvPicPr>
          <p:nvPr/>
        </p:nvPicPr>
        <p:blipFill>
          <a:blip r:embed="rId17"/>
          <a:stretch>
            <a:fillRect/>
          </a:stretch>
        </p:blipFill>
        <p:spPr>
          <a:xfrm>
            <a:off x="7175315" y="2166781"/>
            <a:ext cx="513201" cy="247046"/>
          </a:xfrm>
          <a:prstGeom prst="rect">
            <a:avLst/>
          </a:prstGeom>
        </p:spPr>
      </p:pic>
      <p:pic>
        <p:nvPicPr>
          <p:cNvPr id="41" name="図 40"/>
          <p:cNvPicPr>
            <a:picLocks noChangeAspect="1"/>
          </p:cNvPicPr>
          <p:nvPr/>
        </p:nvPicPr>
        <p:blipFill>
          <a:blip r:embed="rId17"/>
          <a:stretch>
            <a:fillRect/>
          </a:stretch>
        </p:blipFill>
        <p:spPr>
          <a:xfrm>
            <a:off x="7175315" y="3300261"/>
            <a:ext cx="513201" cy="247046"/>
          </a:xfrm>
          <a:prstGeom prst="rect">
            <a:avLst/>
          </a:prstGeom>
        </p:spPr>
      </p:pic>
      <p:sp>
        <p:nvSpPr>
          <p:cNvPr id="42" name="正方形/長方形 41"/>
          <p:cNvSpPr/>
          <p:nvPr/>
        </p:nvSpPr>
        <p:spPr>
          <a:xfrm>
            <a:off x="366025" y="2841117"/>
            <a:ext cx="624221"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6" name="直線矢印コネクタ 45"/>
          <p:cNvCxnSpPr>
            <a:stCxn id="30" idx="3"/>
          </p:cNvCxnSpPr>
          <p:nvPr/>
        </p:nvCxnSpPr>
        <p:spPr>
          <a:xfrm>
            <a:off x="987158" y="3315310"/>
            <a:ext cx="586208" cy="9048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3"/>
          </p:cNvCxnSpPr>
          <p:nvPr/>
        </p:nvCxnSpPr>
        <p:spPr>
          <a:xfrm>
            <a:off x="990246" y="2931605"/>
            <a:ext cx="178948" cy="5115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355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付録</a:t>
            </a:r>
            <a:r>
              <a:rPr lang="ja-JP" altLang="en-US" sz="2400" b="0" dirty="0">
                <a:latin typeface="メイリオ" pitchFamily="50" charset="-128"/>
                <a:ea typeface="メイリオ" pitchFamily="50" charset="-128"/>
              </a:rPr>
              <a:t>｜</a:t>
            </a:r>
            <a:r>
              <a:rPr lang="en-US" altLang="ja-JP" sz="2400" dirty="0">
                <a:latin typeface="メイリオ" pitchFamily="50" charset="-128"/>
                <a:ea typeface="メイリオ" pitchFamily="50" charset="-128"/>
              </a:rPr>
              <a:t>Node-RED</a:t>
            </a:r>
            <a:r>
              <a:rPr lang="ja-JP" altLang="en-US" sz="2400" dirty="0">
                <a:latin typeface="メイリオ" pitchFamily="50" charset="-128"/>
                <a:ea typeface="メイリオ" pitchFamily="50" charset="-128"/>
              </a:rPr>
              <a:t>のサンプルコード④</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57DD12C9-9CF8-49D5-AE4D-130EB4B1692D}" type="slidenum">
              <a:rPr lang="ja-JP" altLang="en-US" smtClean="0"/>
              <a:pPr>
                <a:defRPr/>
              </a:pPr>
              <a:t>53</a:t>
            </a:fld>
            <a:endParaRPr lang="ja-JP" altLang="en-US" dirty="0"/>
          </a:p>
        </p:txBody>
      </p:sp>
      <p:sp>
        <p:nvSpPr>
          <p:cNvPr id="25" name="Text Box 39"/>
          <p:cNvSpPr txBox="1">
            <a:spLocks noChangeArrowheads="1"/>
          </p:cNvSpPr>
          <p:nvPr/>
        </p:nvSpPr>
        <p:spPr bwMode="auto">
          <a:xfrm>
            <a:off x="231775" y="1179513"/>
            <a:ext cx="8588375" cy="646331"/>
          </a:xfrm>
          <a:prstGeom prst="rect">
            <a:avLst/>
          </a:prstGeom>
          <a:noFill/>
          <a:ln w="9525">
            <a:noFill/>
            <a:miter lim="800000"/>
            <a:headEnd/>
            <a:tailEnd/>
          </a:ln>
        </p:spPr>
        <p:txBody>
          <a:bodyPr>
            <a:spAutoFit/>
          </a:bodyPr>
          <a:lstStyle/>
          <a:p>
            <a:pPr>
              <a:defRPr/>
            </a:pPr>
            <a:r>
              <a:rPr lang="en-US" altLang="ja-JP" sz="1800" dirty="0">
                <a:solidFill>
                  <a:schemeClr val="accent4">
                    <a:lumMod val="50000"/>
                  </a:schemeClr>
                </a:solidFill>
                <a:latin typeface="メイリオ" pitchFamily="50" charset="-128"/>
                <a:ea typeface="メイリオ" pitchFamily="50" charset="-128"/>
              </a:rPr>
              <a:t>Node-RED</a:t>
            </a:r>
            <a:r>
              <a:rPr lang="ja-JP" altLang="en-US" sz="1800" dirty="0">
                <a:solidFill>
                  <a:schemeClr val="accent4">
                    <a:lumMod val="50000"/>
                  </a:schemeClr>
                </a:solidFill>
                <a:latin typeface="メイリオ" pitchFamily="50" charset="-128"/>
                <a:ea typeface="メイリオ" pitchFamily="50" charset="-128"/>
              </a:rPr>
              <a:t>で現在時刻の情報を使いたい場合、</a:t>
            </a:r>
            <a:r>
              <a:rPr lang="en-US" altLang="ja-JP" sz="1800" dirty="0">
                <a:solidFill>
                  <a:schemeClr val="accent4">
                    <a:lumMod val="50000"/>
                  </a:schemeClr>
                </a:solidFill>
                <a:latin typeface="メイリオ" pitchFamily="50" charset="-128"/>
                <a:ea typeface="メイリオ" pitchFamily="50" charset="-128"/>
              </a:rPr>
              <a:t>Inject</a:t>
            </a:r>
            <a:r>
              <a:rPr lang="ja-JP" altLang="en-US" sz="1800" dirty="0">
                <a:solidFill>
                  <a:schemeClr val="accent4">
                    <a:lumMod val="50000"/>
                  </a:schemeClr>
                </a:solidFill>
                <a:latin typeface="メイリオ" pitchFamily="50" charset="-128"/>
                <a:ea typeface="メイリオ" pitchFamily="50" charset="-128"/>
              </a:rPr>
              <a:t>ノードの </a:t>
            </a:r>
            <a:r>
              <a:rPr lang="en-US" altLang="ja-JP" sz="1800" dirty="0">
                <a:solidFill>
                  <a:schemeClr val="accent4">
                    <a:lumMod val="50000"/>
                  </a:schemeClr>
                </a:solidFill>
                <a:latin typeface="メイリオ" pitchFamily="50" charset="-128"/>
                <a:ea typeface="メイリオ" pitchFamily="50" charset="-128"/>
              </a:rPr>
              <a:t>timestamp</a:t>
            </a:r>
            <a:r>
              <a:rPr lang="ja-JP" altLang="en-US" sz="1800" dirty="0">
                <a:solidFill>
                  <a:schemeClr val="accent4">
                    <a:lumMod val="50000"/>
                  </a:schemeClr>
                </a:solidFill>
                <a:latin typeface="メイリオ" pitchFamily="50" charset="-128"/>
                <a:ea typeface="メイリオ" pitchFamily="50" charset="-128"/>
              </a:rPr>
              <a:t> と、</a:t>
            </a:r>
            <a:r>
              <a:rPr lang="en-US" altLang="ja-JP" sz="1800" dirty="0">
                <a:solidFill>
                  <a:schemeClr val="accent4">
                    <a:lumMod val="50000"/>
                  </a:schemeClr>
                </a:solidFill>
                <a:latin typeface="メイリオ" pitchFamily="50" charset="-128"/>
                <a:ea typeface="メイリオ" pitchFamily="50" charset="-128"/>
              </a:rPr>
              <a:t>Function</a:t>
            </a:r>
            <a:r>
              <a:rPr lang="ja-JP" altLang="en-US" sz="1800" dirty="0">
                <a:solidFill>
                  <a:schemeClr val="accent4">
                    <a:lumMod val="50000"/>
                  </a:schemeClr>
                </a:solidFill>
                <a:latin typeface="メイリオ" pitchFamily="50" charset="-128"/>
                <a:ea typeface="メイリオ" pitchFamily="50" charset="-128"/>
              </a:rPr>
              <a:t>ノードで「日付時刻の関数」を使うと 時刻が取得できる。</a:t>
            </a:r>
            <a:endParaRPr lang="en-US" altLang="ja-JP" sz="1800" dirty="0">
              <a:solidFill>
                <a:schemeClr val="accent4">
                  <a:lumMod val="50000"/>
                </a:schemeClr>
              </a:solidFill>
              <a:latin typeface="メイリオ" pitchFamily="50" charset="-128"/>
              <a:ea typeface="メイリオ" pitchFamily="50" charset="-128"/>
            </a:endParaRPr>
          </a:p>
        </p:txBody>
      </p:sp>
      <p:pic>
        <p:nvPicPr>
          <p:cNvPr id="2" name="図 1"/>
          <p:cNvPicPr>
            <a:picLocks noChangeAspect="1"/>
          </p:cNvPicPr>
          <p:nvPr/>
        </p:nvPicPr>
        <p:blipFill>
          <a:blip r:embed="rId3"/>
          <a:stretch>
            <a:fillRect/>
          </a:stretch>
        </p:blipFill>
        <p:spPr>
          <a:xfrm>
            <a:off x="1141033" y="2836678"/>
            <a:ext cx="1893035" cy="1193973"/>
          </a:xfrm>
          <a:prstGeom prst="rect">
            <a:avLst/>
          </a:prstGeom>
        </p:spPr>
      </p:pic>
      <p:pic>
        <p:nvPicPr>
          <p:cNvPr id="7" name="図 6"/>
          <p:cNvPicPr>
            <a:picLocks noChangeAspect="1"/>
          </p:cNvPicPr>
          <p:nvPr/>
        </p:nvPicPr>
        <p:blipFill>
          <a:blip r:embed="rId4"/>
          <a:stretch>
            <a:fillRect/>
          </a:stretch>
        </p:blipFill>
        <p:spPr>
          <a:xfrm>
            <a:off x="307913" y="1870603"/>
            <a:ext cx="4181378" cy="4680019"/>
          </a:xfrm>
          <a:prstGeom prst="rect">
            <a:avLst/>
          </a:prstGeom>
          <a:ln>
            <a:solidFill>
              <a:schemeClr val="accent1"/>
            </a:solidFill>
          </a:ln>
        </p:spPr>
      </p:pic>
      <p:pic>
        <p:nvPicPr>
          <p:cNvPr id="17" name="図 16"/>
          <p:cNvPicPr>
            <a:picLocks noChangeAspect="1"/>
          </p:cNvPicPr>
          <p:nvPr/>
        </p:nvPicPr>
        <p:blipFill>
          <a:blip r:embed="rId5"/>
          <a:stretch>
            <a:fillRect/>
          </a:stretch>
        </p:blipFill>
        <p:spPr>
          <a:xfrm>
            <a:off x="1135957" y="3733681"/>
            <a:ext cx="3044157" cy="2688870"/>
          </a:xfrm>
          <a:prstGeom prst="rect">
            <a:avLst/>
          </a:prstGeom>
          <a:ln>
            <a:solidFill>
              <a:schemeClr val="bg2"/>
            </a:solidFill>
          </a:ln>
        </p:spPr>
      </p:pic>
      <p:pic>
        <p:nvPicPr>
          <p:cNvPr id="10" name="図 9"/>
          <p:cNvPicPr>
            <a:picLocks noChangeAspect="1"/>
          </p:cNvPicPr>
          <p:nvPr/>
        </p:nvPicPr>
        <p:blipFill>
          <a:blip r:embed="rId6"/>
          <a:stretch>
            <a:fillRect/>
          </a:stretch>
        </p:blipFill>
        <p:spPr>
          <a:xfrm>
            <a:off x="336865" y="3365652"/>
            <a:ext cx="653381" cy="205206"/>
          </a:xfrm>
          <a:prstGeom prst="rect">
            <a:avLst/>
          </a:prstGeom>
        </p:spPr>
      </p:pic>
      <p:pic>
        <p:nvPicPr>
          <p:cNvPr id="12" name="図 11"/>
          <p:cNvPicPr>
            <a:picLocks noChangeAspect="1"/>
          </p:cNvPicPr>
          <p:nvPr/>
        </p:nvPicPr>
        <p:blipFill>
          <a:blip r:embed="rId7"/>
          <a:stretch>
            <a:fillRect/>
          </a:stretch>
        </p:blipFill>
        <p:spPr>
          <a:xfrm>
            <a:off x="316431" y="3453129"/>
            <a:ext cx="732248" cy="1351843"/>
          </a:xfrm>
          <a:prstGeom prst="rect">
            <a:avLst/>
          </a:prstGeom>
        </p:spPr>
      </p:pic>
      <p:sp>
        <p:nvSpPr>
          <p:cNvPr id="38" name="テキスト ボックス 37"/>
          <p:cNvSpPr txBox="1"/>
          <p:nvPr/>
        </p:nvSpPr>
        <p:spPr>
          <a:xfrm>
            <a:off x="4749818" y="3823261"/>
            <a:ext cx="4159031" cy="2139047"/>
          </a:xfrm>
          <a:prstGeom prst="rect">
            <a:avLst/>
          </a:prstGeom>
          <a:solidFill>
            <a:schemeClr val="bg2"/>
          </a:solidFill>
        </p:spPr>
        <p:txBody>
          <a:bodyPr wrap="square" rtlCol="0">
            <a:spAutoFit/>
          </a:bodyPr>
          <a:lstStyle/>
          <a:p>
            <a:r>
              <a:rPr lang="ja-JP" altLang="en-US" sz="1200" dirty="0">
                <a:solidFill>
                  <a:srgbClr val="C00000"/>
                </a:solidFill>
                <a:latin typeface="+mn-ea"/>
                <a:ea typeface="+mn-ea"/>
              </a:rPr>
              <a:t>④コードを記述</a:t>
            </a:r>
            <a:endParaRPr lang="en-US" altLang="ja-JP" sz="1200" dirty="0">
              <a:solidFill>
                <a:srgbClr val="C00000"/>
              </a:solidFill>
              <a:latin typeface="+mn-ea"/>
              <a:ea typeface="+mn-ea"/>
            </a:endParaRPr>
          </a:p>
          <a:p>
            <a:r>
              <a:rPr lang="en-US" altLang="ja-JP" sz="1100" dirty="0" err="1">
                <a:solidFill>
                  <a:schemeClr val="tx1">
                    <a:lumMod val="65000"/>
                    <a:lumOff val="35000"/>
                  </a:schemeClr>
                </a:solidFill>
                <a:latin typeface="+mn-ea"/>
                <a:ea typeface="+mn-ea"/>
              </a:rPr>
              <a:t>var</a:t>
            </a:r>
            <a:r>
              <a:rPr lang="en-US" altLang="ja-JP" sz="1100" dirty="0">
                <a:solidFill>
                  <a:schemeClr val="tx1">
                    <a:lumMod val="65000"/>
                    <a:lumOff val="35000"/>
                  </a:schemeClr>
                </a:solidFill>
                <a:latin typeface="+mn-ea"/>
                <a:ea typeface="+mn-ea"/>
              </a:rPr>
              <a:t> date = new Date();</a:t>
            </a:r>
          </a:p>
          <a:p>
            <a:r>
              <a:rPr lang="en-US" altLang="ja-JP" sz="1100" dirty="0" err="1">
                <a:solidFill>
                  <a:schemeClr val="tx1">
                    <a:lumMod val="65000"/>
                    <a:lumOff val="35000"/>
                  </a:schemeClr>
                </a:solidFill>
                <a:latin typeface="+mn-ea"/>
                <a:ea typeface="+mn-ea"/>
              </a:rPr>
              <a:t>date.setTime</a:t>
            </a:r>
            <a:r>
              <a:rPr lang="en-US" altLang="ja-JP" sz="1100" dirty="0">
                <a:solidFill>
                  <a:schemeClr val="tx1">
                    <a:lumMod val="65000"/>
                    <a:lumOff val="35000"/>
                  </a:schemeClr>
                </a:solidFill>
                <a:latin typeface="+mn-ea"/>
                <a:ea typeface="+mn-ea"/>
              </a:rPr>
              <a:t>(</a:t>
            </a:r>
            <a:r>
              <a:rPr lang="en-US" altLang="ja-JP" sz="1100" dirty="0" err="1">
                <a:solidFill>
                  <a:schemeClr val="tx1">
                    <a:lumMod val="65000"/>
                    <a:lumOff val="35000"/>
                  </a:schemeClr>
                </a:solidFill>
                <a:latin typeface="+mn-ea"/>
                <a:ea typeface="+mn-ea"/>
              </a:rPr>
              <a:t>msg.payload</a:t>
            </a:r>
            <a:r>
              <a:rPr lang="en-US" altLang="ja-JP" sz="1100" dirty="0">
                <a:solidFill>
                  <a:schemeClr val="tx1">
                    <a:lumMod val="65000"/>
                    <a:lumOff val="35000"/>
                  </a:schemeClr>
                </a:solidFill>
                <a:latin typeface="+mn-ea"/>
                <a:ea typeface="+mn-ea"/>
              </a:rPr>
              <a:t>);</a:t>
            </a:r>
          </a:p>
          <a:p>
            <a:r>
              <a:rPr lang="en-US" altLang="ja-JP" sz="1100" dirty="0">
                <a:solidFill>
                  <a:schemeClr val="tx1">
                    <a:lumMod val="65000"/>
                    <a:lumOff val="35000"/>
                  </a:schemeClr>
                </a:solidFill>
                <a:latin typeface="+mn-ea"/>
                <a:ea typeface="+mn-ea"/>
              </a:rPr>
              <a:t>//</a:t>
            </a:r>
            <a:r>
              <a:rPr lang="ja-JP" altLang="en-US" sz="1100" dirty="0">
                <a:solidFill>
                  <a:schemeClr val="tx1">
                    <a:lumMod val="65000"/>
                    <a:lumOff val="35000"/>
                  </a:schemeClr>
                </a:solidFill>
                <a:latin typeface="+mn-ea"/>
                <a:ea typeface="+mn-ea"/>
              </a:rPr>
              <a:t>秒の場合 </a:t>
            </a:r>
          </a:p>
          <a:p>
            <a:r>
              <a:rPr lang="en-US" altLang="ja-JP" sz="1100" dirty="0" err="1">
                <a:solidFill>
                  <a:schemeClr val="tx1">
                    <a:lumMod val="65000"/>
                    <a:lumOff val="35000"/>
                  </a:schemeClr>
                </a:solidFill>
                <a:latin typeface="+mn-ea"/>
                <a:ea typeface="+mn-ea"/>
              </a:rPr>
              <a:t>msg.payload</a:t>
            </a:r>
            <a:r>
              <a:rPr lang="en-US" altLang="ja-JP" sz="1100" dirty="0">
                <a:solidFill>
                  <a:schemeClr val="tx1">
                    <a:lumMod val="65000"/>
                    <a:lumOff val="35000"/>
                  </a:schemeClr>
                </a:solidFill>
                <a:latin typeface="+mn-ea"/>
                <a:ea typeface="+mn-ea"/>
              </a:rPr>
              <a:t> = </a:t>
            </a:r>
            <a:r>
              <a:rPr lang="en-US" altLang="ja-JP" sz="1100" dirty="0" err="1">
                <a:solidFill>
                  <a:schemeClr val="tx1">
                    <a:lumMod val="65000"/>
                    <a:lumOff val="35000"/>
                  </a:schemeClr>
                </a:solidFill>
                <a:latin typeface="+mn-ea"/>
                <a:ea typeface="+mn-ea"/>
              </a:rPr>
              <a:t>date.getSeconds</a:t>
            </a:r>
            <a:r>
              <a:rPr lang="en-US" altLang="ja-JP" sz="1100" dirty="0">
                <a:solidFill>
                  <a:schemeClr val="tx1">
                    <a:lumMod val="65000"/>
                    <a:lumOff val="35000"/>
                  </a:schemeClr>
                </a:solidFill>
                <a:latin typeface="+mn-ea"/>
                <a:ea typeface="+mn-ea"/>
              </a:rPr>
              <a:t>();</a:t>
            </a:r>
          </a:p>
          <a:p>
            <a:r>
              <a:rPr lang="en-US" altLang="ja-JP" sz="1100" dirty="0">
                <a:solidFill>
                  <a:schemeClr val="tx1">
                    <a:lumMod val="65000"/>
                    <a:lumOff val="35000"/>
                  </a:schemeClr>
                </a:solidFill>
                <a:latin typeface="+mn-ea"/>
                <a:ea typeface="+mn-ea"/>
              </a:rPr>
              <a:t>//</a:t>
            </a:r>
            <a:r>
              <a:rPr lang="ja-JP" altLang="en-US" sz="1100" dirty="0">
                <a:solidFill>
                  <a:schemeClr val="tx1">
                    <a:lumMod val="65000"/>
                    <a:lumOff val="35000"/>
                  </a:schemeClr>
                </a:solidFill>
                <a:latin typeface="+mn-ea"/>
                <a:ea typeface="+mn-ea"/>
              </a:rPr>
              <a:t>分の場合 </a:t>
            </a:r>
            <a:r>
              <a:rPr lang="en-US" altLang="ja-JP" sz="1100" dirty="0" err="1">
                <a:solidFill>
                  <a:schemeClr val="tx1">
                    <a:lumMod val="65000"/>
                    <a:lumOff val="35000"/>
                  </a:schemeClr>
                </a:solidFill>
                <a:latin typeface="+mn-ea"/>
                <a:ea typeface="+mn-ea"/>
              </a:rPr>
              <a:t>msg.payload</a:t>
            </a:r>
            <a:r>
              <a:rPr lang="en-US" altLang="ja-JP" sz="1100" dirty="0">
                <a:solidFill>
                  <a:schemeClr val="tx1">
                    <a:lumMod val="65000"/>
                    <a:lumOff val="35000"/>
                  </a:schemeClr>
                </a:solidFill>
                <a:latin typeface="+mn-ea"/>
                <a:ea typeface="+mn-ea"/>
              </a:rPr>
              <a:t> = </a:t>
            </a:r>
            <a:r>
              <a:rPr lang="en-US" altLang="ja-JP" sz="1100" dirty="0" err="1">
                <a:solidFill>
                  <a:schemeClr val="tx1">
                    <a:lumMod val="65000"/>
                    <a:lumOff val="35000"/>
                  </a:schemeClr>
                </a:solidFill>
                <a:latin typeface="+mn-ea"/>
                <a:ea typeface="+mn-ea"/>
              </a:rPr>
              <a:t>date.getMinutes</a:t>
            </a:r>
            <a:r>
              <a:rPr lang="en-US" altLang="ja-JP" sz="1100" dirty="0">
                <a:solidFill>
                  <a:schemeClr val="tx1">
                    <a:lumMod val="65000"/>
                    <a:lumOff val="35000"/>
                  </a:schemeClr>
                </a:solidFill>
                <a:latin typeface="+mn-ea"/>
                <a:ea typeface="+mn-ea"/>
              </a:rPr>
              <a:t>();</a:t>
            </a:r>
          </a:p>
          <a:p>
            <a:r>
              <a:rPr lang="en-US" altLang="ja-JP" sz="1100" dirty="0">
                <a:solidFill>
                  <a:schemeClr val="tx1">
                    <a:lumMod val="65000"/>
                    <a:lumOff val="35000"/>
                  </a:schemeClr>
                </a:solidFill>
                <a:latin typeface="+mn-ea"/>
                <a:ea typeface="+mn-ea"/>
              </a:rPr>
              <a:t>//</a:t>
            </a:r>
            <a:r>
              <a:rPr lang="ja-JP" altLang="en-US" sz="1100" dirty="0">
                <a:solidFill>
                  <a:schemeClr val="tx1">
                    <a:lumMod val="65000"/>
                    <a:lumOff val="35000"/>
                  </a:schemeClr>
                </a:solidFill>
                <a:latin typeface="+mn-ea"/>
                <a:ea typeface="+mn-ea"/>
              </a:rPr>
              <a:t>時の場合 </a:t>
            </a:r>
            <a:r>
              <a:rPr lang="en-US" altLang="ja-JP" sz="1100" dirty="0" err="1">
                <a:solidFill>
                  <a:schemeClr val="tx1">
                    <a:lumMod val="65000"/>
                    <a:lumOff val="35000"/>
                  </a:schemeClr>
                </a:solidFill>
                <a:latin typeface="+mn-ea"/>
                <a:ea typeface="+mn-ea"/>
              </a:rPr>
              <a:t>msg.payload</a:t>
            </a:r>
            <a:r>
              <a:rPr lang="en-US" altLang="ja-JP" sz="1100" dirty="0">
                <a:solidFill>
                  <a:schemeClr val="tx1">
                    <a:lumMod val="65000"/>
                    <a:lumOff val="35000"/>
                  </a:schemeClr>
                </a:solidFill>
                <a:latin typeface="+mn-ea"/>
                <a:ea typeface="+mn-ea"/>
              </a:rPr>
              <a:t> = </a:t>
            </a:r>
            <a:r>
              <a:rPr lang="en-US" altLang="ja-JP" sz="1100" dirty="0" err="1">
                <a:solidFill>
                  <a:schemeClr val="tx1">
                    <a:lumMod val="65000"/>
                    <a:lumOff val="35000"/>
                  </a:schemeClr>
                </a:solidFill>
                <a:latin typeface="+mn-ea"/>
                <a:ea typeface="+mn-ea"/>
              </a:rPr>
              <a:t>date.getHours</a:t>
            </a:r>
            <a:r>
              <a:rPr lang="en-US" altLang="ja-JP" sz="1100" dirty="0">
                <a:solidFill>
                  <a:schemeClr val="tx1">
                    <a:lumMod val="65000"/>
                    <a:lumOff val="35000"/>
                  </a:schemeClr>
                </a:solidFill>
                <a:latin typeface="+mn-ea"/>
                <a:ea typeface="+mn-ea"/>
              </a:rPr>
              <a:t>();</a:t>
            </a:r>
          </a:p>
          <a:p>
            <a:r>
              <a:rPr lang="en-US" altLang="ja-JP" sz="1100" dirty="0">
                <a:solidFill>
                  <a:schemeClr val="tx1">
                    <a:lumMod val="65000"/>
                    <a:lumOff val="35000"/>
                  </a:schemeClr>
                </a:solidFill>
                <a:latin typeface="+mn-ea"/>
                <a:ea typeface="+mn-ea"/>
              </a:rPr>
              <a:t>//</a:t>
            </a:r>
            <a:r>
              <a:rPr lang="ja-JP" altLang="en-US" sz="1100" dirty="0">
                <a:solidFill>
                  <a:schemeClr val="tx1">
                    <a:lumMod val="65000"/>
                    <a:lumOff val="35000"/>
                  </a:schemeClr>
                </a:solidFill>
                <a:latin typeface="+mn-ea"/>
                <a:ea typeface="+mn-ea"/>
              </a:rPr>
              <a:t>時刻のみ </a:t>
            </a:r>
            <a:r>
              <a:rPr lang="en-US" altLang="ja-JP" sz="1100" dirty="0" err="1">
                <a:solidFill>
                  <a:schemeClr val="tx1">
                    <a:lumMod val="65000"/>
                    <a:lumOff val="35000"/>
                  </a:schemeClr>
                </a:solidFill>
                <a:latin typeface="+mn-ea"/>
                <a:ea typeface="+mn-ea"/>
              </a:rPr>
              <a:t>msg.payload</a:t>
            </a:r>
            <a:r>
              <a:rPr lang="en-US" altLang="ja-JP" sz="1100" dirty="0">
                <a:solidFill>
                  <a:schemeClr val="tx1">
                    <a:lumMod val="65000"/>
                    <a:lumOff val="35000"/>
                  </a:schemeClr>
                </a:solidFill>
                <a:latin typeface="+mn-ea"/>
                <a:ea typeface="+mn-ea"/>
              </a:rPr>
              <a:t> = </a:t>
            </a:r>
            <a:r>
              <a:rPr lang="en-US" altLang="ja-JP" sz="1100" dirty="0" err="1">
                <a:solidFill>
                  <a:schemeClr val="tx1">
                    <a:lumMod val="65000"/>
                    <a:lumOff val="35000"/>
                  </a:schemeClr>
                </a:solidFill>
                <a:latin typeface="+mn-ea"/>
                <a:ea typeface="+mn-ea"/>
              </a:rPr>
              <a:t>date.toLocaleTimeString</a:t>
            </a:r>
            <a:r>
              <a:rPr lang="en-US" altLang="ja-JP" sz="1100" dirty="0">
                <a:solidFill>
                  <a:schemeClr val="tx1">
                    <a:lumMod val="65000"/>
                    <a:lumOff val="35000"/>
                  </a:schemeClr>
                </a:solidFill>
                <a:latin typeface="+mn-ea"/>
                <a:ea typeface="+mn-ea"/>
              </a:rPr>
              <a:t>();</a:t>
            </a:r>
          </a:p>
          <a:p>
            <a:r>
              <a:rPr lang="en-US" altLang="ja-JP" sz="1100" dirty="0">
                <a:solidFill>
                  <a:schemeClr val="tx1">
                    <a:lumMod val="65000"/>
                    <a:lumOff val="35000"/>
                  </a:schemeClr>
                </a:solidFill>
                <a:latin typeface="+mn-ea"/>
                <a:ea typeface="+mn-ea"/>
              </a:rPr>
              <a:t>//</a:t>
            </a:r>
            <a:r>
              <a:rPr lang="ja-JP" altLang="en-US" sz="1100" dirty="0">
                <a:solidFill>
                  <a:schemeClr val="tx1">
                    <a:lumMod val="65000"/>
                    <a:lumOff val="35000"/>
                  </a:schemeClr>
                </a:solidFill>
                <a:latin typeface="+mn-ea"/>
                <a:ea typeface="+mn-ea"/>
              </a:rPr>
              <a:t>日付のみ </a:t>
            </a:r>
            <a:r>
              <a:rPr lang="en-US" altLang="ja-JP" sz="1100" dirty="0" err="1">
                <a:solidFill>
                  <a:schemeClr val="tx1">
                    <a:lumMod val="65000"/>
                    <a:lumOff val="35000"/>
                  </a:schemeClr>
                </a:solidFill>
                <a:latin typeface="+mn-ea"/>
                <a:ea typeface="+mn-ea"/>
              </a:rPr>
              <a:t>msg.payload</a:t>
            </a:r>
            <a:r>
              <a:rPr lang="en-US" altLang="ja-JP" sz="1100" dirty="0">
                <a:solidFill>
                  <a:schemeClr val="tx1">
                    <a:lumMod val="65000"/>
                    <a:lumOff val="35000"/>
                  </a:schemeClr>
                </a:solidFill>
                <a:latin typeface="+mn-ea"/>
                <a:ea typeface="+mn-ea"/>
              </a:rPr>
              <a:t> = </a:t>
            </a:r>
            <a:r>
              <a:rPr lang="en-US" altLang="ja-JP" sz="1100" dirty="0" err="1">
                <a:solidFill>
                  <a:schemeClr val="tx1">
                    <a:lumMod val="65000"/>
                    <a:lumOff val="35000"/>
                  </a:schemeClr>
                </a:solidFill>
                <a:latin typeface="+mn-ea"/>
                <a:ea typeface="+mn-ea"/>
              </a:rPr>
              <a:t>date.toLocaleDateString</a:t>
            </a:r>
            <a:r>
              <a:rPr lang="en-US" altLang="ja-JP" sz="1100" dirty="0">
                <a:solidFill>
                  <a:schemeClr val="tx1">
                    <a:lumMod val="65000"/>
                    <a:lumOff val="35000"/>
                  </a:schemeClr>
                </a:solidFill>
                <a:latin typeface="+mn-ea"/>
                <a:ea typeface="+mn-ea"/>
              </a:rPr>
              <a:t>();</a:t>
            </a:r>
          </a:p>
          <a:p>
            <a:r>
              <a:rPr lang="en-US" altLang="ja-JP" sz="1100" dirty="0">
                <a:solidFill>
                  <a:schemeClr val="tx1">
                    <a:lumMod val="65000"/>
                    <a:lumOff val="35000"/>
                  </a:schemeClr>
                </a:solidFill>
                <a:latin typeface="+mn-ea"/>
                <a:ea typeface="+mn-ea"/>
              </a:rPr>
              <a:t>//</a:t>
            </a:r>
            <a:r>
              <a:rPr lang="ja-JP" altLang="en-US" sz="1100" dirty="0">
                <a:solidFill>
                  <a:schemeClr val="tx1">
                    <a:lumMod val="65000"/>
                    <a:lumOff val="35000"/>
                  </a:schemeClr>
                </a:solidFill>
                <a:latin typeface="+mn-ea"/>
                <a:ea typeface="+mn-ea"/>
              </a:rPr>
              <a:t>日付時刻 </a:t>
            </a:r>
            <a:r>
              <a:rPr lang="en-US" altLang="ja-JP" sz="1100" dirty="0" err="1">
                <a:solidFill>
                  <a:schemeClr val="tx1">
                    <a:lumMod val="65000"/>
                    <a:lumOff val="35000"/>
                  </a:schemeClr>
                </a:solidFill>
                <a:latin typeface="+mn-ea"/>
                <a:ea typeface="+mn-ea"/>
              </a:rPr>
              <a:t>msg.payload</a:t>
            </a:r>
            <a:r>
              <a:rPr lang="en-US" altLang="ja-JP" sz="1100" dirty="0">
                <a:solidFill>
                  <a:schemeClr val="tx1">
                    <a:lumMod val="65000"/>
                    <a:lumOff val="35000"/>
                  </a:schemeClr>
                </a:solidFill>
                <a:latin typeface="+mn-ea"/>
                <a:ea typeface="+mn-ea"/>
              </a:rPr>
              <a:t> = </a:t>
            </a:r>
            <a:r>
              <a:rPr lang="en-US" altLang="ja-JP" sz="1100" dirty="0" err="1">
                <a:solidFill>
                  <a:schemeClr val="tx1">
                    <a:lumMod val="65000"/>
                    <a:lumOff val="35000"/>
                  </a:schemeClr>
                </a:solidFill>
                <a:latin typeface="+mn-ea"/>
                <a:ea typeface="+mn-ea"/>
              </a:rPr>
              <a:t>date.toLocaleString</a:t>
            </a:r>
            <a:r>
              <a:rPr lang="en-US" altLang="ja-JP" sz="1100" dirty="0">
                <a:solidFill>
                  <a:schemeClr val="tx1">
                    <a:lumMod val="65000"/>
                    <a:lumOff val="35000"/>
                  </a:schemeClr>
                </a:solidFill>
                <a:latin typeface="+mn-ea"/>
                <a:ea typeface="+mn-ea"/>
              </a:rPr>
              <a:t>();</a:t>
            </a:r>
          </a:p>
          <a:p>
            <a:r>
              <a:rPr lang="en-US" altLang="ja-JP" sz="1100" dirty="0">
                <a:solidFill>
                  <a:schemeClr val="tx1">
                    <a:lumMod val="65000"/>
                    <a:lumOff val="35000"/>
                  </a:schemeClr>
                </a:solidFill>
                <a:latin typeface="+mn-ea"/>
                <a:ea typeface="+mn-ea"/>
              </a:rPr>
              <a:t>//</a:t>
            </a:r>
            <a:r>
              <a:rPr lang="ja-JP" altLang="en-US" sz="1100" dirty="0">
                <a:solidFill>
                  <a:schemeClr val="tx1">
                    <a:lumMod val="65000"/>
                    <a:lumOff val="35000"/>
                  </a:schemeClr>
                </a:solidFill>
                <a:latin typeface="+mn-ea"/>
                <a:ea typeface="+mn-ea"/>
              </a:rPr>
              <a:t>日付時刻</a:t>
            </a:r>
            <a:r>
              <a:rPr lang="en-US" altLang="ja-JP" sz="1100" dirty="0">
                <a:solidFill>
                  <a:schemeClr val="tx1">
                    <a:lumMod val="65000"/>
                    <a:lumOff val="35000"/>
                  </a:schemeClr>
                </a:solidFill>
                <a:latin typeface="+mn-ea"/>
                <a:ea typeface="+mn-ea"/>
              </a:rPr>
              <a:t>Full </a:t>
            </a:r>
            <a:r>
              <a:rPr lang="en-US" altLang="ja-JP" sz="1100" dirty="0" err="1">
                <a:solidFill>
                  <a:schemeClr val="tx1">
                    <a:lumMod val="65000"/>
                    <a:lumOff val="35000"/>
                  </a:schemeClr>
                </a:solidFill>
                <a:latin typeface="+mn-ea"/>
                <a:ea typeface="+mn-ea"/>
              </a:rPr>
              <a:t>msg.payload</a:t>
            </a:r>
            <a:r>
              <a:rPr lang="en-US" altLang="ja-JP" sz="1100" dirty="0">
                <a:solidFill>
                  <a:schemeClr val="tx1">
                    <a:lumMod val="65000"/>
                    <a:lumOff val="35000"/>
                  </a:schemeClr>
                </a:solidFill>
                <a:latin typeface="+mn-ea"/>
                <a:ea typeface="+mn-ea"/>
              </a:rPr>
              <a:t> = </a:t>
            </a:r>
            <a:r>
              <a:rPr lang="en-US" altLang="ja-JP" sz="1100" dirty="0" err="1">
                <a:solidFill>
                  <a:schemeClr val="tx1">
                    <a:lumMod val="65000"/>
                    <a:lumOff val="35000"/>
                  </a:schemeClr>
                </a:solidFill>
                <a:latin typeface="+mn-ea"/>
                <a:ea typeface="+mn-ea"/>
              </a:rPr>
              <a:t>date.toString</a:t>
            </a:r>
            <a:r>
              <a:rPr lang="en-US" altLang="ja-JP" sz="1100" dirty="0">
                <a:solidFill>
                  <a:schemeClr val="tx1">
                    <a:lumMod val="65000"/>
                    <a:lumOff val="35000"/>
                  </a:schemeClr>
                </a:solidFill>
                <a:latin typeface="+mn-ea"/>
                <a:ea typeface="+mn-ea"/>
              </a:rPr>
              <a:t>();</a:t>
            </a:r>
          </a:p>
          <a:p>
            <a:r>
              <a:rPr lang="en-US" altLang="ja-JP" sz="1100" dirty="0">
                <a:solidFill>
                  <a:schemeClr val="tx1">
                    <a:lumMod val="65000"/>
                    <a:lumOff val="35000"/>
                  </a:schemeClr>
                </a:solidFill>
                <a:latin typeface="+mn-ea"/>
                <a:ea typeface="+mn-ea"/>
              </a:rPr>
              <a:t>return msg;</a:t>
            </a:r>
          </a:p>
        </p:txBody>
      </p:sp>
      <p:sp>
        <p:nvSpPr>
          <p:cNvPr id="24" name="正方形/長方形 12"/>
          <p:cNvSpPr>
            <a:spLocks noChangeArrowheads="1"/>
          </p:cNvSpPr>
          <p:nvPr/>
        </p:nvSpPr>
        <p:spPr bwMode="auto">
          <a:xfrm>
            <a:off x="1216884" y="2706780"/>
            <a:ext cx="1293624"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①「</a:t>
            </a:r>
            <a:r>
              <a:rPr lang="en-US" altLang="ja-JP" sz="700" dirty="0">
                <a:solidFill>
                  <a:srgbClr val="C00000"/>
                </a:solidFill>
                <a:latin typeface="メイリオ" pitchFamily="50" charset="-128"/>
                <a:ea typeface="メイリオ" pitchFamily="50" charset="-128"/>
              </a:rPr>
              <a:t>inject</a:t>
            </a:r>
            <a:r>
              <a:rPr lang="ja-JP" altLang="en-US" sz="800" dirty="0">
                <a:solidFill>
                  <a:srgbClr val="C00000"/>
                </a:solidFill>
                <a:latin typeface="メイリオ" pitchFamily="50" charset="-128"/>
                <a:ea typeface="メイリオ" pitchFamily="50" charset="-128"/>
              </a:rPr>
              <a:t>」の </a:t>
            </a:r>
            <a:r>
              <a:rPr lang="en-US" altLang="ja-JP" sz="800" dirty="0">
                <a:solidFill>
                  <a:srgbClr val="C00000"/>
                </a:solidFill>
                <a:latin typeface="メイリオ" pitchFamily="50" charset="-128"/>
                <a:ea typeface="メイリオ" pitchFamily="50" charset="-128"/>
              </a:rPr>
              <a:t>timestamp</a:t>
            </a:r>
            <a:endParaRPr lang="en-US" altLang="ja-JP" sz="1000" dirty="0">
              <a:solidFill>
                <a:srgbClr val="C00000"/>
              </a:solidFill>
              <a:latin typeface="メイリオ" pitchFamily="50" charset="-128"/>
              <a:ea typeface="メイリオ" pitchFamily="50" charset="-128"/>
            </a:endParaRPr>
          </a:p>
        </p:txBody>
      </p:sp>
      <p:sp>
        <p:nvSpPr>
          <p:cNvPr id="26" name="正方形/長方形 12"/>
          <p:cNvSpPr>
            <a:spLocks noChangeArrowheads="1"/>
          </p:cNvSpPr>
          <p:nvPr/>
        </p:nvSpPr>
        <p:spPr bwMode="auto">
          <a:xfrm>
            <a:off x="2285504" y="3331166"/>
            <a:ext cx="649217"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②「</a:t>
            </a:r>
            <a:r>
              <a:rPr lang="en-US" altLang="ja-JP" sz="800" dirty="0">
                <a:solidFill>
                  <a:srgbClr val="C00000"/>
                </a:solidFill>
                <a:latin typeface="メイリオ" pitchFamily="50" charset="-128"/>
                <a:ea typeface="メイリオ" pitchFamily="50" charset="-128"/>
              </a:rPr>
              <a:t>debug</a:t>
            </a:r>
            <a:r>
              <a:rPr lang="ja-JP" altLang="en-US" sz="800" dirty="0">
                <a:solidFill>
                  <a:srgbClr val="C00000"/>
                </a:solidFill>
                <a:latin typeface="メイリオ" pitchFamily="50" charset="-128"/>
                <a:ea typeface="メイリオ" pitchFamily="50" charset="-128"/>
              </a:rPr>
              <a:t>」</a:t>
            </a:r>
            <a:endParaRPr lang="en-US" altLang="ja-JP" sz="1000" dirty="0">
              <a:solidFill>
                <a:srgbClr val="C00000"/>
              </a:solidFill>
              <a:latin typeface="メイリオ" pitchFamily="50" charset="-128"/>
              <a:ea typeface="メイリオ" pitchFamily="50" charset="-128"/>
            </a:endParaRPr>
          </a:p>
        </p:txBody>
      </p:sp>
      <p:sp>
        <p:nvSpPr>
          <p:cNvPr id="27" name="正方形/長方形 12"/>
          <p:cNvSpPr>
            <a:spLocks noChangeArrowheads="1"/>
          </p:cNvSpPr>
          <p:nvPr/>
        </p:nvSpPr>
        <p:spPr bwMode="auto">
          <a:xfrm>
            <a:off x="1692036" y="2988726"/>
            <a:ext cx="758221" cy="123111"/>
          </a:xfrm>
          <a:prstGeom prst="rect">
            <a:avLst/>
          </a:prstGeom>
          <a:noFill/>
          <a:ln w="9525">
            <a:noFill/>
            <a:miter lim="800000"/>
            <a:headEnd/>
            <a:tailEnd/>
          </a:ln>
        </p:spPr>
        <p:txBody>
          <a:bodyPr wrap="none" lIns="0" tIns="0" rIns="0" bIns="0">
            <a:spAutoFit/>
          </a:bodyPr>
          <a:lstStyle/>
          <a:p>
            <a:r>
              <a:rPr lang="ja-JP" altLang="en-US" sz="800" dirty="0">
                <a:solidFill>
                  <a:srgbClr val="C00000"/>
                </a:solidFill>
                <a:latin typeface="メイリオ" pitchFamily="50" charset="-128"/>
                <a:ea typeface="メイリオ" pitchFamily="50" charset="-128"/>
              </a:rPr>
              <a:t>③「</a:t>
            </a:r>
            <a:r>
              <a:rPr lang="en-US" altLang="ja-JP" sz="800" dirty="0">
                <a:solidFill>
                  <a:srgbClr val="C00000"/>
                </a:solidFill>
                <a:latin typeface="メイリオ" pitchFamily="50" charset="-128"/>
                <a:ea typeface="メイリオ" pitchFamily="50" charset="-128"/>
              </a:rPr>
              <a:t>function</a:t>
            </a:r>
            <a:r>
              <a:rPr lang="ja-JP" altLang="en-US" sz="800" dirty="0">
                <a:solidFill>
                  <a:srgbClr val="C00000"/>
                </a:solidFill>
                <a:latin typeface="メイリオ" pitchFamily="50" charset="-128"/>
                <a:ea typeface="メイリオ" pitchFamily="50" charset="-128"/>
              </a:rPr>
              <a:t>」</a:t>
            </a:r>
            <a:endParaRPr lang="en-US" altLang="ja-JP" sz="1000" dirty="0">
              <a:solidFill>
                <a:srgbClr val="C00000"/>
              </a:solidFill>
              <a:latin typeface="メイリオ" pitchFamily="50" charset="-128"/>
              <a:ea typeface="メイリオ" pitchFamily="50" charset="-128"/>
            </a:endParaRPr>
          </a:p>
        </p:txBody>
      </p:sp>
      <p:sp>
        <p:nvSpPr>
          <p:cNvPr id="29" name="正方形/長方形 28"/>
          <p:cNvSpPr/>
          <p:nvPr/>
        </p:nvSpPr>
        <p:spPr>
          <a:xfrm>
            <a:off x="364550" y="5063343"/>
            <a:ext cx="612775"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 name="正方形/長方形 29"/>
          <p:cNvSpPr/>
          <p:nvPr/>
        </p:nvSpPr>
        <p:spPr>
          <a:xfrm>
            <a:off x="371100" y="3640692"/>
            <a:ext cx="624221"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1" name="直線矢印コネクタ 30"/>
          <p:cNvCxnSpPr>
            <a:stCxn id="29" idx="3"/>
          </p:cNvCxnSpPr>
          <p:nvPr/>
        </p:nvCxnSpPr>
        <p:spPr>
          <a:xfrm flipV="1">
            <a:off x="977325" y="3615617"/>
            <a:ext cx="1472932" cy="153821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p:cNvSpPr/>
          <p:nvPr/>
        </p:nvSpPr>
        <p:spPr>
          <a:xfrm>
            <a:off x="1848149" y="3265446"/>
            <a:ext cx="302002" cy="448259"/>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a:off x="4066603" y="5153496"/>
            <a:ext cx="683215" cy="47500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3"/>
          <p:cNvPicPr>
            <a:picLocks noChangeAspect="1"/>
          </p:cNvPicPr>
          <p:nvPr/>
        </p:nvPicPr>
        <p:blipFill>
          <a:blip r:embed="rId8"/>
          <a:srcRect/>
          <a:stretch>
            <a:fillRect/>
          </a:stretch>
        </p:blipFill>
        <p:spPr bwMode="auto">
          <a:xfrm>
            <a:off x="3527234" y="2300155"/>
            <a:ext cx="652446" cy="144000"/>
          </a:xfrm>
          <a:prstGeom prst="rect">
            <a:avLst/>
          </a:prstGeom>
          <a:noFill/>
          <a:ln w="9525">
            <a:noFill/>
            <a:miter lim="800000"/>
            <a:headEnd/>
            <a:tailEnd/>
          </a:ln>
        </p:spPr>
      </p:pic>
      <p:sp>
        <p:nvSpPr>
          <p:cNvPr id="33" name="右矢印 32"/>
          <p:cNvSpPr/>
          <p:nvPr/>
        </p:nvSpPr>
        <p:spPr>
          <a:xfrm>
            <a:off x="3634697" y="2798814"/>
            <a:ext cx="1226602" cy="53011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 name="正方形/長方形 3"/>
          <p:cNvSpPr/>
          <p:nvPr/>
        </p:nvSpPr>
        <p:spPr>
          <a:xfrm>
            <a:off x="4861299" y="1870603"/>
            <a:ext cx="3958851" cy="175342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49" name="Text Box 39"/>
          <p:cNvSpPr txBox="1">
            <a:spLocks noChangeArrowheads="1"/>
          </p:cNvSpPr>
          <p:nvPr/>
        </p:nvSpPr>
        <p:spPr bwMode="auto">
          <a:xfrm>
            <a:off x="5281633" y="2197933"/>
            <a:ext cx="3095399" cy="492443"/>
          </a:xfrm>
          <a:prstGeom prst="rect">
            <a:avLst/>
          </a:prstGeom>
          <a:noFill/>
          <a:ln w="9525">
            <a:noFill/>
            <a:miter lim="800000"/>
            <a:headEnd/>
            <a:tailEnd/>
          </a:ln>
        </p:spPr>
        <p:txBody>
          <a:bodyPr wrap="none" lIns="0" tIns="0" rIns="0" bIns="0">
            <a:spAutoFit/>
          </a:bodyPr>
          <a:lstStyle/>
          <a:p>
            <a:r>
              <a:rPr lang="ja-JP" altLang="en-US" sz="1600" dirty="0">
                <a:solidFill>
                  <a:srgbClr val="C00000"/>
                </a:solidFill>
                <a:latin typeface="メイリオ" pitchFamily="50" charset="-128"/>
                <a:ea typeface="メイリオ" pitchFamily="50" charset="-128"/>
              </a:rPr>
              <a:t>この例（</a:t>
            </a:r>
            <a:r>
              <a:rPr lang="en-US" altLang="ja-JP" sz="1600" dirty="0">
                <a:solidFill>
                  <a:srgbClr val="C00000"/>
                </a:solidFill>
                <a:latin typeface="メイリオ" pitchFamily="50" charset="-128"/>
                <a:ea typeface="メイリオ" pitchFamily="50" charset="-128"/>
              </a:rPr>
              <a:t>getSeconds</a:t>
            </a:r>
            <a:r>
              <a:rPr lang="ja-JP" altLang="en-US" sz="1600" dirty="0">
                <a:solidFill>
                  <a:srgbClr val="C00000"/>
                </a:solidFill>
                <a:latin typeface="メイリオ" pitchFamily="50" charset="-128"/>
                <a:ea typeface="メイリオ" pitchFamily="50" charset="-128"/>
              </a:rPr>
              <a:t>関数）では</a:t>
            </a:r>
            <a:endParaRPr lang="en-US" altLang="ja-JP" sz="1600" dirty="0">
              <a:solidFill>
                <a:srgbClr val="C00000"/>
              </a:solidFill>
              <a:latin typeface="メイリオ" pitchFamily="50" charset="-128"/>
              <a:ea typeface="メイリオ" pitchFamily="50" charset="-128"/>
            </a:endParaRPr>
          </a:p>
          <a:p>
            <a:r>
              <a:rPr lang="ja-JP" altLang="en-US" sz="1600" dirty="0">
                <a:solidFill>
                  <a:srgbClr val="C00000"/>
                </a:solidFill>
                <a:latin typeface="メイリオ" pitchFamily="50" charset="-128"/>
                <a:ea typeface="メイリオ" pitchFamily="50" charset="-128"/>
              </a:rPr>
              <a:t>秒のみが取得できれば、成功！</a:t>
            </a:r>
            <a:endParaRPr lang="en-US" altLang="ja-JP" sz="1600" dirty="0">
              <a:solidFill>
                <a:srgbClr val="C00000"/>
              </a:solidFill>
              <a:latin typeface="メイリオ" pitchFamily="50" charset="-128"/>
              <a:ea typeface="メイリオ" pitchFamily="50" charset="-128"/>
            </a:endParaRPr>
          </a:p>
        </p:txBody>
      </p:sp>
      <p:sp>
        <p:nvSpPr>
          <p:cNvPr id="28" name="Text Box 39"/>
          <p:cNvSpPr txBox="1">
            <a:spLocks noChangeArrowheads="1"/>
          </p:cNvSpPr>
          <p:nvPr/>
        </p:nvSpPr>
        <p:spPr bwMode="auto">
          <a:xfrm>
            <a:off x="5281633" y="2864552"/>
            <a:ext cx="3077766" cy="492443"/>
          </a:xfrm>
          <a:prstGeom prst="rect">
            <a:avLst/>
          </a:prstGeom>
          <a:noFill/>
          <a:ln w="9525">
            <a:noFill/>
            <a:miter lim="800000"/>
            <a:headEnd/>
            <a:tailEnd/>
          </a:ln>
        </p:spPr>
        <p:txBody>
          <a:bodyPr wrap="none" lIns="0" tIns="0" rIns="0" bIns="0">
            <a:spAutoFit/>
          </a:bodyPr>
          <a:lstStyle/>
          <a:p>
            <a:r>
              <a:rPr lang="ja-JP" altLang="en-US" sz="1600" dirty="0">
                <a:solidFill>
                  <a:srgbClr val="C00000"/>
                </a:solidFill>
                <a:latin typeface="メイリオ" pitchFamily="50" charset="-128"/>
                <a:ea typeface="メイリオ" pitchFamily="50" charset="-128"/>
              </a:rPr>
              <a:t>日付時刻の関数は その他にも</a:t>
            </a:r>
            <a:endParaRPr lang="en-US" altLang="ja-JP" sz="1600" dirty="0">
              <a:solidFill>
                <a:srgbClr val="C00000"/>
              </a:solidFill>
              <a:latin typeface="メイリオ" pitchFamily="50" charset="-128"/>
              <a:ea typeface="メイリオ" pitchFamily="50" charset="-128"/>
            </a:endParaRPr>
          </a:p>
          <a:p>
            <a:r>
              <a:rPr lang="ja-JP" altLang="en-US" sz="1600" dirty="0">
                <a:solidFill>
                  <a:srgbClr val="C00000"/>
                </a:solidFill>
                <a:latin typeface="メイリオ" pitchFamily="50" charset="-128"/>
                <a:ea typeface="メイリオ" pitchFamily="50" charset="-128"/>
              </a:rPr>
              <a:t>いろいろあるので試してみよう。</a:t>
            </a:r>
            <a:endParaRPr lang="en-US" altLang="ja-JP" sz="1600" dirty="0">
              <a:solidFill>
                <a:srgbClr val="C00000"/>
              </a:solidFill>
              <a:latin typeface="メイリオ" pitchFamily="50" charset="-128"/>
              <a:ea typeface="メイリオ" pitchFamily="50" charset="-128"/>
            </a:endParaRPr>
          </a:p>
        </p:txBody>
      </p:sp>
      <p:sp>
        <p:nvSpPr>
          <p:cNvPr id="42" name="正方形/長方形 41"/>
          <p:cNvSpPr/>
          <p:nvPr/>
        </p:nvSpPr>
        <p:spPr>
          <a:xfrm>
            <a:off x="366025" y="2836777"/>
            <a:ext cx="624221" cy="180975"/>
          </a:xfrm>
          <a:prstGeom prst="rect">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6" name="直線矢印コネクタ 45"/>
          <p:cNvCxnSpPr>
            <a:stCxn id="30" idx="3"/>
          </p:cNvCxnSpPr>
          <p:nvPr/>
        </p:nvCxnSpPr>
        <p:spPr>
          <a:xfrm flipV="1">
            <a:off x="995321" y="3196907"/>
            <a:ext cx="824855" cy="53427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3"/>
          </p:cNvCxnSpPr>
          <p:nvPr/>
        </p:nvCxnSpPr>
        <p:spPr>
          <a:xfrm flipV="1">
            <a:off x="990246" y="2905164"/>
            <a:ext cx="174925" cy="221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a:spLocks noChangeArrowheads="1"/>
          </p:cNvSpPr>
          <p:nvPr/>
        </p:nvSpPr>
        <p:spPr bwMode="auto">
          <a:xfrm>
            <a:off x="4749818" y="6072092"/>
            <a:ext cx="3958135" cy="430887"/>
          </a:xfrm>
          <a:prstGeom prst="rect">
            <a:avLst/>
          </a:prstGeom>
          <a:solidFill>
            <a:schemeClr val="bg1">
              <a:alpha val="67000"/>
            </a:schemeClr>
          </a:solidFill>
          <a:ln w="9525">
            <a:noFill/>
            <a:miter lim="800000"/>
            <a:headEnd/>
            <a:tailEnd/>
          </a:ln>
        </p:spPr>
        <p:txBody>
          <a:bodyPr wrap="none">
            <a:spAutoFit/>
          </a:bodyPr>
          <a:lstStyle/>
          <a:p>
            <a:r>
              <a:rPr lang="ja-JP" altLang="en-US" sz="1100" b="0" dirty="0">
                <a:solidFill>
                  <a:schemeClr val="accent3"/>
                </a:solidFill>
                <a:latin typeface="メイリオ" pitchFamily="50" charset="-128"/>
                <a:ea typeface="メイリオ" pitchFamily="50" charset="-128"/>
              </a:rPr>
              <a:t>関数を使わないで取得される数値は、</a:t>
            </a:r>
            <a:endParaRPr lang="en-US" altLang="ja-JP" sz="1100" b="0" dirty="0">
              <a:solidFill>
                <a:schemeClr val="accent3"/>
              </a:solidFill>
              <a:latin typeface="メイリオ" pitchFamily="50" charset="-128"/>
              <a:ea typeface="メイリオ" pitchFamily="50" charset="-128"/>
            </a:endParaRPr>
          </a:p>
          <a:p>
            <a:r>
              <a:rPr lang="ja-JP" altLang="en-US" sz="1100" b="0" dirty="0">
                <a:solidFill>
                  <a:schemeClr val="accent3"/>
                </a:solidFill>
                <a:latin typeface="メイリオ" pitchFamily="50" charset="-128"/>
                <a:ea typeface="メイリオ" pitchFamily="50" charset="-128"/>
              </a:rPr>
              <a:t>「</a:t>
            </a:r>
            <a:r>
              <a:rPr lang="en-US" altLang="ja-JP" sz="1100" b="0" dirty="0">
                <a:solidFill>
                  <a:schemeClr val="accent3"/>
                </a:solidFill>
                <a:latin typeface="メイリオ" pitchFamily="50" charset="-128"/>
                <a:ea typeface="メイリオ" pitchFamily="50" charset="-128"/>
              </a:rPr>
              <a:t>1970</a:t>
            </a:r>
            <a:r>
              <a:rPr lang="ja-JP" altLang="en-US" sz="1100" b="0" dirty="0">
                <a:solidFill>
                  <a:schemeClr val="accent3"/>
                </a:solidFill>
                <a:latin typeface="メイリオ" pitchFamily="50" charset="-128"/>
                <a:ea typeface="メイリオ" pitchFamily="50" charset="-128"/>
              </a:rPr>
              <a:t>年</a:t>
            </a:r>
            <a:r>
              <a:rPr lang="en-US" altLang="ja-JP" sz="1100" b="0" dirty="0">
                <a:solidFill>
                  <a:schemeClr val="accent3"/>
                </a:solidFill>
                <a:latin typeface="メイリオ" pitchFamily="50" charset="-128"/>
                <a:ea typeface="メイリオ" pitchFamily="50" charset="-128"/>
              </a:rPr>
              <a:t>1</a:t>
            </a:r>
            <a:r>
              <a:rPr lang="ja-JP" altLang="en-US" sz="1100" b="0" dirty="0">
                <a:solidFill>
                  <a:schemeClr val="accent3"/>
                </a:solidFill>
                <a:latin typeface="メイリオ" pitchFamily="50" charset="-128"/>
                <a:ea typeface="メイリオ" pitchFamily="50" charset="-128"/>
              </a:rPr>
              <a:t>月</a:t>
            </a:r>
            <a:r>
              <a:rPr lang="en-US" altLang="ja-JP" sz="1100" b="0" dirty="0">
                <a:solidFill>
                  <a:schemeClr val="accent3"/>
                </a:solidFill>
                <a:latin typeface="メイリオ" pitchFamily="50" charset="-128"/>
                <a:ea typeface="メイリオ" pitchFamily="50" charset="-128"/>
              </a:rPr>
              <a:t>1</a:t>
            </a:r>
            <a:r>
              <a:rPr lang="ja-JP" altLang="en-US" sz="1100" b="0" dirty="0">
                <a:solidFill>
                  <a:schemeClr val="accent3"/>
                </a:solidFill>
                <a:latin typeface="メイリオ" pitchFamily="50" charset="-128"/>
                <a:ea typeface="メイリオ" pitchFamily="50" charset="-128"/>
              </a:rPr>
              <a:t>日からの経過時間（単位：ミリ秒）」です！</a:t>
            </a:r>
          </a:p>
        </p:txBody>
      </p:sp>
    </p:spTree>
    <p:extLst>
      <p:ext uri="{BB962C8B-B14F-4D97-AF65-F5344CB8AC3E}">
        <p14:creationId xmlns:p14="http://schemas.microsoft.com/office/powerpoint/2010/main" val="2676306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タイトル 1"/>
          <p:cNvSpPr>
            <a:spLocks/>
          </p:cNvSpPr>
          <p:nvPr/>
        </p:nvSpPr>
        <p:spPr bwMode="auto">
          <a:xfrm>
            <a:off x="231820" y="437398"/>
            <a:ext cx="8588330" cy="463550"/>
          </a:xfrm>
          <a:prstGeom prst="rect">
            <a:avLst/>
          </a:prstGeom>
          <a:noFill/>
          <a:ln w="9525">
            <a:noFill/>
            <a:miter lim="800000"/>
            <a:headEnd/>
            <a:tailEnd/>
          </a:ln>
        </p:spPr>
        <p:txBody>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トラブルシューティング①</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ホスト名で接続できない</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1"/>
          </p:nvPr>
        </p:nvSpPr>
        <p:spPr>
          <a:xfrm>
            <a:off x="7010400" y="6496050"/>
            <a:ext cx="2133600" cy="365125"/>
          </a:xfrm>
        </p:spPr>
        <p:txBody>
          <a:bodyPr/>
          <a:lstStyle/>
          <a:p>
            <a:pPr>
              <a:defRPr/>
            </a:pPr>
            <a:fld id="{B75038F4-29F0-4AB5-9074-79C58F4FB821}" type="slidenum">
              <a:rPr lang="ja-JP" altLang="en-US" smtClean="0"/>
              <a:pPr>
                <a:defRPr/>
              </a:pPr>
              <a:t>54</a:t>
            </a:fld>
            <a:endParaRPr lang="ja-JP" altLang="en-US" dirty="0"/>
          </a:p>
        </p:txBody>
      </p:sp>
      <p:sp>
        <p:nvSpPr>
          <p:cNvPr id="5" name="テキスト ボックス 4"/>
          <p:cNvSpPr txBox="1"/>
          <p:nvPr/>
        </p:nvSpPr>
        <p:spPr>
          <a:xfrm>
            <a:off x="219423" y="1181099"/>
            <a:ext cx="3262432" cy="400110"/>
          </a:xfrm>
          <a:prstGeom prst="rect">
            <a:avLst/>
          </a:prstGeom>
          <a:noFill/>
        </p:spPr>
        <p:txBody>
          <a:bodyPr wrap="none" rtlCol="0">
            <a:spAutoFit/>
          </a:bodyPr>
          <a:lstStyle/>
          <a:p>
            <a:pPr lvl="0"/>
            <a:r>
              <a:rPr lang="en-US" altLang="ja-JP" sz="2000" dirty="0">
                <a:solidFill>
                  <a:srgbClr val="4472C4"/>
                </a:solidFill>
                <a:latin typeface="メイリオ" pitchFamily="50" charset="-128"/>
                <a:ea typeface="メイリオ" pitchFamily="50" charset="-128"/>
              </a:rPr>
              <a:t>■</a:t>
            </a:r>
            <a:r>
              <a:rPr lang="ja-JP" altLang="en-US" sz="2000" dirty="0">
                <a:solidFill>
                  <a:srgbClr val="4472C4"/>
                </a:solidFill>
                <a:latin typeface="メイリオ" pitchFamily="50" charset="-128"/>
                <a:ea typeface="メイリオ" pitchFamily="50" charset="-128"/>
              </a:rPr>
              <a:t>ホスト名で接続できない</a:t>
            </a:r>
            <a:endParaRPr lang="en-US" altLang="ja-JP" sz="900" b="0" dirty="0">
              <a:solidFill>
                <a:prstClr val="black">
                  <a:lumMod val="50000"/>
                  <a:lumOff val="50000"/>
                </a:prstClr>
              </a:solidFill>
              <a:latin typeface="メイリオ" pitchFamily="50" charset="-128"/>
              <a:ea typeface="メイリオ" pitchFamily="50"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866" y="4313350"/>
            <a:ext cx="4503456"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1094642" y="4536388"/>
            <a:ext cx="4296847" cy="1900939"/>
          </a:xfrm>
          <a:prstGeom prst="rect">
            <a:avLst/>
          </a:prstGeom>
          <a:solidFill>
            <a:schemeClr val="bg1">
              <a:lumMod val="95000"/>
            </a:schemeClr>
          </a:solidFill>
        </p:spPr>
        <p:txBody>
          <a:bodyPr wrap="square" rtlCol="0">
            <a:noAutofit/>
          </a:bodyPr>
          <a:lstStyle/>
          <a:p>
            <a:pPr lvl="0"/>
            <a:r>
              <a:rPr lang="en-US" altLang="ja-JP" sz="800" b="0" dirty="0">
                <a:latin typeface="メイリオ" pitchFamily="50" charset="-128"/>
                <a:ea typeface="メイリオ" pitchFamily="50" charset="-128"/>
              </a:rPr>
              <a:t>Microsoft Windows [Version 10.0.17134.345]</a:t>
            </a:r>
          </a:p>
          <a:p>
            <a:pPr lvl="0"/>
            <a:r>
              <a:rPr lang="en-US" altLang="ja-JP" sz="800" b="0" dirty="0">
                <a:latin typeface="メイリオ" pitchFamily="50" charset="-128"/>
                <a:ea typeface="メイリオ" pitchFamily="50" charset="-128"/>
              </a:rPr>
              <a:t>(c) 2018 Microsoft Corporation. All rights reserved.</a:t>
            </a:r>
          </a:p>
          <a:p>
            <a:pPr lvl="0"/>
            <a:endParaRPr lang="en-US" altLang="ja-JP" sz="800" b="0" dirty="0">
              <a:latin typeface="メイリオ" pitchFamily="50" charset="-128"/>
              <a:ea typeface="メイリオ" pitchFamily="50" charset="-128"/>
            </a:endParaRPr>
          </a:p>
          <a:p>
            <a:pPr lvl="0"/>
            <a:r>
              <a:rPr lang="en-US" altLang="ja-JP" sz="800" b="0" dirty="0">
                <a:latin typeface="メイリオ" pitchFamily="50" charset="-128"/>
                <a:ea typeface="メイリオ" pitchFamily="50" charset="-128"/>
              </a:rPr>
              <a:t>C:\Users\admin&gt;ping raspberrypi</a:t>
            </a:r>
          </a:p>
          <a:p>
            <a:pPr lvl="0"/>
            <a:endParaRPr lang="en-US" altLang="ja-JP" sz="800" b="0" dirty="0">
              <a:latin typeface="メイリオ" pitchFamily="50" charset="-128"/>
              <a:ea typeface="メイリオ" pitchFamily="50" charset="-128"/>
            </a:endParaRPr>
          </a:p>
          <a:p>
            <a:pPr lvl="0"/>
            <a:r>
              <a:rPr lang="en-US" altLang="ja-JP" sz="800" b="0" dirty="0">
                <a:latin typeface="メイリオ" pitchFamily="50" charset="-128"/>
                <a:ea typeface="メイリオ" pitchFamily="50" charset="-128"/>
              </a:rPr>
              <a:t>raspberrypi [</a:t>
            </a:r>
            <a:r>
              <a:rPr lang="en-US" altLang="ja-JP" sz="800" dirty="0">
                <a:solidFill>
                  <a:srgbClr val="C00000"/>
                </a:solidFill>
                <a:latin typeface="メイリオ" pitchFamily="50" charset="-128"/>
                <a:ea typeface="メイリオ" pitchFamily="50" charset="-128"/>
              </a:rPr>
              <a:t>10.0.1.20</a:t>
            </a:r>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に </a:t>
            </a:r>
            <a:r>
              <a:rPr lang="en-US" altLang="ja-JP" sz="800" b="0" dirty="0">
                <a:latin typeface="メイリオ" pitchFamily="50" charset="-128"/>
                <a:ea typeface="メイリオ" pitchFamily="50" charset="-128"/>
              </a:rPr>
              <a:t>ping </a:t>
            </a:r>
            <a:r>
              <a:rPr lang="ja-JP" altLang="en-US" sz="800" b="0" dirty="0">
                <a:latin typeface="メイリオ" pitchFamily="50" charset="-128"/>
                <a:ea typeface="メイリオ" pitchFamily="50" charset="-128"/>
              </a:rPr>
              <a:t>を送信しています </a:t>
            </a:r>
            <a:r>
              <a:rPr lang="en-US" altLang="ja-JP" sz="800" b="0" dirty="0">
                <a:latin typeface="メイリオ" pitchFamily="50" charset="-128"/>
                <a:ea typeface="メイリオ" pitchFamily="50" charset="-128"/>
              </a:rPr>
              <a:t>32 </a:t>
            </a:r>
            <a:r>
              <a:rPr lang="ja-JP" altLang="en-US" sz="800" b="0" dirty="0">
                <a:latin typeface="メイリオ" pitchFamily="50" charset="-128"/>
                <a:ea typeface="メイリオ" pitchFamily="50" charset="-128"/>
              </a:rPr>
              <a:t>バイトのデータ</a:t>
            </a:r>
            <a:r>
              <a:rPr lang="en-US" altLang="ja-JP" sz="800" b="0" dirty="0">
                <a:latin typeface="メイリオ" pitchFamily="50" charset="-128"/>
                <a:ea typeface="メイリオ" pitchFamily="50" charset="-128"/>
              </a:rPr>
              <a:t>:</a:t>
            </a:r>
          </a:p>
          <a:p>
            <a:pPr lvl="0"/>
            <a:r>
              <a:rPr lang="en-US" altLang="ja-JP" sz="800" dirty="0">
                <a:solidFill>
                  <a:srgbClr val="C00000"/>
                </a:solidFill>
                <a:latin typeface="メイリオ" pitchFamily="50" charset="-128"/>
                <a:ea typeface="メイリオ" pitchFamily="50" charset="-128"/>
              </a:rPr>
              <a:t>10.0.1.20</a:t>
            </a:r>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からの応答</a:t>
            </a:r>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バイト数 </a:t>
            </a:r>
            <a:r>
              <a:rPr lang="en-US" altLang="ja-JP" sz="800" b="0" dirty="0">
                <a:latin typeface="メイリオ" pitchFamily="50" charset="-128"/>
                <a:ea typeface="メイリオ" pitchFamily="50" charset="-128"/>
              </a:rPr>
              <a:t>=32 </a:t>
            </a:r>
            <a:r>
              <a:rPr lang="ja-JP" altLang="en-US" sz="800" b="0" dirty="0">
                <a:latin typeface="メイリオ" pitchFamily="50" charset="-128"/>
                <a:ea typeface="メイリオ" pitchFamily="50" charset="-128"/>
              </a:rPr>
              <a:t>時間 </a:t>
            </a:r>
            <a:r>
              <a:rPr lang="en-US" altLang="ja-JP" sz="800" b="0" dirty="0">
                <a:latin typeface="メイリオ" pitchFamily="50" charset="-128"/>
                <a:ea typeface="メイリオ" pitchFamily="50" charset="-128"/>
              </a:rPr>
              <a:t>&lt;4ms TTL=64</a:t>
            </a:r>
          </a:p>
          <a:p>
            <a:pPr lvl="0"/>
            <a:r>
              <a:rPr lang="en-US" altLang="ja-JP" sz="800" dirty="0">
                <a:solidFill>
                  <a:srgbClr val="C00000"/>
                </a:solidFill>
                <a:latin typeface="メイリオ" pitchFamily="50" charset="-128"/>
                <a:ea typeface="メイリオ" pitchFamily="50" charset="-128"/>
              </a:rPr>
              <a:t>10.0.1.20</a:t>
            </a:r>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からの応答</a:t>
            </a:r>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バイト数 </a:t>
            </a:r>
            <a:r>
              <a:rPr lang="en-US" altLang="ja-JP" sz="800" b="0" dirty="0">
                <a:latin typeface="メイリオ" pitchFamily="50" charset="-128"/>
                <a:ea typeface="メイリオ" pitchFamily="50" charset="-128"/>
              </a:rPr>
              <a:t>=32 </a:t>
            </a:r>
            <a:r>
              <a:rPr lang="ja-JP" altLang="en-US" sz="800" b="0" dirty="0">
                <a:latin typeface="メイリオ" pitchFamily="50" charset="-128"/>
                <a:ea typeface="メイリオ" pitchFamily="50" charset="-128"/>
              </a:rPr>
              <a:t>時間 </a:t>
            </a:r>
            <a:r>
              <a:rPr lang="en-US" altLang="ja-JP" sz="800" b="0" dirty="0">
                <a:latin typeface="メイリオ" pitchFamily="50" charset="-128"/>
                <a:ea typeface="メイリオ" pitchFamily="50" charset="-128"/>
              </a:rPr>
              <a:t>&lt;5ms TTL=64</a:t>
            </a:r>
          </a:p>
          <a:p>
            <a:pPr lvl="0"/>
            <a:r>
              <a:rPr lang="en-US" altLang="ja-JP" sz="800" dirty="0">
                <a:solidFill>
                  <a:srgbClr val="C00000"/>
                </a:solidFill>
                <a:latin typeface="メイリオ" pitchFamily="50" charset="-128"/>
                <a:ea typeface="メイリオ" pitchFamily="50" charset="-128"/>
              </a:rPr>
              <a:t>10.0.1.20</a:t>
            </a:r>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からの応答</a:t>
            </a:r>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バイト数 </a:t>
            </a:r>
            <a:r>
              <a:rPr lang="en-US" altLang="ja-JP" sz="800" b="0" dirty="0">
                <a:latin typeface="メイリオ" pitchFamily="50" charset="-128"/>
                <a:ea typeface="メイリオ" pitchFamily="50" charset="-128"/>
              </a:rPr>
              <a:t>=32 </a:t>
            </a:r>
            <a:r>
              <a:rPr lang="ja-JP" altLang="en-US" sz="800" b="0" dirty="0">
                <a:latin typeface="メイリオ" pitchFamily="50" charset="-128"/>
                <a:ea typeface="メイリオ" pitchFamily="50" charset="-128"/>
              </a:rPr>
              <a:t>時間 </a:t>
            </a:r>
            <a:r>
              <a:rPr lang="en-US" altLang="ja-JP" sz="800" b="0" dirty="0">
                <a:latin typeface="メイリオ" pitchFamily="50" charset="-128"/>
                <a:ea typeface="メイリオ" pitchFamily="50" charset="-128"/>
              </a:rPr>
              <a:t>&lt;3ms TTL=64</a:t>
            </a:r>
          </a:p>
          <a:p>
            <a:pPr lvl="0"/>
            <a:r>
              <a:rPr lang="en-US" altLang="ja-JP" sz="800" dirty="0">
                <a:solidFill>
                  <a:srgbClr val="C00000"/>
                </a:solidFill>
                <a:latin typeface="メイリオ" pitchFamily="50" charset="-128"/>
                <a:ea typeface="メイリオ" pitchFamily="50" charset="-128"/>
              </a:rPr>
              <a:t>10.0.1.20</a:t>
            </a:r>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からの応答</a:t>
            </a:r>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バイト数 </a:t>
            </a:r>
            <a:r>
              <a:rPr lang="en-US" altLang="ja-JP" sz="800" b="0" dirty="0">
                <a:latin typeface="メイリオ" pitchFamily="50" charset="-128"/>
                <a:ea typeface="メイリオ" pitchFamily="50" charset="-128"/>
              </a:rPr>
              <a:t>=32 </a:t>
            </a:r>
            <a:r>
              <a:rPr lang="ja-JP" altLang="en-US" sz="800" b="0" dirty="0">
                <a:latin typeface="メイリオ" pitchFamily="50" charset="-128"/>
                <a:ea typeface="メイリオ" pitchFamily="50" charset="-128"/>
              </a:rPr>
              <a:t>時間 </a:t>
            </a:r>
            <a:r>
              <a:rPr lang="en-US" altLang="ja-JP" sz="800" b="0" dirty="0">
                <a:latin typeface="メイリオ" pitchFamily="50" charset="-128"/>
                <a:ea typeface="メイリオ" pitchFamily="50" charset="-128"/>
              </a:rPr>
              <a:t>&lt;2ms TTL=64</a:t>
            </a:r>
          </a:p>
          <a:p>
            <a:pPr lvl="0"/>
            <a:endParaRPr lang="en-US" altLang="ja-JP" sz="800" b="0" dirty="0">
              <a:latin typeface="メイリオ" pitchFamily="50" charset="-128"/>
              <a:ea typeface="メイリオ" pitchFamily="50" charset="-128"/>
            </a:endParaRPr>
          </a:p>
          <a:p>
            <a:pPr lvl="0"/>
            <a:r>
              <a:rPr lang="en-US" altLang="ja-JP" sz="800" dirty="0">
                <a:solidFill>
                  <a:srgbClr val="C00000"/>
                </a:solidFill>
                <a:latin typeface="メイリオ" pitchFamily="50" charset="-128"/>
                <a:ea typeface="メイリオ" pitchFamily="50" charset="-128"/>
              </a:rPr>
              <a:t>10.0.1.20</a:t>
            </a:r>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の </a:t>
            </a:r>
            <a:r>
              <a:rPr lang="en-US" altLang="ja-JP" sz="800" b="0" dirty="0">
                <a:latin typeface="メイリオ" pitchFamily="50" charset="-128"/>
                <a:ea typeface="メイリオ" pitchFamily="50" charset="-128"/>
              </a:rPr>
              <a:t>ping </a:t>
            </a:r>
            <a:r>
              <a:rPr lang="ja-JP" altLang="en-US" sz="800" b="0" dirty="0">
                <a:latin typeface="メイリオ" pitchFamily="50" charset="-128"/>
                <a:ea typeface="メイリオ" pitchFamily="50" charset="-128"/>
              </a:rPr>
              <a:t>統計</a:t>
            </a:r>
            <a:r>
              <a:rPr lang="en-US" altLang="ja-JP" sz="800" b="0" dirty="0">
                <a:latin typeface="メイリオ" pitchFamily="50" charset="-128"/>
                <a:ea typeface="メイリオ" pitchFamily="50" charset="-128"/>
              </a:rPr>
              <a:t>:</a:t>
            </a:r>
          </a:p>
          <a:p>
            <a:pPr lvl="0"/>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パケット数</a:t>
            </a:r>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送信 </a:t>
            </a:r>
            <a:r>
              <a:rPr lang="en-US" altLang="ja-JP" sz="800" b="0" dirty="0">
                <a:latin typeface="メイリオ" pitchFamily="50" charset="-128"/>
                <a:ea typeface="メイリオ" pitchFamily="50" charset="-128"/>
              </a:rPr>
              <a:t>= 4</a:t>
            </a:r>
            <a:r>
              <a:rPr lang="ja-JP" altLang="en-US" sz="800" b="0" dirty="0">
                <a:latin typeface="メイリオ" pitchFamily="50" charset="-128"/>
                <a:ea typeface="メイリオ" pitchFamily="50" charset="-128"/>
              </a:rPr>
              <a:t>、受信 </a:t>
            </a:r>
            <a:r>
              <a:rPr lang="en-US" altLang="ja-JP" sz="800" b="0" dirty="0">
                <a:latin typeface="メイリオ" pitchFamily="50" charset="-128"/>
                <a:ea typeface="メイリオ" pitchFamily="50" charset="-128"/>
              </a:rPr>
              <a:t>= 4</a:t>
            </a:r>
            <a:r>
              <a:rPr lang="ja-JP" altLang="en-US" sz="800" b="0" dirty="0">
                <a:latin typeface="メイリオ" pitchFamily="50" charset="-128"/>
                <a:ea typeface="メイリオ" pitchFamily="50" charset="-128"/>
              </a:rPr>
              <a:t>、損失 </a:t>
            </a:r>
            <a:r>
              <a:rPr lang="en-US" altLang="ja-JP" sz="800" b="0" dirty="0">
                <a:latin typeface="メイリオ" pitchFamily="50" charset="-128"/>
                <a:ea typeface="メイリオ" pitchFamily="50" charset="-128"/>
              </a:rPr>
              <a:t>= 0 (0% </a:t>
            </a:r>
            <a:r>
              <a:rPr lang="ja-JP" altLang="en-US" sz="800" b="0" dirty="0">
                <a:latin typeface="メイリオ" pitchFamily="50" charset="-128"/>
                <a:ea typeface="メイリオ" pitchFamily="50" charset="-128"/>
              </a:rPr>
              <a:t>の損失</a:t>
            </a:r>
            <a:r>
              <a:rPr lang="en-US" altLang="ja-JP" sz="800" b="0" dirty="0">
                <a:latin typeface="メイリオ" pitchFamily="50" charset="-128"/>
                <a:ea typeface="メイリオ" pitchFamily="50" charset="-128"/>
              </a:rPr>
              <a:t>)</a:t>
            </a:r>
            <a:r>
              <a:rPr lang="ja-JP" altLang="en-US" sz="800" b="0" dirty="0">
                <a:latin typeface="メイリオ" pitchFamily="50" charset="-128"/>
                <a:ea typeface="メイリオ" pitchFamily="50" charset="-128"/>
              </a:rPr>
              <a:t>、</a:t>
            </a:r>
          </a:p>
          <a:p>
            <a:pPr lvl="0"/>
            <a:r>
              <a:rPr lang="ja-JP" altLang="en-US" sz="800" b="0" dirty="0">
                <a:latin typeface="メイリオ" pitchFamily="50" charset="-128"/>
                <a:ea typeface="メイリオ" pitchFamily="50" charset="-128"/>
              </a:rPr>
              <a:t>ラウンド トリップの概算時間 </a:t>
            </a:r>
            <a:r>
              <a:rPr lang="en-US" altLang="ja-JP" sz="800" b="0" dirty="0">
                <a:latin typeface="メイリオ" pitchFamily="50" charset="-128"/>
                <a:ea typeface="メイリオ" pitchFamily="50" charset="-128"/>
              </a:rPr>
              <a:t>(</a:t>
            </a:r>
            <a:r>
              <a:rPr lang="ja-JP" altLang="en-US" sz="800" b="0" dirty="0">
                <a:latin typeface="メイリオ" pitchFamily="50" charset="-128"/>
                <a:ea typeface="メイリオ" pitchFamily="50" charset="-128"/>
              </a:rPr>
              <a:t>ミリ秒</a:t>
            </a:r>
            <a:r>
              <a:rPr lang="en-US" altLang="ja-JP" sz="800" b="0" dirty="0">
                <a:latin typeface="メイリオ" pitchFamily="50" charset="-128"/>
                <a:ea typeface="メイリオ" pitchFamily="50" charset="-128"/>
              </a:rPr>
              <a:t>):</a:t>
            </a:r>
          </a:p>
          <a:p>
            <a:pPr lvl="0"/>
            <a:r>
              <a:rPr lang="en-US" altLang="ja-JP" sz="800" b="0" dirty="0">
                <a:latin typeface="メイリオ" pitchFamily="50" charset="-128"/>
                <a:ea typeface="メイリオ" pitchFamily="50" charset="-128"/>
              </a:rPr>
              <a:t>    </a:t>
            </a:r>
            <a:r>
              <a:rPr lang="ja-JP" altLang="en-US" sz="800" b="0" dirty="0">
                <a:latin typeface="メイリオ" pitchFamily="50" charset="-128"/>
                <a:ea typeface="メイリオ" pitchFamily="50" charset="-128"/>
              </a:rPr>
              <a:t>最小 </a:t>
            </a:r>
            <a:r>
              <a:rPr lang="en-US" altLang="ja-JP" sz="800" b="0" dirty="0">
                <a:latin typeface="メイリオ" pitchFamily="50" charset="-128"/>
                <a:ea typeface="メイリオ" pitchFamily="50" charset="-128"/>
              </a:rPr>
              <a:t>= 2ms</a:t>
            </a:r>
            <a:r>
              <a:rPr lang="ja-JP" altLang="en-US" sz="800" b="0" dirty="0">
                <a:latin typeface="メイリオ" pitchFamily="50" charset="-128"/>
                <a:ea typeface="メイリオ" pitchFamily="50" charset="-128"/>
              </a:rPr>
              <a:t>、最大 </a:t>
            </a:r>
            <a:r>
              <a:rPr lang="en-US" altLang="ja-JP" sz="800" b="0" dirty="0">
                <a:latin typeface="メイリオ" pitchFamily="50" charset="-128"/>
                <a:ea typeface="メイリオ" pitchFamily="50" charset="-128"/>
              </a:rPr>
              <a:t>= 5ms</a:t>
            </a:r>
            <a:r>
              <a:rPr lang="ja-JP" altLang="en-US" sz="800" b="0" dirty="0">
                <a:latin typeface="メイリオ" pitchFamily="50" charset="-128"/>
                <a:ea typeface="メイリオ" pitchFamily="50" charset="-128"/>
              </a:rPr>
              <a:t>、平均 </a:t>
            </a:r>
            <a:r>
              <a:rPr lang="en-US" altLang="ja-JP" sz="800" b="0" dirty="0">
                <a:latin typeface="メイリオ" pitchFamily="50" charset="-128"/>
                <a:ea typeface="メイリオ" pitchFamily="50" charset="-128"/>
              </a:rPr>
              <a:t>= 3ms</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604" y="4073225"/>
            <a:ext cx="2776537" cy="2364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837570" y="3565514"/>
            <a:ext cx="3834197" cy="8001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1.</a:t>
            </a:r>
            <a:r>
              <a:rPr kumimoji="1" lang="ja-JP" altLang="en-US"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ホスト名に対応した</a:t>
            </a:r>
            <a:endParaRPr kumimoji="1" lang="en-US" altLang="ja-JP"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IP</a:t>
            </a:r>
            <a:r>
              <a:rPr kumimoji="1" lang="ja-JP" altLang="en-US"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アドレス</a:t>
            </a:r>
            <a:r>
              <a:rPr lang="ja-JP" altLang="en-US"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solidFill>
                  <a:srgbClr val="C00000"/>
                </a:solidFill>
                <a:latin typeface="メイリオ" panose="020B0604030504040204" pitchFamily="50" charset="-128"/>
                <a:ea typeface="メイリオ" panose="020B0604030504040204" pitchFamily="50" charset="-128"/>
              </a:rPr>
              <a:t>を調べる</a:t>
            </a:r>
            <a:r>
              <a:rPr kumimoji="1" lang="ja-JP" altLang="en-US" sz="1400" dirty="0">
                <a:solidFill>
                  <a:srgbClr val="C00000"/>
                </a:solidFill>
                <a:latin typeface="メイリオ" panose="020B0604030504040204" pitchFamily="50" charset="-128"/>
                <a:ea typeface="メイリオ" panose="020B0604030504040204" pitchFamily="50" charset="-128"/>
              </a:rPr>
              <a:t>！</a:t>
            </a:r>
            <a:endParaRPr kumimoji="1" lang="en-US" altLang="ja-JP" sz="1400" dirty="0">
              <a:solidFill>
                <a:srgbClr val="C00000"/>
              </a:solidFill>
              <a:latin typeface="メイリオ" panose="020B0604030504040204" pitchFamily="50" charset="-128"/>
              <a:ea typeface="メイリオ" panose="020B0604030504040204" pitchFamily="50" charset="-128"/>
            </a:endParaRPr>
          </a:p>
          <a:p>
            <a:r>
              <a:rPr lang="ja-JP" altLang="en-US" sz="1400" b="0" dirty="0">
                <a:solidFill>
                  <a:srgbClr val="C00000"/>
                </a:solidFill>
                <a:latin typeface="メイリオ" pitchFamily="50" charset="-128"/>
                <a:ea typeface="メイリオ" panose="020B0604030504040204" pitchFamily="50" charset="-128"/>
              </a:rPr>
              <a:t>　　</a:t>
            </a:r>
            <a:r>
              <a:rPr lang="ja-JP" altLang="en-US" sz="1200" b="0" dirty="0">
                <a:solidFill>
                  <a:srgbClr val="C00000"/>
                </a:solidFill>
                <a:latin typeface="メイリオ" pitchFamily="50" charset="-128"/>
                <a:ea typeface="メイリオ" panose="020B0604030504040204" pitchFamily="50" charset="-128"/>
              </a:rPr>
              <a:t>注意）</a:t>
            </a:r>
            <a:r>
              <a:rPr lang="en-US" altLang="ja-JP" sz="1200" b="0" dirty="0">
                <a:solidFill>
                  <a:srgbClr val="C00000"/>
                </a:solidFill>
                <a:latin typeface="メイリオ" pitchFamily="50" charset="-128"/>
                <a:ea typeface="メイリオ" panose="020B0604030504040204" pitchFamily="50" charset="-128"/>
              </a:rPr>
              <a:t>IP</a:t>
            </a:r>
            <a:r>
              <a:rPr lang="ja-JP" altLang="en-US" sz="1200" b="0" dirty="0">
                <a:solidFill>
                  <a:srgbClr val="C00000"/>
                </a:solidFill>
                <a:latin typeface="メイリオ" pitchFamily="50" charset="-128"/>
                <a:ea typeface="メイリオ" panose="020B0604030504040204" pitchFamily="50" charset="-128"/>
              </a:rPr>
              <a:t>アドレスは固定ではありません</a:t>
            </a:r>
            <a:endParaRPr lang="en-US" altLang="ja-JP" sz="700" b="0" dirty="0">
              <a:solidFill>
                <a:srgbClr val="C00000"/>
              </a:solidFill>
              <a:latin typeface="メイリオ" pitchFamily="50" charset="-128"/>
              <a:ea typeface="メイリオ" panose="020B0604030504040204" pitchFamily="50" charset="-128"/>
            </a:endParaRPr>
          </a:p>
        </p:txBody>
      </p:sp>
      <p:sp>
        <p:nvSpPr>
          <p:cNvPr id="10" name="テキスト ボックス 9"/>
          <p:cNvSpPr txBox="1"/>
          <p:nvPr/>
        </p:nvSpPr>
        <p:spPr>
          <a:xfrm>
            <a:off x="5417984" y="3565514"/>
            <a:ext cx="2763449" cy="523220"/>
          </a:xfrm>
          <a:prstGeom prst="rect">
            <a:avLst/>
          </a:prstGeom>
          <a:noFill/>
        </p:spPr>
        <p:txBody>
          <a:bodyPr wrap="none" rtlCol="0">
            <a:spAutoFit/>
          </a:bodyPr>
          <a:lstStyle/>
          <a:p>
            <a:r>
              <a:rPr lang="en-US" altLang="ja-JP" sz="1400" dirty="0">
                <a:solidFill>
                  <a:srgbClr val="C00000"/>
                </a:solidFill>
                <a:latin typeface="メイリオ" panose="020B0604030504040204" pitchFamily="50" charset="-128"/>
                <a:ea typeface="メイリオ" panose="020B0604030504040204" pitchFamily="50" charset="-128"/>
              </a:rPr>
              <a:t>2.</a:t>
            </a:r>
            <a:r>
              <a:rPr lang="ja-JP" altLang="en-US" sz="1400" dirty="0">
                <a:solidFill>
                  <a:srgbClr val="C00000"/>
                </a:solidFill>
                <a:latin typeface="メイリオ" panose="020B0604030504040204" pitchFamily="50" charset="-128"/>
                <a:ea typeface="メイリオ" panose="020B0604030504040204" pitchFamily="50" charset="-128"/>
              </a:rPr>
              <a:t> </a:t>
            </a:r>
            <a:r>
              <a:rPr kumimoji="1" lang="ja-JP" altLang="en-US" sz="1400" dirty="0">
                <a:solidFill>
                  <a:srgbClr val="C00000"/>
                </a:solidFill>
                <a:latin typeface="メイリオ" panose="020B0604030504040204" pitchFamily="50" charset="-128"/>
                <a:ea typeface="メイリオ" panose="020B0604030504040204" pitchFamily="50" charset="-128"/>
              </a:rPr>
              <a:t>取得した</a:t>
            </a:r>
            <a:r>
              <a:rPr kumimoji="1" lang="en-US" altLang="ja-JP" sz="1400" dirty="0">
                <a:solidFill>
                  <a:srgbClr val="C00000"/>
                </a:solidFill>
                <a:latin typeface="メイリオ" panose="020B0604030504040204" pitchFamily="50" charset="-128"/>
                <a:ea typeface="メイリオ" panose="020B0604030504040204" pitchFamily="50" charset="-128"/>
              </a:rPr>
              <a:t>IP</a:t>
            </a:r>
            <a:r>
              <a:rPr kumimoji="1" lang="ja-JP" altLang="en-US" sz="1400" dirty="0">
                <a:solidFill>
                  <a:srgbClr val="C00000"/>
                </a:solidFill>
                <a:latin typeface="メイリオ" panose="020B0604030504040204" pitchFamily="50" charset="-128"/>
                <a:ea typeface="メイリオ" panose="020B0604030504040204" pitchFamily="50" charset="-128"/>
              </a:rPr>
              <a:t>アドレスを</a:t>
            </a:r>
            <a:endParaRPr kumimoji="1" lang="en-US" altLang="ja-JP" sz="1400" dirty="0">
              <a:solidFill>
                <a:srgbClr val="C00000"/>
              </a:solidFill>
              <a:latin typeface="メイリオ" panose="020B0604030504040204" pitchFamily="50" charset="-128"/>
              <a:ea typeface="メイリオ" panose="020B0604030504040204" pitchFamily="50" charset="-128"/>
            </a:endParaRPr>
          </a:p>
          <a:p>
            <a:r>
              <a:rPr lang="ja-JP" altLang="en-US" sz="1400" dirty="0">
                <a:solidFill>
                  <a:srgbClr val="C00000"/>
                </a:solidFill>
                <a:latin typeface="メイリオ" panose="020B0604030504040204" pitchFamily="50" charset="-128"/>
                <a:ea typeface="メイリオ" panose="020B0604030504040204" pitchFamily="50" charset="-128"/>
              </a:rPr>
              <a:t> </a:t>
            </a:r>
            <a:r>
              <a:rPr kumimoji="1" lang="ja-JP" altLang="en-US" sz="1400" dirty="0">
                <a:solidFill>
                  <a:srgbClr val="C00000"/>
                </a:solidFill>
                <a:latin typeface="メイリオ" panose="020B0604030504040204" pitchFamily="50" charset="-128"/>
                <a:ea typeface="メイリオ" panose="020B0604030504040204" pitchFamily="50" charset="-128"/>
              </a:rPr>
              <a:t>「</a:t>
            </a:r>
            <a:r>
              <a:rPr kumimoji="1" lang="en-US" altLang="ja-JP" sz="1400" dirty="0">
                <a:solidFill>
                  <a:srgbClr val="C00000"/>
                </a:solidFill>
                <a:latin typeface="メイリオ" panose="020B0604030504040204" pitchFamily="50" charset="-128"/>
                <a:ea typeface="メイリオ" panose="020B0604030504040204" pitchFamily="50" charset="-128"/>
              </a:rPr>
              <a:t>VNC Server</a:t>
            </a:r>
            <a:r>
              <a:rPr kumimoji="1" lang="ja-JP" altLang="en-US" sz="1400" dirty="0">
                <a:solidFill>
                  <a:srgbClr val="C00000"/>
                </a:solidFill>
                <a:latin typeface="メイリオ" panose="020B0604030504040204" pitchFamily="50" charset="-128"/>
                <a:ea typeface="メイリオ" panose="020B0604030504040204" pitchFamily="50" charset="-128"/>
              </a:rPr>
              <a:t>」</a:t>
            </a:r>
            <a:r>
              <a:rPr lang="ja-JP" altLang="en-US" sz="1400" dirty="0">
                <a:solidFill>
                  <a:srgbClr val="C00000"/>
                </a:solidFill>
                <a:latin typeface="メイリオ" panose="020B0604030504040204" pitchFamily="50" charset="-128"/>
                <a:ea typeface="メイリオ" panose="020B0604030504040204" pitchFamily="50" charset="-128"/>
              </a:rPr>
              <a:t>の項目</a:t>
            </a:r>
            <a:r>
              <a:rPr kumimoji="1" lang="ja-JP" altLang="en-US" sz="1400" dirty="0">
                <a:solidFill>
                  <a:srgbClr val="C00000"/>
                </a:solidFill>
                <a:latin typeface="メイリオ" panose="020B0604030504040204" pitchFamily="50" charset="-128"/>
                <a:ea typeface="メイリオ" panose="020B0604030504040204" pitchFamily="50" charset="-128"/>
              </a:rPr>
              <a:t>に入力</a:t>
            </a:r>
          </a:p>
        </p:txBody>
      </p:sp>
      <p:sp>
        <p:nvSpPr>
          <p:cNvPr id="13" name="左カーブ矢印 12"/>
          <p:cNvSpPr/>
          <p:nvPr/>
        </p:nvSpPr>
        <p:spPr>
          <a:xfrm>
            <a:off x="8086883" y="3834303"/>
            <a:ext cx="810538" cy="1896992"/>
          </a:xfrm>
          <a:prstGeom prst="curvedLeftArrow">
            <a:avLst/>
          </a:prstGeom>
          <a:solidFill>
            <a:srgbClr val="EE202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dirty="0">
              <a:solidFill>
                <a:schemeClr val="tx1"/>
              </a:solidFill>
            </a:endParaRPr>
          </a:p>
        </p:txBody>
      </p:sp>
      <p:graphicFrame>
        <p:nvGraphicFramePr>
          <p:cNvPr id="11" name="表 10"/>
          <p:cNvGraphicFramePr>
            <a:graphicFrameLocks noGrp="1"/>
          </p:cNvGraphicFramePr>
          <p:nvPr/>
        </p:nvGraphicFramePr>
        <p:xfrm>
          <a:off x="488543" y="1572197"/>
          <a:ext cx="8031798" cy="370840"/>
        </p:xfrm>
        <a:graphic>
          <a:graphicData uri="http://schemas.openxmlformats.org/drawingml/2006/table">
            <a:tbl>
              <a:tblPr>
                <a:tableStyleId>{5C22544A-7EE6-4342-B048-85BDC9FD1C3A}</a:tableStyleId>
              </a:tblPr>
              <a:tblGrid>
                <a:gridCol w="862330">
                  <a:extLst>
                    <a:ext uri="{9D8B030D-6E8A-4147-A177-3AD203B41FA5}">
                      <a16:colId xmlns:a16="http://schemas.microsoft.com/office/drawing/2014/main" val="20000"/>
                    </a:ext>
                  </a:extLst>
                </a:gridCol>
                <a:gridCol w="7169468">
                  <a:extLst>
                    <a:ext uri="{9D8B030D-6E8A-4147-A177-3AD203B41FA5}">
                      <a16:colId xmlns:a16="http://schemas.microsoft.com/office/drawing/2014/main" val="20001"/>
                    </a:ext>
                  </a:extLst>
                </a:gridCol>
              </a:tblGrid>
              <a:tr h="370840">
                <a:tc>
                  <a:txBody>
                    <a:bodyPr/>
                    <a:lstStyle/>
                    <a:p>
                      <a:pPr algn="ctr"/>
                      <a:r>
                        <a:rPr kumimoji="1" lang="ja-JP" altLang="en-US" sz="1800" b="1" dirty="0">
                          <a:solidFill>
                            <a:schemeClr val="bg1"/>
                          </a:solidFill>
                          <a:latin typeface="メイリオ" panose="020B0604030504040204" pitchFamily="50" charset="-128"/>
                          <a:ea typeface="メイリオ" panose="020B0604030504040204" pitchFamily="50" charset="-128"/>
                        </a:rPr>
                        <a:t>対策</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1" dirty="0">
                          <a:solidFill>
                            <a:schemeClr val="tx2"/>
                          </a:solidFill>
                          <a:latin typeface="メイリオ" panose="020B0604030504040204" pitchFamily="50" charset="-128"/>
                          <a:ea typeface="メイリオ" panose="020B0604030504040204" pitchFamily="50" charset="-128"/>
                        </a:rPr>
                        <a:t>ホスト名の代わりに、</a:t>
                      </a:r>
                      <a:r>
                        <a:rPr lang="en-US" altLang="ja-JP" sz="1800" b="1" dirty="0">
                          <a:solidFill>
                            <a:schemeClr val="tx2"/>
                          </a:solidFill>
                          <a:latin typeface="メイリオ" panose="020B0604030504040204" pitchFamily="50" charset="-128"/>
                          <a:ea typeface="メイリオ" panose="020B0604030504040204" pitchFamily="50" charset="-128"/>
                        </a:rPr>
                        <a:t>IP</a:t>
                      </a:r>
                      <a:r>
                        <a:rPr lang="ja-JP" altLang="en-US" sz="1800" b="1" dirty="0">
                          <a:solidFill>
                            <a:schemeClr val="tx2"/>
                          </a:solidFill>
                          <a:latin typeface="メイリオ" panose="020B0604030504040204" pitchFamily="50" charset="-128"/>
                          <a:ea typeface="メイリオ" panose="020B0604030504040204" pitchFamily="50" charset="-128"/>
                        </a:rPr>
                        <a:t>アドレスで接続してみる。</a:t>
                      </a:r>
                    </a:p>
                  </a:txBody>
                  <a:tcPr anchor="ctr">
                    <a:lnL w="762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0"/>
                  </a:ext>
                </a:extLst>
              </a:tr>
            </a:tbl>
          </a:graphicData>
        </a:graphic>
      </p:graphicFrame>
      <p:sp>
        <p:nvSpPr>
          <p:cNvPr id="12" name="テキスト ボックス 11"/>
          <p:cNvSpPr txBox="1"/>
          <p:nvPr/>
        </p:nvSpPr>
        <p:spPr>
          <a:xfrm>
            <a:off x="1396679" y="1997404"/>
            <a:ext cx="6154249" cy="1384995"/>
          </a:xfrm>
          <a:prstGeom prst="rect">
            <a:avLst/>
          </a:prstGeom>
          <a:noFill/>
        </p:spPr>
        <p:txBody>
          <a:bodyPr wrap="none" rtlCol="0">
            <a:spAutoFit/>
          </a:bodyPr>
          <a:lstStyle/>
          <a:p>
            <a:pPr lvl="0"/>
            <a:r>
              <a:rPr lang="en-US" altLang="ja-JP" sz="1600" b="0" dirty="0">
                <a:solidFill>
                  <a:schemeClr val="bg1">
                    <a:lumMod val="50000"/>
                  </a:schemeClr>
                </a:solidFill>
                <a:latin typeface="メイリオ" pitchFamily="50" charset="-128"/>
                <a:ea typeface="メイリオ" pitchFamily="50" charset="-128"/>
              </a:rPr>
              <a:t>Raspberry Pi</a:t>
            </a:r>
            <a:r>
              <a:rPr lang="ja-JP" altLang="en-US" sz="1600" b="0" dirty="0">
                <a:solidFill>
                  <a:schemeClr val="bg1">
                    <a:lumMod val="50000"/>
                  </a:schemeClr>
                </a:solidFill>
                <a:latin typeface="メイリオ" pitchFamily="50" charset="-128"/>
                <a:ea typeface="メイリオ" pitchFamily="50" charset="-128"/>
              </a:rPr>
              <a:t> の</a:t>
            </a:r>
            <a:r>
              <a:rPr lang="en-US" altLang="ja-JP" sz="1600" b="0" dirty="0">
                <a:solidFill>
                  <a:schemeClr val="bg1">
                    <a:lumMod val="50000"/>
                  </a:schemeClr>
                </a:solidFill>
                <a:latin typeface="メイリオ" pitchFamily="50" charset="-128"/>
                <a:ea typeface="メイリオ" pitchFamily="50" charset="-128"/>
              </a:rPr>
              <a:t>IP</a:t>
            </a:r>
            <a:r>
              <a:rPr lang="ja-JP" altLang="en-US" sz="1600" b="0" dirty="0">
                <a:solidFill>
                  <a:schemeClr val="bg1">
                    <a:lumMod val="50000"/>
                  </a:schemeClr>
                </a:solidFill>
                <a:latin typeface="メイリオ" pitchFamily="50" charset="-128"/>
                <a:ea typeface="メイリオ" pitchFamily="50" charset="-128"/>
              </a:rPr>
              <a:t>アドレスは、コマンドプロンプトに</a:t>
            </a:r>
            <a:endParaRPr lang="en-US" altLang="ja-JP" sz="1600" b="0" dirty="0">
              <a:solidFill>
                <a:schemeClr val="bg1">
                  <a:lumMod val="50000"/>
                </a:schemeClr>
              </a:solidFill>
              <a:latin typeface="メイリオ" pitchFamily="50" charset="-128"/>
              <a:ea typeface="メイリオ" pitchFamily="50" charset="-128"/>
            </a:endParaRPr>
          </a:p>
          <a:p>
            <a:pPr lvl="0"/>
            <a:r>
              <a:rPr lang="ja-JP" altLang="en-US" sz="1600" b="0" dirty="0">
                <a:solidFill>
                  <a:prstClr val="black">
                    <a:lumMod val="50000"/>
                    <a:lumOff val="50000"/>
                  </a:prstClr>
                </a:solidFill>
                <a:latin typeface="メイリオ" pitchFamily="50" charset="-128"/>
                <a:ea typeface="メイリオ" pitchFamily="50" charset="-128"/>
              </a:rPr>
              <a:t>以下の</a:t>
            </a:r>
            <a:r>
              <a:rPr lang="en-US" altLang="ja-JP" sz="1600" b="0" dirty="0">
                <a:solidFill>
                  <a:prstClr val="black">
                    <a:lumMod val="50000"/>
                    <a:lumOff val="50000"/>
                  </a:prstClr>
                </a:solidFill>
                <a:latin typeface="メイリオ" pitchFamily="50" charset="-128"/>
                <a:ea typeface="メイリオ" pitchFamily="50" charset="-128"/>
              </a:rPr>
              <a:t>ping</a:t>
            </a:r>
            <a:r>
              <a:rPr lang="ja-JP" altLang="en-US" sz="1600" b="0" dirty="0">
                <a:solidFill>
                  <a:prstClr val="black">
                    <a:lumMod val="50000"/>
                    <a:lumOff val="50000"/>
                  </a:prstClr>
                </a:solidFill>
                <a:latin typeface="メイリオ" pitchFamily="50" charset="-128"/>
                <a:ea typeface="メイリオ" pitchFamily="50" charset="-128"/>
              </a:rPr>
              <a:t>コマンドを入力することで、調べることができます</a:t>
            </a:r>
            <a:endParaRPr lang="en-US" altLang="ja-JP" sz="1600" b="0" dirty="0">
              <a:solidFill>
                <a:prstClr val="black">
                  <a:lumMod val="50000"/>
                  <a:lumOff val="50000"/>
                </a:prstClr>
              </a:solidFill>
              <a:latin typeface="メイリオ" pitchFamily="50" charset="-128"/>
              <a:ea typeface="メイリオ" pitchFamily="50" charset="-128"/>
            </a:endParaRPr>
          </a:p>
          <a:p>
            <a:pPr lvl="0"/>
            <a:r>
              <a:rPr lang="ja-JP" altLang="en-US" sz="1200" b="0" dirty="0">
                <a:solidFill>
                  <a:prstClr val="black">
                    <a:lumMod val="50000"/>
                    <a:lumOff val="50000"/>
                  </a:prstClr>
                </a:solidFill>
                <a:latin typeface="メイリオ" pitchFamily="50" charset="-128"/>
                <a:ea typeface="メイリオ" pitchFamily="50" charset="-128"/>
              </a:rPr>
              <a:t>（</a:t>
            </a:r>
            <a:r>
              <a:rPr lang="ja-JP" altLang="en-US" sz="1200" b="0" dirty="0">
                <a:solidFill>
                  <a:schemeClr val="bg1">
                    <a:lumMod val="50000"/>
                  </a:schemeClr>
                </a:solidFill>
                <a:latin typeface="メイリオ" pitchFamily="50" charset="-128"/>
                <a:ea typeface="メイリオ" pitchFamily="50" charset="-128"/>
              </a:rPr>
              <a:t>コマンドプロンプトは</a:t>
            </a:r>
            <a:r>
              <a:rPr lang="ja-JP" altLang="en-US" sz="1200" b="0" dirty="0">
                <a:solidFill>
                  <a:prstClr val="black">
                    <a:lumMod val="50000"/>
                    <a:lumOff val="50000"/>
                  </a:prstClr>
                </a:solidFill>
                <a:latin typeface="メイリオ" pitchFamily="50" charset="-128"/>
                <a:ea typeface="メイリオ" pitchFamily="50" charset="-128"/>
              </a:rPr>
              <a:t>「プログラムとファイルの検索」で</a:t>
            </a:r>
            <a:r>
              <a:rPr lang="ja-JP" altLang="en-US" sz="1200" b="0" dirty="0">
                <a:solidFill>
                  <a:schemeClr val="bg1">
                    <a:lumMod val="50000"/>
                  </a:schemeClr>
                </a:solidFill>
                <a:latin typeface="メイリオ" pitchFamily="50" charset="-128"/>
                <a:ea typeface="メイリオ" pitchFamily="50" charset="-128"/>
              </a:rPr>
              <a:t>検索すると出てきます）</a:t>
            </a:r>
            <a:endParaRPr lang="en-US" altLang="ja-JP" sz="1200" dirty="0">
              <a:solidFill>
                <a:prstClr val="black"/>
              </a:solidFill>
              <a:latin typeface="メイリオ" pitchFamily="50" charset="-128"/>
              <a:ea typeface="メイリオ" pitchFamily="50" charset="-128"/>
            </a:endParaRPr>
          </a:p>
          <a:p>
            <a:pPr lvl="0"/>
            <a:r>
              <a:rPr lang="ja-JP" altLang="en-US" sz="1200" dirty="0">
                <a:solidFill>
                  <a:prstClr val="black"/>
                </a:solidFill>
                <a:latin typeface="メイリオ" pitchFamily="50" charset="-128"/>
                <a:ea typeface="メイリオ" pitchFamily="50" charset="-128"/>
              </a:rPr>
              <a:t>　　</a:t>
            </a:r>
            <a:endParaRPr lang="en-US" altLang="ja-JP" sz="1200" dirty="0">
              <a:solidFill>
                <a:prstClr val="black"/>
              </a:solidFill>
              <a:latin typeface="メイリオ" pitchFamily="50" charset="-128"/>
              <a:ea typeface="メイリオ" pitchFamily="50" charset="-128"/>
            </a:endParaRPr>
          </a:p>
          <a:p>
            <a:pPr lvl="0"/>
            <a:r>
              <a:rPr lang="ja-JP" altLang="en-US" sz="1600" dirty="0">
                <a:solidFill>
                  <a:prstClr val="black"/>
                </a:solidFill>
                <a:latin typeface="メイリオ" pitchFamily="50" charset="-128"/>
                <a:ea typeface="メイリオ" pitchFamily="50" charset="-128"/>
              </a:rPr>
              <a:t>入力するコマンド：</a:t>
            </a:r>
            <a:r>
              <a:rPr lang="en-US" altLang="ja-JP" sz="1600" dirty="0">
                <a:solidFill>
                  <a:prstClr val="black"/>
                </a:solidFill>
                <a:latin typeface="メイリオ" pitchFamily="50" charset="-128"/>
                <a:ea typeface="メイリオ" pitchFamily="50" charset="-128"/>
              </a:rPr>
              <a:t>ping </a:t>
            </a:r>
            <a:r>
              <a:rPr lang="ja-JP" altLang="en-US" sz="1600" dirty="0">
                <a:solidFill>
                  <a:prstClr val="black"/>
                </a:solidFill>
                <a:latin typeface="メイリオ" pitchFamily="50" charset="-128"/>
                <a:ea typeface="メイリオ" pitchFamily="50" charset="-128"/>
              </a:rPr>
              <a:t>「</a:t>
            </a:r>
            <a:r>
              <a:rPr lang="en-US" altLang="ja-JP" sz="1600" dirty="0">
                <a:solidFill>
                  <a:prstClr val="black"/>
                </a:solidFill>
                <a:latin typeface="メイリオ" pitchFamily="50" charset="-128"/>
                <a:ea typeface="メイリオ" pitchFamily="50" charset="-128"/>
              </a:rPr>
              <a:t>Raspberry Pi </a:t>
            </a:r>
            <a:r>
              <a:rPr lang="ja-JP" altLang="en-US" sz="1600" dirty="0">
                <a:solidFill>
                  <a:prstClr val="black"/>
                </a:solidFill>
                <a:latin typeface="メイリオ" pitchFamily="50" charset="-128"/>
                <a:ea typeface="メイリオ" pitchFamily="50" charset="-128"/>
              </a:rPr>
              <a:t>のホスト名」</a:t>
            </a:r>
            <a:endParaRPr lang="en-US" altLang="ja-JP" sz="1600" dirty="0">
              <a:solidFill>
                <a:prstClr val="black"/>
              </a:solidFill>
              <a:latin typeface="メイリオ" pitchFamily="50" charset="-128"/>
              <a:ea typeface="メイリオ" pitchFamily="50" charset="-128"/>
            </a:endParaRPr>
          </a:p>
          <a:p>
            <a:pPr lvl="0"/>
            <a:r>
              <a:rPr lang="ja-JP" altLang="en-US" sz="1200" b="0" dirty="0">
                <a:solidFill>
                  <a:prstClr val="black">
                    <a:lumMod val="50000"/>
                    <a:lumOff val="50000"/>
                  </a:prstClr>
                </a:solidFill>
                <a:latin typeface="メイリオ" pitchFamily="50" charset="-128"/>
                <a:ea typeface="メイリオ" pitchFamily="50" charset="-128"/>
              </a:rPr>
              <a:t>（ホスト名を変更していない</a:t>
            </a:r>
            <a:r>
              <a:rPr lang="ja-JP" altLang="en-US" sz="1200" b="0" dirty="0">
                <a:solidFill>
                  <a:srgbClr val="7F7F7F"/>
                </a:solidFill>
                <a:latin typeface="メイリオ" pitchFamily="50" charset="-128"/>
                <a:ea typeface="メイリオ" pitchFamily="50" charset="-128"/>
              </a:rPr>
              <a:t>場</a:t>
            </a:r>
            <a:r>
              <a:rPr lang="ja-JP" altLang="en-US" sz="1200" b="0" dirty="0">
                <a:solidFill>
                  <a:prstClr val="black">
                    <a:lumMod val="50000"/>
                    <a:lumOff val="50000"/>
                  </a:prstClr>
                </a:solidFill>
                <a:latin typeface="メイリオ" pitchFamily="50" charset="-128"/>
                <a:ea typeface="メイリオ" pitchFamily="50" charset="-128"/>
              </a:rPr>
              <a:t>合はデフォルト：</a:t>
            </a:r>
            <a:r>
              <a:rPr lang="en-US" altLang="ja-JP" sz="1200" b="0" dirty="0">
                <a:solidFill>
                  <a:srgbClr val="7F7F7F"/>
                </a:solidFill>
                <a:latin typeface="メイリオ" pitchFamily="50" charset="-128"/>
                <a:ea typeface="メイリオ" pitchFamily="50" charset="-128"/>
              </a:rPr>
              <a:t>raspberrypi</a:t>
            </a:r>
            <a:r>
              <a:rPr lang="ja-JP" altLang="en-US" sz="1200" b="0" dirty="0">
                <a:solidFill>
                  <a:srgbClr val="7F7F7F"/>
                </a:solidFill>
                <a:latin typeface="メイリオ" pitchFamily="50" charset="-128"/>
                <a:ea typeface="メイリオ" pitchFamily="50" charset="-128"/>
              </a:rPr>
              <a:t> ）</a:t>
            </a:r>
            <a:endParaRPr lang="en-US" altLang="ja-JP" sz="800" b="0" dirty="0">
              <a:solidFill>
                <a:prstClr val="black">
                  <a:lumMod val="50000"/>
                  <a:lumOff val="50000"/>
                </a:prstClr>
              </a:solidFill>
              <a:latin typeface="メイリオ" pitchFamily="50" charset="-128"/>
              <a:ea typeface="メイリオ" pitchFamily="50" charset="-128"/>
            </a:endParaRPr>
          </a:p>
        </p:txBody>
      </p:sp>
      <p:sp>
        <p:nvSpPr>
          <p:cNvPr id="15" name="左カーブ矢印 14"/>
          <p:cNvSpPr/>
          <p:nvPr/>
        </p:nvSpPr>
        <p:spPr>
          <a:xfrm rot="10800000">
            <a:off x="355214" y="3834302"/>
            <a:ext cx="810538" cy="1693417"/>
          </a:xfrm>
          <a:prstGeom prst="curvedLeftArrow">
            <a:avLst/>
          </a:prstGeom>
          <a:solidFill>
            <a:srgbClr val="EE202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dirty="0">
              <a:solidFill>
                <a:schemeClr val="tx1"/>
              </a:solidFill>
            </a:endParaRPr>
          </a:p>
        </p:txBody>
      </p:sp>
      <p:sp>
        <p:nvSpPr>
          <p:cNvPr id="16" name="テキスト ボックス 15"/>
          <p:cNvSpPr txBox="1"/>
          <p:nvPr/>
        </p:nvSpPr>
        <p:spPr>
          <a:xfrm>
            <a:off x="6727918" y="5481552"/>
            <a:ext cx="823010" cy="92333"/>
          </a:xfrm>
          <a:prstGeom prst="rect">
            <a:avLst/>
          </a:prstGeom>
          <a:solidFill>
            <a:schemeClr val="bg1"/>
          </a:solidFill>
        </p:spPr>
        <p:txBody>
          <a:bodyPr wrap="square" lIns="0" tIns="0" rIns="0" bIns="0" rtlCol="0">
            <a:spAutoFit/>
          </a:bodyPr>
          <a:lstStyle/>
          <a:p>
            <a:pPr lvl="0"/>
            <a:r>
              <a:rPr lang="en-US" altLang="ja-JP" sz="600" dirty="0">
                <a:solidFill>
                  <a:srgbClr val="C00000"/>
                </a:solidFill>
                <a:latin typeface="メイリオ" pitchFamily="50" charset="-128"/>
                <a:ea typeface="メイリオ" pitchFamily="50" charset="-128"/>
              </a:rPr>
              <a:t>10.0.1.20</a:t>
            </a:r>
            <a:endParaRPr lang="en-US" altLang="ja-JP" sz="600" b="0" dirty="0">
              <a:latin typeface="メイリオ" pitchFamily="50" charset="-128"/>
              <a:ea typeface="メイリオ" pitchFamily="50" charset="-128"/>
            </a:endParaRPr>
          </a:p>
        </p:txBody>
      </p:sp>
    </p:spTree>
    <p:extLst>
      <p:ext uri="{BB962C8B-B14F-4D97-AF65-F5344CB8AC3E}">
        <p14:creationId xmlns:p14="http://schemas.microsoft.com/office/powerpoint/2010/main" val="836960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タイトル 1"/>
          <p:cNvSpPr>
            <a:spLocks/>
          </p:cNvSpPr>
          <p:nvPr/>
        </p:nvSpPr>
        <p:spPr bwMode="auto">
          <a:xfrm>
            <a:off x="231820" y="437398"/>
            <a:ext cx="8588330" cy="463550"/>
          </a:xfrm>
          <a:prstGeom prst="rect">
            <a:avLst/>
          </a:prstGeom>
          <a:noFill/>
          <a:ln w="9525">
            <a:noFill/>
            <a:miter lim="800000"/>
            <a:headEnd/>
            <a:tailEnd/>
          </a:ln>
        </p:spPr>
        <p:txBody>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トラブルシューティング②</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ファイル</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サーバへのアクセス</a:t>
            </a:r>
          </a:p>
        </p:txBody>
      </p:sp>
      <p:sp>
        <p:nvSpPr>
          <p:cNvPr id="3" name="スライド番号プレースホルダー 2"/>
          <p:cNvSpPr>
            <a:spLocks noGrp="1"/>
          </p:cNvSpPr>
          <p:nvPr>
            <p:ph type="sldNum" sz="quarter" idx="11"/>
          </p:nvPr>
        </p:nvSpPr>
        <p:spPr>
          <a:xfrm>
            <a:off x="7003965" y="6496587"/>
            <a:ext cx="2133600" cy="365125"/>
          </a:xfrm>
        </p:spPr>
        <p:txBody>
          <a:bodyPr/>
          <a:lstStyle/>
          <a:p>
            <a:pPr>
              <a:defRPr/>
            </a:pPr>
            <a:fld id="{B75038F4-29F0-4AB5-9074-79C58F4FB821}" type="slidenum">
              <a:rPr lang="ja-JP" altLang="en-US" smtClean="0">
                <a:solidFill>
                  <a:prstClr val="black">
                    <a:tint val="75000"/>
                  </a:prstClr>
                </a:solidFill>
              </a:rPr>
              <a:pPr>
                <a:defRPr/>
              </a:pPr>
              <a:t>55</a:t>
            </a:fld>
            <a:endParaRPr lang="ja-JP" altLang="en-US" dirty="0">
              <a:solidFill>
                <a:prstClr val="black">
                  <a:tint val="75000"/>
                </a:prstClr>
              </a:solidFill>
            </a:endParaRPr>
          </a:p>
        </p:txBody>
      </p:sp>
      <p:sp>
        <p:nvSpPr>
          <p:cNvPr id="6" name="Text Box 39"/>
          <p:cNvSpPr txBox="1">
            <a:spLocks noChangeArrowheads="1"/>
          </p:cNvSpPr>
          <p:nvPr/>
        </p:nvSpPr>
        <p:spPr bwMode="auto">
          <a:xfrm>
            <a:off x="231820" y="1179705"/>
            <a:ext cx="8588330" cy="400110"/>
          </a:xfrm>
          <a:prstGeom prst="rect">
            <a:avLst/>
          </a:prstGeom>
          <a:noFill/>
          <a:ln w="9525">
            <a:noFill/>
            <a:miter lim="800000"/>
            <a:headEnd/>
            <a:tailEnd/>
          </a:ln>
        </p:spPr>
        <p:txBody>
          <a:bodyPr wrap="square">
            <a:spAutoFit/>
          </a:bodyPr>
          <a:lstStyle/>
          <a:p>
            <a:r>
              <a:rPr lang="en-US" altLang="ja-JP" sz="2000" dirty="0">
                <a:solidFill>
                  <a:srgbClr val="4472C4"/>
                </a:solidFill>
                <a:latin typeface="メイリオ" pitchFamily="50" charset="-128"/>
                <a:ea typeface="メイリオ" pitchFamily="50" charset="-128"/>
              </a:rPr>
              <a:t>■Windows </a:t>
            </a:r>
            <a:r>
              <a:rPr lang="ja-JP" altLang="en-US" sz="2000" dirty="0">
                <a:solidFill>
                  <a:srgbClr val="4472C4"/>
                </a:solidFill>
                <a:latin typeface="メイリオ" pitchFamily="50" charset="-128"/>
                <a:ea typeface="メイリオ" pitchFamily="50" charset="-128"/>
              </a:rPr>
              <a:t>からファイルサーバへアクセスできない</a:t>
            </a:r>
            <a:endParaRPr lang="en-US" altLang="ja-JP" sz="800" b="0" dirty="0">
              <a:solidFill>
                <a:prstClr val="black">
                  <a:lumMod val="50000"/>
                  <a:lumOff val="50000"/>
                </a:prstClr>
              </a:solidFill>
              <a:latin typeface="メイリオ" pitchFamily="50" charset="-128"/>
              <a:ea typeface="メイリオ" pitchFamily="50" charset="-128"/>
            </a:endParaRPr>
          </a:p>
        </p:txBody>
      </p:sp>
      <p:pic>
        <p:nvPicPr>
          <p:cNvPr id="4" name="図 3"/>
          <p:cNvPicPr>
            <a:picLocks noChangeAspect="1"/>
          </p:cNvPicPr>
          <p:nvPr/>
        </p:nvPicPr>
        <p:blipFill>
          <a:blip r:embed="rId3"/>
          <a:stretch>
            <a:fillRect/>
          </a:stretch>
        </p:blipFill>
        <p:spPr>
          <a:xfrm>
            <a:off x="768850" y="2535930"/>
            <a:ext cx="2566511" cy="1190149"/>
          </a:xfrm>
          <a:prstGeom prst="rect">
            <a:avLst/>
          </a:prstGeom>
        </p:spPr>
      </p:pic>
      <p:pic>
        <p:nvPicPr>
          <p:cNvPr id="5" name="図 4"/>
          <p:cNvPicPr>
            <a:picLocks noChangeAspect="1"/>
          </p:cNvPicPr>
          <p:nvPr/>
        </p:nvPicPr>
        <p:blipFill>
          <a:blip r:embed="rId4"/>
          <a:stretch>
            <a:fillRect/>
          </a:stretch>
        </p:blipFill>
        <p:spPr>
          <a:xfrm>
            <a:off x="3454570" y="2535930"/>
            <a:ext cx="2606993" cy="1918811"/>
          </a:xfrm>
          <a:prstGeom prst="rect">
            <a:avLst/>
          </a:prstGeom>
        </p:spPr>
      </p:pic>
      <p:pic>
        <p:nvPicPr>
          <p:cNvPr id="7" name="図 6"/>
          <p:cNvPicPr>
            <a:picLocks noChangeAspect="1"/>
          </p:cNvPicPr>
          <p:nvPr/>
        </p:nvPicPr>
        <p:blipFill>
          <a:blip r:embed="rId5"/>
          <a:stretch>
            <a:fillRect/>
          </a:stretch>
        </p:blipFill>
        <p:spPr>
          <a:xfrm>
            <a:off x="6180772" y="2535930"/>
            <a:ext cx="2639378" cy="1611154"/>
          </a:xfrm>
          <a:prstGeom prst="rect">
            <a:avLst/>
          </a:prstGeom>
        </p:spPr>
      </p:pic>
      <p:pic>
        <p:nvPicPr>
          <p:cNvPr id="8" name="図 7"/>
          <p:cNvPicPr>
            <a:picLocks noChangeAspect="1"/>
          </p:cNvPicPr>
          <p:nvPr/>
        </p:nvPicPr>
        <p:blipFill>
          <a:blip r:embed="rId6"/>
          <a:stretch>
            <a:fillRect/>
          </a:stretch>
        </p:blipFill>
        <p:spPr>
          <a:xfrm>
            <a:off x="768850" y="4147084"/>
            <a:ext cx="2615089" cy="2469356"/>
          </a:xfrm>
          <a:prstGeom prst="rect">
            <a:avLst/>
          </a:prstGeom>
        </p:spPr>
      </p:pic>
      <p:pic>
        <p:nvPicPr>
          <p:cNvPr id="9" name="図 8"/>
          <p:cNvPicPr>
            <a:picLocks noChangeAspect="1"/>
          </p:cNvPicPr>
          <p:nvPr/>
        </p:nvPicPr>
        <p:blipFill>
          <a:blip r:embed="rId7"/>
          <a:stretch>
            <a:fillRect/>
          </a:stretch>
        </p:blipFill>
        <p:spPr>
          <a:xfrm>
            <a:off x="6180772" y="4871698"/>
            <a:ext cx="2606993" cy="1020128"/>
          </a:xfrm>
          <a:prstGeom prst="rect">
            <a:avLst/>
          </a:prstGeom>
        </p:spPr>
      </p:pic>
      <p:sp>
        <p:nvSpPr>
          <p:cNvPr id="10" name="角丸四角形吹き出し 9"/>
          <p:cNvSpPr/>
          <p:nvPr/>
        </p:nvSpPr>
        <p:spPr>
          <a:xfrm>
            <a:off x="3512075" y="5268686"/>
            <a:ext cx="2549488" cy="907143"/>
          </a:xfrm>
          <a:prstGeom prst="wedgeRoundRectCallout">
            <a:avLst>
              <a:gd name="adj1" fmla="val -91631"/>
              <a:gd name="adj2" fmla="val 68900"/>
              <a:gd name="adj3" fmla="val 16667"/>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C00000"/>
                </a:solidFill>
                <a:latin typeface="メイリオ" panose="020B0604030504040204" pitchFamily="50" charset="-128"/>
              </a:rPr>
              <a:t>　　</a:t>
            </a:r>
            <a:r>
              <a:rPr lang="en-US" altLang="ja-JP" sz="1100" dirty="0">
                <a:solidFill>
                  <a:srgbClr val="C00000"/>
                </a:solidFill>
                <a:latin typeface="メイリオ" panose="020B0604030504040204" pitchFamily="50" charset="-128"/>
              </a:rPr>
              <a:t>SMB 1.0/CIFS </a:t>
            </a:r>
            <a:r>
              <a:rPr lang="ja-JP" altLang="en-US" sz="1100" dirty="0">
                <a:solidFill>
                  <a:srgbClr val="C00000"/>
                </a:solidFill>
                <a:latin typeface="メイリオ" panose="020B0604030504040204" pitchFamily="50" charset="-128"/>
              </a:rPr>
              <a:t>クライアント</a:t>
            </a:r>
            <a:endParaRPr lang="en-US" altLang="ja-JP" sz="1100" dirty="0">
              <a:solidFill>
                <a:srgbClr val="C00000"/>
              </a:solidFill>
              <a:latin typeface="メイリオ" panose="020B0604030504040204" pitchFamily="50" charset="-128"/>
            </a:endParaRPr>
          </a:p>
          <a:p>
            <a:endParaRPr lang="en-US" altLang="ja-JP" sz="1100" dirty="0">
              <a:solidFill>
                <a:srgbClr val="C00000"/>
              </a:solidFill>
              <a:latin typeface="メイリオ" panose="020B0604030504040204" pitchFamily="50" charset="-128"/>
            </a:endParaRPr>
          </a:p>
          <a:p>
            <a:r>
              <a:rPr lang="ja-JP" altLang="en-US" sz="1100" dirty="0">
                <a:solidFill>
                  <a:srgbClr val="C00000"/>
                </a:solidFill>
                <a:latin typeface="メイリオ" panose="020B0604030504040204" pitchFamily="50" charset="-128"/>
              </a:rPr>
              <a:t>にチェックを入れる！</a:t>
            </a:r>
          </a:p>
        </p:txBody>
      </p:sp>
      <p:pic>
        <p:nvPicPr>
          <p:cNvPr id="13" name="図 12"/>
          <p:cNvPicPr>
            <a:picLocks noChangeAspect="1"/>
          </p:cNvPicPr>
          <p:nvPr/>
        </p:nvPicPr>
        <p:blipFill>
          <a:blip r:embed="rId8"/>
          <a:stretch>
            <a:fillRect/>
          </a:stretch>
        </p:blipFill>
        <p:spPr>
          <a:xfrm>
            <a:off x="3643993" y="5403534"/>
            <a:ext cx="285750" cy="253365"/>
          </a:xfrm>
          <a:prstGeom prst="rect">
            <a:avLst/>
          </a:prstGeom>
        </p:spPr>
      </p:pic>
      <p:graphicFrame>
        <p:nvGraphicFramePr>
          <p:cNvPr id="12" name="表 11"/>
          <p:cNvGraphicFramePr>
            <a:graphicFrameLocks noGrp="1"/>
          </p:cNvGraphicFramePr>
          <p:nvPr/>
        </p:nvGraphicFramePr>
        <p:xfrm>
          <a:off x="556101" y="1583748"/>
          <a:ext cx="8031798" cy="741680"/>
        </p:xfrm>
        <a:graphic>
          <a:graphicData uri="http://schemas.openxmlformats.org/drawingml/2006/table">
            <a:tbl>
              <a:tblPr>
                <a:tableStyleId>{5C22544A-7EE6-4342-B048-85BDC9FD1C3A}</a:tableStyleId>
              </a:tblPr>
              <a:tblGrid>
                <a:gridCol w="862330">
                  <a:extLst>
                    <a:ext uri="{9D8B030D-6E8A-4147-A177-3AD203B41FA5}">
                      <a16:colId xmlns:a16="http://schemas.microsoft.com/office/drawing/2014/main" val="20000"/>
                    </a:ext>
                  </a:extLst>
                </a:gridCol>
                <a:gridCol w="7169468">
                  <a:extLst>
                    <a:ext uri="{9D8B030D-6E8A-4147-A177-3AD203B41FA5}">
                      <a16:colId xmlns:a16="http://schemas.microsoft.com/office/drawing/2014/main" val="20001"/>
                    </a:ext>
                  </a:extLst>
                </a:gridCol>
              </a:tblGrid>
              <a:tr h="370840">
                <a:tc>
                  <a:txBody>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原因</a:t>
                      </a:r>
                      <a:endParaRPr kumimoji="1" lang="ja-JP" altLang="en-US" sz="1600" b="1" dirty="0">
                        <a:solidFill>
                          <a:schemeClr val="bg1"/>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srgbClr val="C00000"/>
                          </a:solidFill>
                          <a:latin typeface="メイリオ" panose="020B0604030504040204" pitchFamily="50" charset="-128"/>
                          <a:ea typeface="+mn-ea"/>
                        </a:rPr>
                        <a:t>Windows </a:t>
                      </a:r>
                      <a:r>
                        <a:rPr lang="ja-JP" altLang="en-US" sz="1600" b="1" dirty="0">
                          <a:solidFill>
                            <a:srgbClr val="C00000"/>
                          </a:solidFill>
                          <a:latin typeface="メイリオ" panose="020B0604030504040204" pitchFamily="50" charset="-128"/>
                          <a:ea typeface="+mn-ea"/>
                        </a:rPr>
                        <a:t>の </a:t>
                      </a:r>
                      <a:r>
                        <a:rPr lang="en-US" altLang="ja-JP" sz="1600" b="1" dirty="0">
                          <a:solidFill>
                            <a:srgbClr val="C00000"/>
                          </a:solidFill>
                          <a:latin typeface="メイリオ" panose="020B0604030504040204" pitchFamily="50" charset="-128"/>
                          <a:ea typeface="+mn-ea"/>
                        </a:rPr>
                        <a:t>SMB 1.0 </a:t>
                      </a:r>
                      <a:r>
                        <a:rPr lang="ja-JP" altLang="en-US" sz="1600" b="1" dirty="0">
                          <a:solidFill>
                            <a:srgbClr val="C00000"/>
                          </a:solidFill>
                          <a:latin typeface="メイリオ" panose="020B0604030504040204" pitchFamily="50" charset="-128"/>
                          <a:ea typeface="+mn-ea"/>
                        </a:rPr>
                        <a:t>が無効になっている可能性があります。</a:t>
                      </a:r>
                      <a:endParaRPr lang="en-US" altLang="ja-JP" sz="1600" b="1" dirty="0">
                        <a:solidFill>
                          <a:srgbClr val="C00000"/>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0"/>
                  </a:ext>
                </a:extLst>
              </a:tr>
              <a:tr h="370840">
                <a:tc>
                  <a:txBody>
                    <a:bodyP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対策</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mn-ea"/>
                        </a:rPr>
                        <a:t>以下の操作で </a:t>
                      </a:r>
                      <a:r>
                        <a:rPr lang="en-US" altLang="ja-JP" sz="1600" b="1" dirty="0">
                          <a:solidFill>
                            <a:schemeClr val="tx2"/>
                          </a:solidFill>
                          <a:latin typeface="メイリオ" panose="020B0604030504040204" pitchFamily="50" charset="-128"/>
                          <a:ea typeface="+mn-ea"/>
                        </a:rPr>
                        <a:t>SMB 1.0 </a:t>
                      </a:r>
                      <a:r>
                        <a:rPr lang="ja-JP" altLang="en-US" sz="1600" b="1" dirty="0">
                          <a:solidFill>
                            <a:schemeClr val="tx2"/>
                          </a:solidFill>
                          <a:latin typeface="メイリオ" panose="020B0604030504040204" pitchFamily="50" charset="-128"/>
                          <a:ea typeface="+mn-ea"/>
                        </a:rPr>
                        <a:t>を有効にできます。</a:t>
                      </a:r>
                    </a:p>
                  </a:txBody>
                  <a:tcPr anchor="ctr">
                    <a:lnL w="762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54539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トラブルシューティング③</a:t>
            </a:r>
            <a:r>
              <a:rPr lang="ja-JP" altLang="en-US" sz="2400" b="0" dirty="0">
                <a:latin typeface="メイリオ" pitchFamily="50" charset="-128"/>
                <a:ea typeface="メイリオ" pitchFamily="50" charset="-128"/>
              </a:rPr>
              <a:t>｜</a:t>
            </a:r>
            <a:r>
              <a:rPr lang="en-US" altLang="ja-JP" sz="2400" dirty="0">
                <a:latin typeface="メイリオ" pitchFamily="50" charset="-128"/>
                <a:ea typeface="メイリオ" pitchFamily="50" charset="-128"/>
              </a:rPr>
              <a:t>Raspberry Pi </a:t>
            </a:r>
            <a:r>
              <a:rPr lang="ja-JP" altLang="en-US" sz="2400" dirty="0">
                <a:latin typeface="メイリオ" pitchFamily="50" charset="-128"/>
                <a:ea typeface="メイリオ" pitchFamily="50" charset="-128"/>
              </a:rPr>
              <a:t>起動直後の警告</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FEB72A10-C505-4ADD-9FD7-4CB475B69823}" type="slidenum">
              <a:rPr lang="ja-JP" altLang="en-US" smtClean="0"/>
              <a:pPr>
                <a:defRPr/>
              </a:pPr>
              <a:t>56</a:t>
            </a:fld>
            <a:endParaRPr lang="ja-JP" altLang="en-US" dirty="0"/>
          </a:p>
        </p:txBody>
      </p:sp>
      <p:pic>
        <p:nvPicPr>
          <p:cNvPr id="5" name="図 4"/>
          <p:cNvPicPr>
            <a:picLocks noChangeAspect="1"/>
          </p:cNvPicPr>
          <p:nvPr/>
        </p:nvPicPr>
        <p:blipFill>
          <a:blip r:embed="rId3"/>
          <a:stretch>
            <a:fillRect/>
          </a:stretch>
        </p:blipFill>
        <p:spPr>
          <a:xfrm>
            <a:off x="277812" y="1646915"/>
            <a:ext cx="8588376" cy="2220254"/>
          </a:xfrm>
          <a:prstGeom prst="rect">
            <a:avLst/>
          </a:prstGeom>
          <a:ln>
            <a:solidFill>
              <a:schemeClr val="accent1"/>
            </a:solidFill>
          </a:ln>
        </p:spPr>
      </p:pic>
      <p:sp>
        <p:nvSpPr>
          <p:cNvPr id="54" name="Text Box 39"/>
          <p:cNvSpPr txBox="1">
            <a:spLocks noChangeArrowheads="1"/>
          </p:cNvSpPr>
          <p:nvPr/>
        </p:nvSpPr>
        <p:spPr bwMode="auto">
          <a:xfrm>
            <a:off x="231775" y="1179513"/>
            <a:ext cx="8588375" cy="400110"/>
          </a:xfrm>
          <a:prstGeom prst="rect">
            <a:avLst/>
          </a:prstGeom>
          <a:noFill/>
          <a:ln w="9525">
            <a:noFill/>
            <a:miter lim="800000"/>
            <a:headEnd/>
            <a:tailEnd/>
          </a:ln>
        </p:spPr>
        <p:txBody>
          <a:bodyPr>
            <a:spAutoFit/>
          </a:bodyPr>
          <a:lstStyle/>
          <a:p>
            <a:pPr>
              <a:defRPr/>
            </a:pPr>
            <a:r>
              <a:rPr lang="ja-JP" altLang="en-US" sz="2000" dirty="0">
                <a:solidFill>
                  <a:schemeClr val="accent5"/>
                </a:solidFill>
                <a:latin typeface="メイリオ" pitchFamily="50" charset="-128"/>
                <a:ea typeface="メイリオ" pitchFamily="50" charset="-128"/>
              </a:rPr>
              <a:t>■</a:t>
            </a:r>
            <a:r>
              <a:rPr lang="en-US" altLang="ja-JP" sz="2000" dirty="0">
                <a:solidFill>
                  <a:schemeClr val="accent5"/>
                </a:solidFill>
                <a:latin typeface="メイリオ" pitchFamily="50" charset="-128"/>
                <a:ea typeface="メイリオ" pitchFamily="50" charset="-128"/>
              </a:rPr>
              <a:t>Raspberry Pi</a:t>
            </a:r>
            <a:r>
              <a:rPr lang="ja-JP" altLang="en-US" sz="2000" dirty="0">
                <a:solidFill>
                  <a:schemeClr val="accent5"/>
                </a:solidFill>
                <a:latin typeface="メイリオ" pitchFamily="50" charset="-128"/>
                <a:ea typeface="メイリオ" pitchFamily="50" charset="-128"/>
              </a:rPr>
              <a:t> を起動直後に、次の警告メッセージが表示される。</a:t>
            </a:r>
            <a:endParaRPr lang="en-US" altLang="ja-JP" sz="2000" dirty="0">
              <a:solidFill>
                <a:schemeClr val="accent5"/>
              </a:solidFill>
              <a:latin typeface="メイリオ" pitchFamily="50" charset="-128"/>
              <a:ea typeface="メイリオ" pitchFamily="50" charset="-128"/>
            </a:endParaRPr>
          </a:p>
        </p:txBody>
      </p:sp>
      <p:graphicFrame>
        <p:nvGraphicFramePr>
          <p:cNvPr id="10" name="表 9"/>
          <p:cNvGraphicFramePr>
            <a:graphicFrameLocks noGrp="1"/>
          </p:cNvGraphicFramePr>
          <p:nvPr/>
        </p:nvGraphicFramePr>
        <p:xfrm>
          <a:off x="402294" y="5058410"/>
          <a:ext cx="8339412" cy="1437640"/>
        </p:xfrm>
        <a:graphic>
          <a:graphicData uri="http://schemas.openxmlformats.org/drawingml/2006/table">
            <a:tbl>
              <a:tblPr>
                <a:tableStyleId>{5C22544A-7EE6-4342-B048-85BDC9FD1C3A}</a:tableStyleId>
              </a:tblPr>
              <a:tblGrid>
                <a:gridCol w="769327">
                  <a:extLst>
                    <a:ext uri="{9D8B030D-6E8A-4147-A177-3AD203B41FA5}">
                      <a16:colId xmlns:a16="http://schemas.microsoft.com/office/drawing/2014/main" val="20000"/>
                    </a:ext>
                  </a:extLst>
                </a:gridCol>
                <a:gridCol w="7570085">
                  <a:extLst>
                    <a:ext uri="{9D8B030D-6E8A-4147-A177-3AD203B41FA5}">
                      <a16:colId xmlns:a16="http://schemas.microsoft.com/office/drawing/2014/main" val="20001"/>
                    </a:ext>
                  </a:extLst>
                </a:gridCol>
              </a:tblGrid>
              <a:tr h="370840">
                <a:tc>
                  <a:txBody>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原因</a:t>
                      </a:r>
                      <a:endParaRPr kumimoji="1" lang="ja-JP" altLang="en-US" sz="1600" b="1" dirty="0">
                        <a:solidFill>
                          <a:schemeClr val="bg1"/>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C00000"/>
                          </a:solidFill>
                          <a:latin typeface="メイリオ" panose="020B0604030504040204" pitchFamily="50" charset="-128"/>
                          <a:ea typeface="メイリオ" panose="020B0604030504040204" pitchFamily="50" charset="-128"/>
                        </a:rPr>
                        <a:t>「パスワードが初期値のままなので、変更してください」という警告メッセージ。</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対策</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メイリオ" panose="020B0604030504040204" pitchFamily="50" charset="-128"/>
                        </a:rPr>
                        <a:t>今回の講習では、初期パスワードのまま使用しますので、変更せずに「</a:t>
                      </a:r>
                      <a:r>
                        <a:rPr lang="en-US" altLang="ja-JP" sz="1600" b="1" dirty="0">
                          <a:solidFill>
                            <a:schemeClr val="tx2"/>
                          </a:solidFill>
                          <a:latin typeface="メイリオ" panose="020B0604030504040204" pitchFamily="50" charset="-128"/>
                          <a:ea typeface="メイリオ" panose="020B0604030504040204" pitchFamily="50" charset="-128"/>
                        </a:rPr>
                        <a:t>OK</a:t>
                      </a:r>
                      <a:r>
                        <a:rPr lang="ja-JP" altLang="en-US" sz="1600" b="1" dirty="0">
                          <a:solidFill>
                            <a:schemeClr val="tx2"/>
                          </a:solidFill>
                          <a:latin typeface="メイリオ" panose="020B0604030504040204" pitchFamily="50" charset="-128"/>
                          <a:ea typeface="メイリオ" panose="020B0604030504040204" pitchFamily="50" charset="-128"/>
                        </a:rPr>
                        <a:t>」をクリックします。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メイリオ" panose="020B0604030504040204" pitchFamily="50" charset="-128"/>
                        </a:rPr>
                        <a:t>自分で使用する場合は、セキュリティ上 問題となりますので、必ずパスワードを変更しましょう。</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4" name="図 3"/>
          <p:cNvPicPr>
            <a:picLocks noChangeAspect="1"/>
          </p:cNvPicPr>
          <p:nvPr/>
        </p:nvPicPr>
        <p:blipFill>
          <a:blip r:embed="rId4"/>
          <a:stretch>
            <a:fillRect/>
          </a:stretch>
        </p:blipFill>
        <p:spPr>
          <a:xfrm>
            <a:off x="1681161" y="2249786"/>
            <a:ext cx="5781675" cy="1133475"/>
          </a:xfrm>
          <a:prstGeom prst="rect">
            <a:avLst/>
          </a:prstGeom>
        </p:spPr>
      </p:pic>
      <p:sp>
        <p:nvSpPr>
          <p:cNvPr id="6" name="Rectangle 2"/>
          <p:cNvSpPr>
            <a:spLocks noChangeArrowheads="1"/>
          </p:cNvSpPr>
          <p:nvPr/>
        </p:nvSpPr>
        <p:spPr bwMode="auto">
          <a:xfrm>
            <a:off x="277813" y="3861101"/>
            <a:ext cx="8588376" cy="945232"/>
          </a:xfrm>
          <a:prstGeom prst="wedgeRectCallout">
            <a:avLst>
              <a:gd name="adj1" fmla="val -479"/>
              <a:gd name="adj2" fmla="val -105369"/>
            </a:avLst>
          </a:prstGeom>
          <a:solidFill>
            <a:schemeClr val="accent1">
              <a:lumMod val="20000"/>
              <a:lumOff val="80000"/>
            </a:schemeClr>
          </a:solidFill>
          <a:ln>
            <a:noFill/>
          </a:ln>
          <a:effectLst/>
        </p:spPr>
        <p:txBody>
          <a:bodyPr vert="horz" wrap="square" lIns="108000" tIns="108000" rIns="0" bIns="10800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ja-JP" sz="1050" b="0" i="0" u="none" strike="noStrike" cap="none" normalizeH="0" baseline="0" dirty="0">
                <a:ln>
                  <a:noFill/>
                </a:ln>
                <a:effectLst/>
                <a:latin typeface="メイリオ" panose="020B0604030504040204" pitchFamily="50" charset="-128"/>
                <a:ea typeface="メイリオ" panose="020B0604030504040204" pitchFamily="50" charset="-128"/>
              </a:rPr>
              <a:t>【</a:t>
            </a:r>
            <a:r>
              <a:rPr kumimoji="0" lang="ja-JP" altLang="en-US" sz="1050" b="0" i="0" u="none" strike="noStrike" cap="none" normalizeH="0" baseline="0" dirty="0">
                <a:ln>
                  <a:noFill/>
                </a:ln>
                <a:effectLst/>
                <a:latin typeface="メイリオ" panose="020B0604030504040204" pitchFamily="50" charset="-128"/>
                <a:ea typeface="メイリオ" panose="020B0604030504040204" pitchFamily="50" charset="-128"/>
              </a:rPr>
              <a:t>警告メッセージの日本語訳</a:t>
            </a:r>
            <a:r>
              <a:rPr kumimoji="0" lang="en-US" altLang="ja-JP" sz="1050" b="0" i="0" u="none" strike="noStrike" cap="none" normalizeH="0" baseline="0" dirty="0">
                <a:ln>
                  <a:noFill/>
                </a:ln>
                <a:effectLst/>
                <a:latin typeface="メイリオ" panose="020B0604030504040204" pitchFamily="50" charset="-128"/>
                <a:ea typeface="メイリオ" panose="020B0604030504040204" pitchFamily="50" charset="-128"/>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ja-JP" sz="1050" b="0" i="0" u="none" strike="noStrike" cap="none" normalizeH="0" baseline="0" dirty="0">
                <a:ln>
                  <a:noFill/>
                </a:ln>
                <a:effectLst/>
                <a:latin typeface="メイリオ" panose="020B0604030504040204" pitchFamily="50" charset="-128"/>
                <a:ea typeface="メイリオ" panose="020B0604030504040204" pitchFamily="50" charset="-128"/>
              </a:rPr>
              <a:t>SSHが有効で、</a:t>
            </a:r>
            <a:r>
              <a:rPr kumimoji="0" lang="ja-JP" altLang="en-US" sz="1050" b="0" i="0" u="none" strike="noStrike" cap="none" normalizeH="0" baseline="0" dirty="0">
                <a:ln>
                  <a:noFill/>
                </a:ln>
                <a:effectLst/>
                <a:latin typeface="メイリオ" panose="020B0604030504040204" pitchFamily="50" charset="-128"/>
                <a:ea typeface="メイリオ" panose="020B0604030504040204" pitchFamily="50" charset="-128"/>
              </a:rPr>
              <a:t>「</a:t>
            </a:r>
            <a:r>
              <a:rPr kumimoji="0" lang="ja-JP" altLang="ja-JP" sz="1050" b="0" i="0" u="none" strike="noStrike" cap="none" normalizeH="0" baseline="0" dirty="0">
                <a:ln>
                  <a:noFill/>
                </a:ln>
                <a:effectLst/>
                <a:latin typeface="メイリオ" panose="020B0604030504040204" pitchFamily="50" charset="-128"/>
                <a:ea typeface="メイリオ" panose="020B0604030504040204" pitchFamily="50" charset="-128"/>
              </a:rPr>
              <a:t>pi</a:t>
            </a:r>
            <a:r>
              <a:rPr kumimoji="0" lang="ja-JP" altLang="en-US" sz="1050" b="0" i="0" u="none" strike="noStrike" cap="none" normalizeH="0" baseline="0" dirty="0">
                <a:ln>
                  <a:noFill/>
                </a:ln>
                <a:effectLst/>
                <a:latin typeface="メイリオ" panose="020B0604030504040204" pitchFamily="50" charset="-128"/>
                <a:ea typeface="メイリオ" panose="020B0604030504040204" pitchFamily="50" charset="-128"/>
              </a:rPr>
              <a:t>」</a:t>
            </a:r>
            <a:r>
              <a:rPr kumimoji="0" lang="ja-JP" altLang="ja-JP" sz="1050" b="0" i="0" u="none" strike="noStrike" cap="none" normalizeH="0" baseline="0" dirty="0">
                <a:ln>
                  <a:noFill/>
                </a:ln>
                <a:effectLst/>
                <a:latin typeface="メイリオ" panose="020B0604030504040204" pitchFamily="50" charset="-128"/>
                <a:ea typeface="メイリオ" panose="020B0604030504040204" pitchFamily="50" charset="-128"/>
              </a:rPr>
              <a:t>ユーザーのデフォルトパスワードは変更されていません。</a:t>
            </a:r>
            <a:endParaRPr kumimoji="0" lang="en-US" altLang="ja-JP" sz="1050" b="0" i="0" u="none" strike="noStrike" cap="none" normalizeH="0" baseline="0" dirty="0">
              <a:ln>
                <a:noFill/>
              </a:ln>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ja-JP" sz="1050" b="0" i="0" u="none" strike="noStrike" cap="none" normalizeH="0" baseline="0" dirty="0">
                <a:ln>
                  <a:noFill/>
                </a:ln>
                <a:effectLst/>
                <a:latin typeface="メイリオ" panose="020B0604030504040204" pitchFamily="50" charset="-128"/>
                <a:ea typeface="メイリオ" panose="020B0604030504040204" pitchFamily="50" charset="-128"/>
              </a:rPr>
              <a:t>これはセキュリティ上のリスクです。新しいパスワードを設定するには、「pi」ユーザー</a:t>
            </a:r>
            <a:r>
              <a:rPr kumimoji="0" lang="ja-JP" altLang="en-US" sz="1050" b="0" i="0" u="none" strike="noStrike" cap="none" normalizeH="0" baseline="0" dirty="0">
                <a:ln>
                  <a:noFill/>
                </a:ln>
                <a:effectLst/>
                <a:latin typeface="メイリオ" panose="020B0604030504040204" pitchFamily="50" charset="-128"/>
                <a:ea typeface="メイリオ" panose="020B0604030504040204" pitchFamily="50" charset="-128"/>
              </a:rPr>
              <a:t>で</a:t>
            </a:r>
            <a:r>
              <a:rPr kumimoji="0" lang="ja-JP" altLang="ja-JP" sz="1050" b="0" i="0" u="none" strike="noStrike" cap="none" normalizeH="0" baseline="0" dirty="0">
                <a:ln>
                  <a:noFill/>
                </a:ln>
                <a:effectLst/>
                <a:latin typeface="メイリオ" panose="020B0604030504040204" pitchFamily="50" charset="-128"/>
                <a:ea typeface="メイリオ" panose="020B0604030504040204" pitchFamily="50" charset="-128"/>
              </a:rPr>
              <a:t>ログインし、「passwd」と入力してください。 </a:t>
            </a:r>
          </a:p>
        </p:txBody>
      </p:sp>
    </p:spTree>
    <p:extLst>
      <p:ext uri="{BB962C8B-B14F-4D97-AF65-F5344CB8AC3E}">
        <p14:creationId xmlns:p14="http://schemas.microsoft.com/office/powerpoint/2010/main" val="2484393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トラブルシューティング④</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サンプルコードの実行</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FEB72A10-C505-4ADD-9FD7-4CB475B69823}" type="slidenum">
              <a:rPr lang="ja-JP" altLang="en-US" smtClean="0"/>
              <a:pPr>
                <a:defRPr/>
              </a:pPr>
              <a:t>57</a:t>
            </a:fld>
            <a:endParaRPr lang="ja-JP" altLang="en-US" dirty="0"/>
          </a:p>
        </p:txBody>
      </p:sp>
      <p:sp>
        <p:nvSpPr>
          <p:cNvPr id="7" name="Text Box 39"/>
          <p:cNvSpPr txBox="1">
            <a:spLocks noChangeArrowheads="1"/>
          </p:cNvSpPr>
          <p:nvPr/>
        </p:nvSpPr>
        <p:spPr bwMode="auto">
          <a:xfrm>
            <a:off x="231775" y="1179513"/>
            <a:ext cx="8588375" cy="400110"/>
          </a:xfrm>
          <a:prstGeom prst="rect">
            <a:avLst/>
          </a:prstGeom>
          <a:noFill/>
          <a:ln w="9525">
            <a:noFill/>
            <a:miter lim="800000"/>
            <a:headEnd/>
            <a:tailEnd/>
          </a:ln>
        </p:spPr>
        <p:txBody>
          <a:bodyPr>
            <a:spAutoFit/>
          </a:bodyPr>
          <a:lstStyle/>
          <a:p>
            <a:pPr>
              <a:defRPr/>
            </a:pPr>
            <a:r>
              <a:rPr lang="ja-JP" altLang="en-US" sz="2000" dirty="0">
                <a:solidFill>
                  <a:schemeClr val="accent5"/>
                </a:solidFill>
                <a:latin typeface="メイリオ" pitchFamily="50" charset="-128"/>
                <a:ea typeface="メイリオ" pitchFamily="50" charset="-128"/>
              </a:rPr>
              <a:t>■サンプルコードを実行したが、センサーが反応しない。</a:t>
            </a:r>
            <a:endParaRPr lang="en-US" altLang="ja-JP" sz="2000" dirty="0">
              <a:solidFill>
                <a:schemeClr val="accent5"/>
              </a:solidFill>
              <a:latin typeface="メイリオ" pitchFamily="50" charset="-128"/>
              <a:ea typeface="メイリオ" pitchFamily="50" charset="-128"/>
            </a:endParaRPr>
          </a:p>
        </p:txBody>
      </p:sp>
      <p:graphicFrame>
        <p:nvGraphicFramePr>
          <p:cNvPr id="8" name="表 7"/>
          <p:cNvGraphicFramePr>
            <a:graphicFrameLocks noGrp="1"/>
          </p:cNvGraphicFramePr>
          <p:nvPr/>
        </p:nvGraphicFramePr>
        <p:xfrm>
          <a:off x="444659" y="5190740"/>
          <a:ext cx="7601776" cy="949960"/>
        </p:xfrm>
        <a:graphic>
          <a:graphicData uri="http://schemas.openxmlformats.org/drawingml/2006/table">
            <a:tbl>
              <a:tblPr>
                <a:tableStyleId>{5C22544A-7EE6-4342-B048-85BDC9FD1C3A}</a:tableStyleId>
              </a:tblPr>
              <a:tblGrid>
                <a:gridCol w="862330">
                  <a:extLst>
                    <a:ext uri="{9D8B030D-6E8A-4147-A177-3AD203B41FA5}">
                      <a16:colId xmlns:a16="http://schemas.microsoft.com/office/drawing/2014/main" val="20000"/>
                    </a:ext>
                  </a:extLst>
                </a:gridCol>
                <a:gridCol w="6739446">
                  <a:extLst>
                    <a:ext uri="{9D8B030D-6E8A-4147-A177-3AD203B41FA5}">
                      <a16:colId xmlns:a16="http://schemas.microsoft.com/office/drawing/2014/main" val="20001"/>
                    </a:ext>
                  </a:extLst>
                </a:gridCol>
              </a:tblGrid>
              <a:tr h="370840">
                <a:tc>
                  <a:txBody>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原因②</a:t>
                      </a:r>
                      <a:endParaRPr kumimoji="1" lang="ja-JP" altLang="en-US" sz="1600" b="1" dirty="0">
                        <a:solidFill>
                          <a:schemeClr val="bg1"/>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C00000"/>
                          </a:solidFill>
                          <a:latin typeface="メイリオ" panose="020B0604030504040204" pitchFamily="50" charset="-128"/>
                          <a:ea typeface="メイリオ" panose="020B0604030504040204" pitchFamily="50" charset="-128"/>
                        </a:rPr>
                        <a:t>センサーを接続した</a:t>
                      </a:r>
                      <a:r>
                        <a:rPr lang="en-US" altLang="ja-JP" sz="1600" b="1" dirty="0">
                          <a:solidFill>
                            <a:srgbClr val="C00000"/>
                          </a:solidFill>
                          <a:latin typeface="メイリオ" panose="020B0604030504040204" pitchFamily="50" charset="-128"/>
                          <a:ea typeface="+mn-ea"/>
                        </a:rPr>
                        <a:t>GrovePi+</a:t>
                      </a:r>
                      <a:r>
                        <a:rPr lang="ja-JP" altLang="en-US" sz="1600" b="1" dirty="0">
                          <a:solidFill>
                            <a:srgbClr val="C00000"/>
                          </a:solidFill>
                          <a:latin typeface="メイリオ" panose="020B0604030504040204" pitchFamily="50" charset="-128"/>
                          <a:ea typeface="+mn-ea"/>
                        </a:rPr>
                        <a:t>ボードのポート</a:t>
                      </a:r>
                      <a:r>
                        <a:rPr lang="ja-JP" altLang="en-US" sz="1600" b="1" dirty="0">
                          <a:solidFill>
                            <a:srgbClr val="C00000"/>
                          </a:solidFill>
                          <a:latin typeface="メイリオ" panose="020B0604030504040204" pitchFamily="50" charset="-128"/>
                          <a:ea typeface="メイリオ" panose="020B0604030504040204" pitchFamily="50" charset="-128"/>
                        </a:rPr>
                        <a:t>が間違っていませんか？</a:t>
                      </a:r>
                      <a:endParaRPr lang="en-US" altLang="ja-JP" sz="1600" b="1" dirty="0">
                        <a:solidFill>
                          <a:srgbClr val="C00000"/>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対策②</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メイリオ" panose="020B0604030504040204" pitchFamily="50" charset="-128"/>
                        </a:rPr>
                        <a:t>サンプルコードには、接続するポートを固定で指定しています。</a:t>
                      </a:r>
                      <a:endParaRPr lang="en-US" altLang="ja-JP" sz="1600" b="1" dirty="0">
                        <a:solidFill>
                          <a:schemeClr val="tx2"/>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メイリオ" panose="020B0604030504040204" pitchFamily="50" charset="-128"/>
                        </a:rPr>
                        <a:t>サンプルコードに指定してあるポートを確認しましょう。</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12" name="表 11"/>
          <p:cNvGraphicFramePr>
            <a:graphicFrameLocks noGrp="1"/>
          </p:cNvGraphicFramePr>
          <p:nvPr/>
        </p:nvGraphicFramePr>
        <p:xfrm>
          <a:off x="444659" y="1717263"/>
          <a:ext cx="8031798" cy="949960"/>
        </p:xfrm>
        <a:graphic>
          <a:graphicData uri="http://schemas.openxmlformats.org/drawingml/2006/table">
            <a:tbl>
              <a:tblPr>
                <a:tableStyleId>{5C22544A-7EE6-4342-B048-85BDC9FD1C3A}</a:tableStyleId>
              </a:tblPr>
              <a:tblGrid>
                <a:gridCol w="862330">
                  <a:extLst>
                    <a:ext uri="{9D8B030D-6E8A-4147-A177-3AD203B41FA5}">
                      <a16:colId xmlns:a16="http://schemas.microsoft.com/office/drawing/2014/main" val="20000"/>
                    </a:ext>
                  </a:extLst>
                </a:gridCol>
                <a:gridCol w="7169468">
                  <a:extLst>
                    <a:ext uri="{9D8B030D-6E8A-4147-A177-3AD203B41FA5}">
                      <a16:colId xmlns:a16="http://schemas.microsoft.com/office/drawing/2014/main" val="20001"/>
                    </a:ext>
                  </a:extLst>
                </a:gridCol>
              </a:tblGrid>
              <a:tr h="370840">
                <a:tc>
                  <a:txBody>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原因①</a:t>
                      </a:r>
                      <a:endParaRPr kumimoji="1" lang="ja-JP" altLang="en-US" sz="1600" b="1" dirty="0">
                        <a:solidFill>
                          <a:schemeClr val="bg1"/>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srgbClr val="C00000"/>
                          </a:solidFill>
                          <a:latin typeface="メイリオ" panose="020B0604030504040204" pitchFamily="50" charset="-128"/>
                          <a:ea typeface="メイリオ" panose="020B0604030504040204" pitchFamily="50" charset="-128"/>
                        </a:rPr>
                        <a:t>LED</a:t>
                      </a:r>
                      <a:r>
                        <a:rPr lang="ja-JP" altLang="en-US" sz="1600" b="1" dirty="0">
                          <a:solidFill>
                            <a:srgbClr val="C00000"/>
                          </a:solidFill>
                          <a:latin typeface="メイリオ" panose="020B0604030504040204" pitchFamily="50" charset="-128"/>
                          <a:ea typeface="メイリオ" panose="020B0604030504040204" pitchFamily="50" charset="-128"/>
                        </a:rPr>
                        <a:t>が点灯しない原因として、プラスとマイナスが逆になっていませんか？</a:t>
                      </a:r>
                      <a:endParaRPr lang="en-US" altLang="ja-JP" sz="1600" b="1" dirty="0">
                        <a:solidFill>
                          <a:srgbClr val="C00000"/>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0"/>
                  </a:ext>
                </a:extLst>
              </a:tr>
              <a:tr h="370840">
                <a:tc>
                  <a:txBody>
                    <a:bodyP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対策</a:t>
                      </a:r>
                      <a:r>
                        <a:rPr lang="ja-JP" altLang="en-US" sz="1600" b="1" dirty="0">
                          <a:solidFill>
                            <a:schemeClr val="bg1"/>
                          </a:solidFill>
                          <a:latin typeface="メイリオ" panose="020B0604030504040204" pitchFamily="50" charset="-128"/>
                          <a:ea typeface="メイリオ" panose="020B0604030504040204" pitchFamily="50" charset="-128"/>
                        </a:rPr>
                        <a:t>①</a:t>
                      </a:r>
                      <a:endParaRPr kumimoji="1" lang="ja-JP" altLang="en-US" sz="1600" b="1" dirty="0">
                        <a:solidFill>
                          <a:schemeClr val="bg1"/>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tx2"/>
                          </a:solidFill>
                          <a:latin typeface="メイリオ" panose="020B0604030504040204" pitchFamily="50" charset="-128"/>
                          <a:ea typeface="メイリオ" panose="020B0604030504040204" pitchFamily="50" charset="-128"/>
                        </a:rPr>
                        <a:t>LED</a:t>
                      </a:r>
                      <a:r>
                        <a:rPr lang="ja-JP" altLang="en-US" sz="1600" b="1" dirty="0">
                          <a:solidFill>
                            <a:schemeClr val="tx2"/>
                          </a:solidFill>
                          <a:latin typeface="メイリオ" panose="020B0604030504040204" pitchFamily="50" charset="-128"/>
                          <a:ea typeface="メイリオ" panose="020B0604030504040204" pitchFamily="50" charset="-128"/>
                        </a:rPr>
                        <a:t>はプラスとマイナスがあり、差し込む</a:t>
                      </a:r>
                      <a:r>
                        <a:rPr lang="ja-JP" altLang="en-US" sz="1600" b="1" dirty="0">
                          <a:solidFill>
                            <a:schemeClr val="tx2"/>
                          </a:solidFill>
                          <a:latin typeface="メイリオ" panose="020B0604030504040204" pitchFamily="50" charset="-128"/>
                          <a:ea typeface="+mn-ea"/>
                        </a:rPr>
                        <a:t>基盤側にプラスとマイナスが</a:t>
                      </a:r>
                      <a:endParaRPr lang="en-US" altLang="ja-JP" sz="1600" b="1" dirty="0">
                        <a:solidFill>
                          <a:schemeClr val="tx2"/>
                        </a:solidFill>
                        <a:latin typeface="メイリオ" panose="020B0604030504040204" pitchFamily="50" charset="-128"/>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mn-ea"/>
                        </a:rPr>
                        <a:t>書かれています。正しい位置に差し込まれているか確認しましょう。</a:t>
                      </a:r>
                      <a:endParaRPr lang="ja-JP" altLang="en-US" sz="1600" b="1" dirty="0">
                        <a:solidFill>
                          <a:schemeClr val="tx2"/>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1"/>
                  </a:ext>
                </a:extLst>
              </a:tr>
            </a:tbl>
          </a:graphicData>
        </a:graphic>
      </p:graphicFrame>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682" y="3668612"/>
            <a:ext cx="1114175" cy="1292601"/>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2982" y="2811925"/>
            <a:ext cx="323489" cy="888571"/>
          </a:xfrm>
          <a:prstGeom prst="rect">
            <a:avLst/>
          </a:prstGeom>
        </p:spPr>
      </p:pic>
      <p:sp>
        <p:nvSpPr>
          <p:cNvPr id="14" name="四角形吹き出し 13"/>
          <p:cNvSpPr/>
          <p:nvPr/>
        </p:nvSpPr>
        <p:spPr>
          <a:xfrm>
            <a:off x="3254090" y="2811924"/>
            <a:ext cx="5034942" cy="2149289"/>
          </a:xfrm>
          <a:prstGeom prst="wedgeRectCallout">
            <a:avLst>
              <a:gd name="adj1" fmla="val -75265"/>
              <a:gd name="adj2" fmla="val -3369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3691" y="2979615"/>
            <a:ext cx="627188" cy="1797938"/>
          </a:xfrm>
          <a:prstGeom prst="rect">
            <a:avLst/>
          </a:prstGeom>
        </p:spPr>
      </p:pic>
      <p:sp>
        <p:nvSpPr>
          <p:cNvPr id="17" name="円/楕円 16"/>
          <p:cNvSpPr/>
          <p:nvPr/>
        </p:nvSpPr>
        <p:spPr>
          <a:xfrm>
            <a:off x="5641114" y="3418118"/>
            <a:ext cx="360000" cy="360000"/>
          </a:xfrm>
          <a:prstGeom prst="ellipse">
            <a:avLst/>
          </a:prstGeom>
          <a:no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Text Box 39"/>
          <p:cNvSpPr txBox="1">
            <a:spLocks noChangeArrowheads="1"/>
          </p:cNvSpPr>
          <p:nvPr/>
        </p:nvSpPr>
        <p:spPr bwMode="auto">
          <a:xfrm>
            <a:off x="4113417" y="4045329"/>
            <a:ext cx="3775393" cy="400110"/>
          </a:xfrm>
          <a:prstGeom prst="rect">
            <a:avLst/>
          </a:prstGeom>
          <a:solidFill>
            <a:schemeClr val="bg1">
              <a:alpha val="34000"/>
            </a:schemeClr>
          </a:solidFill>
          <a:ln w="9525">
            <a:noFill/>
            <a:miter lim="800000"/>
            <a:headEnd/>
            <a:tailEnd/>
          </a:ln>
        </p:spPr>
        <p:txBody>
          <a:bodyPr wrap="none">
            <a:spAutoFit/>
          </a:bodyPr>
          <a:lstStyle/>
          <a:p>
            <a:pPr>
              <a:defRPr/>
            </a:pPr>
            <a:r>
              <a:rPr lang="ja-JP" altLang="en-US" sz="2000" dirty="0">
                <a:solidFill>
                  <a:srgbClr val="C00000"/>
                </a:solidFill>
                <a:latin typeface="メイリオ" pitchFamily="50" charset="-128"/>
                <a:ea typeface="メイリオ" pitchFamily="50" charset="-128"/>
              </a:rPr>
              <a:t>旗がついている方がマイナス！</a:t>
            </a:r>
            <a:endParaRPr lang="en-US" altLang="ja-JP" sz="2000" dirty="0">
              <a:solidFill>
                <a:srgbClr val="C00000"/>
              </a:solidFill>
              <a:latin typeface="メイリオ" pitchFamily="50" charset="-128"/>
              <a:ea typeface="メイリオ" pitchFamily="50" charset="-128"/>
            </a:endParaRPr>
          </a:p>
        </p:txBody>
      </p:sp>
      <p:sp>
        <p:nvSpPr>
          <p:cNvPr id="20" name="Text Box 39"/>
          <p:cNvSpPr txBox="1">
            <a:spLocks noChangeArrowheads="1"/>
          </p:cNvSpPr>
          <p:nvPr/>
        </p:nvSpPr>
        <p:spPr bwMode="auto">
          <a:xfrm>
            <a:off x="5913989" y="4572690"/>
            <a:ext cx="800219" cy="276999"/>
          </a:xfrm>
          <a:prstGeom prst="rect">
            <a:avLst/>
          </a:prstGeom>
          <a:noFill/>
          <a:ln w="9525">
            <a:noFill/>
            <a:miter lim="800000"/>
            <a:headEnd/>
            <a:tailEnd/>
          </a:ln>
        </p:spPr>
        <p:txBody>
          <a:bodyPr wrap="none">
            <a:spAutoFit/>
          </a:bodyPr>
          <a:lstStyle/>
          <a:p>
            <a:pPr>
              <a:defRPr/>
            </a:pPr>
            <a:r>
              <a:rPr lang="ja-JP" altLang="en-US" sz="1200" dirty="0">
                <a:latin typeface="メイリオ" pitchFamily="50" charset="-128"/>
                <a:ea typeface="メイリオ" pitchFamily="50" charset="-128"/>
              </a:rPr>
              <a:t>マイナス</a:t>
            </a:r>
            <a:endParaRPr lang="en-US" altLang="ja-JP" sz="1200" dirty="0">
              <a:latin typeface="メイリオ" pitchFamily="50" charset="-128"/>
              <a:ea typeface="メイリオ" pitchFamily="50" charset="-128"/>
            </a:endParaRPr>
          </a:p>
        </p:txBody>
      </p:sp>
      <p:sp>
        <p:nvSpPr>
          <p:cNvPr id="21" name="Text Box 39"/>
          <p:cNvSpPr txBox="1">
            <a:spLocks noChangeArrowheads="1"/>
          </p:cNvSpPr>
          <p:nvPr/>
        </p:nvSpPr>
        <p:spPr bwMode="auto">
          <a:xfrm>
            <a:off x="5004757" y="4565432"/>
            <a:ext cx="646331" cy="276999"/>
          </a:xfrm>
          <a:prstGeom prst="rect">
            <a:avLst/>
          </a:prstGeom>
          <a:noFill/>
          <a:ln w="9525">
            <a:noFill/>
            <a:miter lim="800000"/>
            <a:headEnd/>
            <a:tailEnd/>
          </a:ln>
        </p:spPr>
        <p:txBody>
          <a:bodyPr wrap="none">
            <a:spAutoFit/>
          </a:bodyPr>
          <a:lstStyle/>
          <a:p>
            <a:pPr>
              <a:defRPr/>
            </a:pPr>
            <a:r>
              <a:rPr lang="ja-JP" altLang="en-US" sz="1200" dirty="0">
                <a:latin typeface="メイリオ" pitchFamily="50" charset="-128"/>
                <a:ea typeface="メイリオ" pitchFamily="50" charset="-128"/>
              </a:rPr>
              <a:t>プラス</a:t>
            </a:r>
            <a:endParaRPr lang="en-US" altLang="ja-JP" sz="1200" dirty="0">
              <a:latin typeface="メイリオ" pitchFamily="50" charset="-128"/>
              <a:ea typeface="メイリオ" pitchFamily="50" charset="-128"/>
            </a:endParaRPr>
          </a:p>
        </p:txBody>
      </p:sp>
      <p:sp>
        <p:nvSpPr>
          <p:cNvPr id="18" name="直角三角形 17"/>
          <p:cNvSpPr/>
          <p:nvPr/>
        </p:nvSpPr>
        <p:spPr>
          <a:xfrm rot="10800000">
            <a:off x="3904959" y="4093306"/>
            <a:ext cx="252000" cy="25200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9540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トラブルシューティング⑤</a:t>
            </a:r>
            <a:r>
              <a:rPr lang="ja-JP" altLang="en-US" sz="2400" b="0" dirty="0">
                <a:latin typeface="メイリオ" pitchFamily="50" charset="-128"/>
                <a:ea typeface="メイリオ" pitchFamily="50" charset="-128"/>
              </a:rPr>
              <a:t>｜</a:t>
            </a:r>
            <a:r>
              <a:rPr lang="en-US" altLang="ja-JP" sz="2400" dirty="0">
                <a:latin typeface="メイリオ" pitchFamily="50" charset="-128"/>
                <a:ea typeface="メイリオ" pitchFamily="50" charset="-128"/>
              </a:rPr>
              <a:t>Node-RED</a:t>
            </a:r>
            <a:r>
              <a:rPr lang="ja-JP" altLang="en-US" sz="2400" dirty="0">
                <a:latin typeface="メイリオ" pitchFamily="50" charset="-128"/>
                <a:ea typeface="メイリオ" pitchFamily="50" charset="-128"/>
              </a:rPr>
              <a:t> のデプロイ</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FEB72A10-C505-4ADD-9FD7-4CB475B69823}" type="slidenum">
              <a:rPr lang="ja-JP" altLang="en-US" smtClean="0"/>
              <a:pPr>
                <a:defRPr/>
              </a:pPr>
              <a:t>58</a:t>
            </a:fld>
            <a:endParaRPr lang="ja-JP" altLang="en-US" dirty="0"/>
          </a:p>
        </p:txBody>
      </p:sp>
      <p:sp>
        <p:nvSpPr>
          <p:cNvPr id="7" name="Text Box 39"/>
          <p:cNvSpPr txBox="1">
            <a:spLocks noChangeArrowheads="1"/>
          </p:cNvSpPr>
          <p:nvPr/>
        </p:nvSpPr>
        <p:spPr bwMode="auto">
          <a:xfrm>
            <a:off x="231775" y="1179513"/>
            <a:ext cx="8588375" cy="400110"/>
          </a:xfrm>
          <a:prstGeom prst="rect">
            <a:avLst/>
          </a:prstGeom>
          <a:noFill/>
          <a:ln w="9525">
            <a:noFill/>
            <a:miter lim="800000"/>
            <a:headEnd/>
            <a:tailEnd/>
          </a:ln>
        </p:spPr>
        <p:txBody>
          <a:bodyPr>
            <a:spAutoFit/>
          </a:bodyPr>
          <a:lstStyle/>
          <a:p>
            <a:pPr>
              <a:defRPr/>
            </a:pPr>
            <a:r>
              <a:rPr lang="ja-JP" altLang="en-US" sz="2000" dirty="0">
                <a:solidFill>
                  <a:schemeClr val="accent5"/>
                </a:solidFill>
                <a:latin typeface="メイリオ" pitchFamily="50" charset="-128"/>
                <a:ea typeface="メイリオ" pitchFamily="50" charset="-128"/>
              </a:rPr>
              <a:t>■ドラッグ＆ドロップした</a:t>
            </a:r>
            <a:r>
              <a:rPr lang="en-US" altLang="ja-JP" sz="2000" dirty="0">
                <a:solidFill>
                  <a:schemeClr val="accent5"/>
                </a:solidFill>
                <a:latin typeface="メイリオ" pitchFamily="50" charset="-128"/>
                <a:ea typeface="メイリオ" pitchFamily="50" charset="-128"/>
              </a:rPr>
              <a:t>Node-RED</a:t>
            </a:r>
            <a:r>
              <a:rPr lang="ja-JP" altLang="en-US" sz="2000" dirty="0">
                <a:solidFill>
                  <a:schemeClr val="accent5"/>
                </a:solidFill>
                <a:latin typeface="メイリオ" pitchFamily="50" charset="-128"/>
                <a:ea typeface="メイリオ" pitchFamily="50" charset="-128"/>
              </a:rPr>
              <a:t>のノードが動作しない。</a:t>
            </a:r>
            <a:endParaRPr lang="en-US" altLang="ja-JP" sz="2000" dirty="0">
              <a:solidFill>
                <a:schemeClr val="accent5"/>
              </a:solidFill>
              <a:latin typeface="メイリオ" pitchFamily="50" charset="-128"/>
              <a:ea typeface="メイリオ" pitchFamily="50" charset="-128"/>
            </a:endParaRPr>
          </a:p>
        </p:txBody>
      </p:sp>
      <p:graphicFrame>
        <p:nvGraphicFramePr>
          <p:cNvPr id="8" name="表 7"/>
          <p:cNvGraphicFramePr>
            <a:graphicFrameLocks noGrp="1"/>
          </p:cNvGraphicFramePr>
          <p:nvPr/>
        </p:nvGraphicFramePr>
        <p:xfrm>
          <a:off x="444659" y="1583997"/>
          <a:ext cx="7007860" cy="949960"/>
        </p:xfrm>
        <a:graphic>
          <a:graphicData uri="http://schemas.openxmlformats.org/drawingml/2006/table">
            <a:tbl>
              <a:tblPr>
                <a:tableStyleId>{5C22544A-7EE6-4342-B048-85BDC9FD1C3A}</a:tableStyleId>
              </a:tblPr>
              <a:tblGrid>
                <a:gridCol w="862330">
                  <a:extLst>
                    <a:ext uri="{9D8B030D-6E8A-4147-A177-3AD203B41FA5}">
                      <a16:colId xmlns:a16="http://schemas.microsoft.com/office/drawing/2014/main" val="20000"/>
                    </a:ext>
                  </a:extLst>
                </a:gridCol>
                <a:gridCol w="6145530">
                  <a:extLst>
                    <a:ext uri="{9D8B030D-6E8A-4147-A177-3AD203B41FA5}">
                      <a16:colId xmlns:a16="http://schemas.microsoft.com/office/drawing/2014/main" val="20001"/>
                    </a:ext>
                  </a:extLst>
                </a:gridCol>
              </a:tblGrid>
              <a:tr h="370840">
                <a:tc>
                  <a:txBody>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原因①</a:t>
                      </a:r>
                      <a:endParaRPr kumimoji="1" lang="ja-JP" altLang="en-US" sz="1600" b="1" dirty="0">
                        <a:solidFill>
                          <a:schemeClr val="bg1"/>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C00000"/>
                          </a:solidFill>
                          <a:latin typeface="メイリオ" panose="020B0604030504040204" pitchFamily="50" charset="-128"/>
                          <a:ea typeface="メイリオ" panose="020B0604030504040204" pitchFamily="50" charset="-128"/>
                        </a:rPr>
                        <a:t>ノードの上に赤色の三角マーク▲が出ていませんか？</a:t>
                      </a:r>
                      <a:endParaRPr lang="en-US" altLang="ja-JP" sz="1600" b="1" dirty="0">
                        <a:solidFill>
                          <a:srgbClr val="C00000"/>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対策①</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メイリオ" panose="020B0604030504040204" pitchFamily="50" charset="-128"/>
                        </a:rPr>
                        <a:t>三角マーク</a:t>
                      </a:r>
                      <a:r>
                        <a:rPr lang="ja-JP" altLang="en-US" sz="1600" b="1" dirty="0">
                          <a:solidFill>
                            <a:srgbClr val="C00000"/>
                          </a:solidFill>
                          <a:latin typeface="メイリオ" panose="020B0604030504040204" pitchFamily="50" charset="-128"/>
                          <a:ea typeface="メイリオ" panose="020B0604030504040204" pitchFamily="50" charset="-128"/>
                        </a:rPr>
                        <a:t>▲</a:t>
                      </a:r>
                      <a:r>
                        <a:rPr lang="ja-JP" altLang="en-US" sz="1600" b="1" dirty="0">
                          <a:solidFill>
                            <a:schemeClr val="tx2"/>
                          </a:solidFill>
                          <a:latin typeface="メイリオ" panose="020B0604030504040204" pitchFamily="50" charset="-128"/>
                          <a:ea typeface="メイリオ" panose="020B0604030504040204" pitchFamily="50" charset="-128"/>
                        </a:rPr>
                        <a:t>はエラーがあることを示しています。</a:t>
                      </a:r>
                      <a:endParaRPr lang="en-US" altLang="ja-JP" sz="1600" b="1" dirty="0">
                        <a:solidFill>
                          <a:schemeClr val="tx2"/>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メイリオ" panose="020B0604030504040204" pitchFamily="50" charset="-128"/>
                        </a:rPr>
                        <a:t>ノードをダブルクリック</a:t>
                      </a:r>
                      <a:r>
                        <a:rPr lang="ja-JP" altLang="en-US" sz="1600" b="1" dirty="0">
                          <a:solidFill>
                            <a:schemeClr val="tx2"/>
                          </a:solidFill>
                          <a:latin typeface="メイリオ" panose="020B0604030504040204" pitchFamily="50" charset="-128"/>
                          <a:ea typeface="+mn-ea"/>
                        </a:rPr>
                        <a:t>して、プロパティを正しく設定</a:t>
                      </a:r>
                      <a:r>
                        <a:rPr lang="ja-JP" altLang="en-US" sz="1600" b="1" dirty="0">
                          <a:solidFill>
                            <a:schemeClr val="tx2"/>
                          </a:solidFill>
                          <a:latin typeface="メイリオ" panose="020B0604030504040204" pitchFamily="50" charset="-128"/>
                          <a:ea typeface="メイリオ" panose="020B0604030504040204" pitchFamily="50" charset="-128"/>
                        </a:rPr>
                        <a:t>します。</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12" name="表 11"/>
          <p:cNvGraphicFramePr>
            <a:graphicFrameLocks noGrp="1"/>
          </p:cNvGraphicFramePr>
          <p:nvPr/>
        </p:nvGraphicFramePr>
        <p:xfrm>
          <a:off x="444659" y="4176910"/>
          <a:ext cx="6804660" cy="949960"/>
        </p:xfrm>
        <a:graphic>
          <a:graphicData uri="http://schemas.openxmlformats.org/drawingml/2006/table">
            <a:tbl>
              <a:tblPr>
                <a:tableStyleId>{5C22544A-7EE6-4342-B048-85BDC9FD1C3A}</a:tableStyleId>
              </a:tblPr>
              <a:tblGrid>
                <a:gridCol w="862330">
                  <a:extLst>
                    <a:ext uri="{9D8B030D-6E8A-4147-A177-3AD203B41FA5}">
                      <a16:colId xmlns:a16="http://schemas.microsoft.com/office/drawing/2014/main" val="20000"/>
                    </a:ext>
                  </a:extLst>
                </a:gridCol>
                <a:gridCol w="5942330">
                  <a:extLst>
                    <a:ext uri="{9D8B030D-6E8A-4147-A177-3AD203B41FA5}">
                      <a16:colId xmlns:a16="http://schemas.microsoft.com/office/drawing/2014/main" val="20001"/>
                    </a:ext>
                  </a:extLst>
                </a:gridCol>
              </a:tblGrid>
              <a:tr h="370840">
                <a:tc>
                  <a:txBody>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原因②</a:t>
                      </a:r>
                      <a:endParaRPr kumimoji="1" lang="ja-JP" altLang="en-US" sz="1600" b="1" dirty="0">
                        <a:solidFill>
                          <a:schemeClr val="bg1"/>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C00000"/>
                          </a:solidFill>
                          <a:latin typeface="メイリオ" panose="020B0604030504040204" pitchFamily="50" charset="-128"/>
                          <a:ea typeface="メイリオ" panose="020B0604030504040204" pitchFamily="50" charset="-128"/>
                        </a:rPr>
                        <a:t>「デプロイ」のクリックを忘れていませんか？</a:t>
                      </a:r>
                      <a:endParaRPr lang="en-US" altLang="ja-JP" sz="1600" b="1" dirty="0">
                        <a:solidFill>
                          <a:srgbClr val="C00000"/>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0"/>
                  </a:ext>
                </a:extLst>
              </a:tr>
              <a:tr h="370840">
                <a:tc>
                  <a:txBody>
                    <a:bodyP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対策②</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メイリオ" panose="020B0604030504040204" pitchFamily="50" charset="-128"/>
                        </a:rPr>
                        <a:t>ノードを配置＆ノード間を線で繋ぐだけでは、動作しません。</a:t>
                      </a:r>
                      <a:endParaRPr lang="en-US" altLang="ja-JP" sz="1600" b="1" dirty="0">
                        <a:solidFill>
                          <a:schemeClr val="tx2"/>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メイリオ" panose="020B0604030504040204" pitchFamily="50" charset="-128"/>
                        </a:rPr>
                        <a:t>最後は必ず「デプロイ」をクリックします。</a:t>
                      </a:r>
                    </a:p>
                  </a:txBody>
                  <a:tcPr anchor="ctr">
                    <a:lnL w="762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1"/>
                  </a:ext>
                </a:extLst>
              </a:tr>
            </a:tbl>
          </a:graphicData>
        </a:graphic>
      </p:graphicFrame>
      <p:graphicFrame>
        <p:nvGraphicFramePr>
          <p:cNvPr id="13" name="表 12"/>
          <p:cNvGraphicFramePr>
            <a:graphicFrameLocks noGrp="1"/>
          </p:cNvGraphicFramePr>
          <p:nvPr/>
        </p:nvGraphicFramePr>
        <p:xfrm>
          <a:off x="444659" y="5266610"/>
          <a:ext cx="7414260" cy="1193800"/>
        </p:xfrm>
        <a:graphic>
          <a:graphicData uri="http://schemas.openxmlformats.org/drawingml/2006/table">
            <a:tbl>
              <a:tblPr>
                <a:tableStyleId>{5C22544A-7EE6-4342-B048-85BDC9FD1C3A}</a:tableStyleId>
              </a:tblPr>
              <a:tblGrid>
                <a:gridCol w="862330">
                  <a:extLst>
                    <a:ext uri="{9D8B030D-6E8A-4147-A177-3AD203B41FA5}">
                      <a16:colId xmlns:a16="http://schemas.microsoft.com/office/drawing/2014/main" val="20000"/>
                    </a:ext>
                  </a:extLst>
                </a:gridCol>
                <a:gridCol w="6551930">
                  <a:extLst>
                    <a:ext uri="{9D8B030D-6E8A-4147-A177-3AD203B41FA5}">
                      <a16:colId xmlns:a16="http://schemas.microsoft.com/office/drawing/2014/main" val="20001"/>
                    </a:ext>
                  </a:extLst>
                </a:gridCol>
              </a:tblGrid>
              <a:tr h="370840">
                <a:tc>
                  <a:txBody>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原因③</a:t>
                      </a:r>
                      <a:endParaRPr kumimoji="1" lang="ja-JP" altLang="en-US" sz="1600" b="1" dirty="0">
                        <a:solidFill>
                          <a:schemeClr val="bg1"/>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C00000"/>
                          </a:solidFill>
                          <a:latin typeface="メイリオ" panose="020B0604030504040204" pitchFamily="50" charset="-128"/>
                          <a:ea typeface="メイリオ" panose="020B0604030504040204" pitchFamily="50" charset="-128"/>
                        </a:rPr>
                        <a:t>「デプロイ」でエラーが出ていませんか？</a:t>
                      </a:r>
                      <a:endParaRPr lang="en-US" altLang="ja-JP" sz="1600" b="1" dirty="0">
                        <a:solidFill>
                          <a:srgbClr val="C00000"/>
                        </a:solidFill>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0"/>
                  </a:ext>
                </a:extLst>
              </a:tr>
              <a:tr h="370840">
                <a:tc>
                  <a:txBody>
                    <a:bodyP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対策③</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メイリオ" panose="020B0604030504040204" pitchFamily="50" charset="-128"/>
                        </a:rPr>
                        <a:t>「デプロイ」を中止し、</a:t>
                      </a:r>
                      <a:endParaRPr lang="en-US" altLang="ja-JP" sz="1600" b="1" dirty="0">
                        <a:solidFill>
                          <a:schemeClr val="tx2"/>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メイリオ" panose="020B0604030504040204" pitchFamily="50" charset="-128"/>
                        </a:rPr>
                        <a:t> 該当ノードをダブルクリックして、</a:t>
                      </a:r>
                      <a:endParaRPr lang="en-US" altLang="ja-JP" sz="1600" b="1" dirty="0">
                        <a:solidFill>
                          <a:schemeClr val="tx2"/>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2"/>
                          </a:solidFill>
                          <a:latin typeface="メイリオ" panose="020B0604030504040204" pitchFamily="50" charset="-128"/>
                          <a:ea typeface="メイリオ" panose="020B0604030504040204" pitchFamily="50" charset="-128"/>
                        </a:rPr>
                        <a:t> プロパティの設定を見直します。</a:t>
                      </a:r>
                    </a:p>
                  </a:txBody>
                  <a:tcPr anchor="ctr">
                    <a:lnL w="762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10001"/>
                  </a:ext>
                </a:extLst>
              </a:tr>
            </a:tbl>
          </a:graphicData>
        </a:graphic>
      </p:graphicFrame>
      <p:pic>
        <p:nvPicPr>
          <p:cNvPr id="4" name="図 3"/>
          <p:cNvPicPr>
            <a:picLocks noChangeAspect="1"/>
          </p:cNvPicPr>
          <p:nvPr/>
        </p:nvPicPr>
        <p:blipFill>
          <a:blip r:embed="rId3"/>
          <a:stretch>
            <a:fillRect/>
          </a:stretch>
        </p:blipFill>
        <p:spPr>
          <a:xfrm>
            <a:off x="2267000" y="2492086"/>
            <a:ext cx="4609999" cy="1649184"/>
          </a:xfrm>
          <a:prstGeom prst="rect">
            <a:avLst/>
          </a:prstGeom>
        </p:spPr>
      </p:pic>
      <p:pic>
        <p:nvPicPr>
          <p:cNvPr id="2" name="図 1"/>
          <p:cNvPicPr>
            <a:picLocks noChangeAspect="1"/>
          </p:cNvPicPr>
          <p:nvPr/>
        </p:nvPicPr>
        <p:blipFill>
          <a:blip r:embed="rId4"/>
          <a:stretch>
            <a:fillRect/>
          </a:stretch>
        </p:blipFill>
        <p:spPr>
          <a:xfrm>
            <a:off x="5332990" y="5193617"/>
            <a:ext cx="3487160" cy="1302433"/>
          </a:xfrm>
          <a:prstGeom prst="rect">
            <a:avLst/>
          </a:prstGeom>
        </p:spPr>
      </p:pic>
      <p:sp>
        <p:nvSpPr>
          <p:cNvPr id="11" name="下矢印 10"/>
          <p:cNvSpPr/>
          <p:nvPr/>
        </p:nvSpPr>
        <p:spPr>
          <a:xfrm>
            <a:off x="3693081" y="2487712"/>
            <a:ext cx="307816" cy="69989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4572000" y="2487712"/>
            <a:ext cx="307816" cy="69989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下矢印 15"/>
          <p:cNvSpPr/>
          <p:nvPr/>
        </p:nvSpPr>
        <p:spPr>
          <a:xfrm rot="12354416">
            <a:off x="5669330" y="2623525"/>
            <a:ext cx="307816" cy="163704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5082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4" y="31174"/>
            <a:ext cx="7737505"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CHIRIMEN for Raspberry Pi 3 </a:t>
            </a:r>
            <a:r>
              <a:rPr lang="ja-JP" altLang="en-US" sz="2400" b="1" dirty="0">
                <a:latin typeface="メイリオ" panose="020B0604030504040204" pitchFamily="50" charset="-128"/>
                <a:ea typeface="メイリオ" panose="020B0604030504040204" pitchFamily="50" charset="-128"/>
              </a:rPr>
              <a:t>を起動してみよう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1015663"/>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接続方法</a:t>
            </a:r>
            <a:endParaRPr lang="en-US" altLang="ja-JP" u="sng"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機材が揃ったら、いよいよ </a:t>
            </a:r>
            <a:r>
              <a:rPr lang="en-US" altLang="ja-JP" sz="1400" dirty="0" err="1">
                <a:latin typeface="メイリオ" panose="020B0604030504040204" pitchFamily="50" charset="-128"/>
                <a:ea typeface="メイリオ" panose="020B0604030504040204" pitchFamily="50" charset="-128"/>
              </a:rPr>
              <a:t>Raspi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を接続して起動してみましょう。基本ハードウエアを下図のように接続してください。</a:t>
            </a:r>
            <a:r>
              <a:rPr lang="en-US" altLang="ja-JP" sz="1400" dirty="0">
                <a:latin typeface="メイリオ" panose="020B0604030504040204" pitchFamily="50" charset="-128"/>
                <a:ea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rPr>
              <a:t>Raspi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への電源ケーブルの接続は最後にしましょう</a:t>
            </a:r>
            <a:r>
              <a:rPr lang="en-US" altLang="ja-JP"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79144AD1-653C-405B-9FDB-73B3F049FC18}"/>
              </a:ext>
            </a:extLst>
          </p:cNvPr>
          <p:cNvSpPr txBox="1"/>
          <p:nvPr/>
        </p:nvSpPr>
        <p:spPr>
          <a:xfrm>
            <a:off x="5732123" y="2327736"/>
            <a:ext cx="3161328" cy="2628027"/>
          </a:xfrm>
          <a:prstGeom prst="rect">
            <a:avLst/>
          </a:prstGeom>
          <a:noFill/>
        </p:spPr>
        <p:txBody>
          <a:bodyPr wrap="square" rtlCol="0">
            <a:spAutoFit/>
          </a:bodyPr>
          <a:lstStyle/>
          <a:p>
            <a:pPr marL="228600" indent="-228600">
              <a:lnSpc>
                <a:spcPct val="200000"/>
              </a:lnSpc>
              <a:buFont typeface="+mj-lt"/>
              <a:buAutoNum type="arabicPeriod"/>
            </a:pPr>
            <a:r>
              <a:rPr lang="ja-JP" altLang="en-US" sz="1200" dirty="0">
                <a:latin typeface="メイリオ" panose="020B0604030504040204" pitchFamily="50" charset="-128"/>
                <a:ea typeface="メイリオ" panose="020B0604030504040204" pitchFamily="50" charset="-128"/>
              </a:rPr>
              <a:t>モニタ電源をコンセントに接続</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en-US" altLang="ja-JP" sz="1200" dirty="0" err="1">
                <a:latin typeface="メイリオ" panose="020B0604030504040204" pitchFamily="50" charset="-128"/>
                <a:ea typeface="メイリオ" panose="020B0604030504040204" pitchFamily="50" charset="-128"/>
              </a:rPr>
              <a:t>Raspi</a:t>
            </a:r>
            <a:r>
              <a:rPr lang="ja-JP" altLang="en-US" sz="1200" dirty="0">
                <a:latin typeface="メイリオ" panose="020B0604030504040204" pitchFamily="50" charset="-128"/>
                <a:ea typeface="メイリオ" panose="020B0604030504040204" pitchFamily="50" charset="-128"/>
              </a:rPr>
              <a:t>に</a:t>
            </a:r>
            <a:r>
              <a:rPr lang="en-US" altLang="ja-JP" sz="1200" dirty="0">
                <a:latin typeface="メイリオ" panose="020B0604030504040204" pitchFamily="50" charset="-128"/>
                <a:ea typeface="メイリオ" panose="020B0604030504040204" pitchFamily="50" charset="-128"/>
              </a:rPr>
              <a:t>microSD</a:t>
            </a:r>
            <a:r>
              <a:rPr lang="ja-JP" altLang="en-US" sz="1200" dirty="0">
                <a:latin typeface="メイリオ" panose="020B0604030504040204" pitchFamily="50" charset="-128"/>
                <a:ea typeface="メイリオ" panose="020B0604030504040204" pitchFamily="50" charset="-128"/>
              </a:rPr>
              <a:t>カードを挿入</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en-US" altLang="ja-JP" sz="1200" dirty="0">
                <a:latin typeface="メイリオ" panose="020B0604030504040204" pitchFamily="50" charset="-128"/>
                <a:ea typeface="メイリオ" panose="020B0604030504040204" pitchFamily="50" charset="-128"/>
              </a:rPr>
              <a:t>HDMI</a:t>
            </a:r>
            <a:r>
              <a:rPr lang="ja-JP" altLang="en-US" sz="1200" dirty="0">
                <a:latin typeface="メイリオ" panose="020B0604030504040204" pitchFamily="50" charset="-128"/>
                <a:ea typeface="メイリオ" panose="020B0604030504040204" pitchFamily="50" charset="-128"/>
              </a:rPr>
              <a:t>ケーブルで</a:t>
            </a:r>
            <a:r>
              <a:rPr lang="en-US" altLang="ja-JP" sz="1200" dirty="0" err="1">
                <a:latin typeface="メイリオ" panose="020B0604030504040204" pitchFamily="50" charset="-128"/>
                <a:ea typeface="メイリオ" panose="020B0604030504040204" pitchFamily="50" charset="-128"/>
              </a:rPr>
              <a:t>Raspi</a:t>
            </a:r>
            <a:r>
              <a:rPr lang="ja-JP" altLang="en-US" sz="1200" dirty="0">
                <a:latin typeface="メイリオ" panose="020B0604030504040204" pitchFamily="50" charset="-128"/>
                <a:ea typeface="メイリオ" panose="020B0604030504040204" pitchFamily="50" charset="-128"/>
              </a:rPr>
              <a:t>とモニタを接続</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ja-JP" altLang="en-US" sz="1200" dirty="0">
                <a:latin typeface="メイリオ" panose="020B0604030504040204" pitchFamily="50" charset="-128"/>
                <a:ea typeface="メイリオ" panose="020B0604030504040204" pitchFamily="50" charset="-128"/>
              </a:rPr>
              <a:t>マウスを</a:t>
            </a:r>
            <a:r>
              <a:rPr lang="en-US" altLang="ja-JP" sz="1200" dirty="0">
                <a:latin typeface="メイリオ" panose="020B0604030504040204" pitchFamily="50" charset="-128"/>
                <a:ea typeface="メイリオ" panose="020B0604030504040204" pitchFamily="50" charset="-128"/>
              </a:rPr>
              <a:t>USB</a:t>
            </a:r>
            <a:r>
              <a:rPr lang="ja-JP" altLang="en-US" sz="1200" dirty="0">
                <a:latin typeface="メイリオ" panose="020B0604030504040204" pitchFamily="50" charset="-128"/>
                <a:ea typeface="メイリオ" panose="020B0604030504040204" pitchFamily="50" charset="-128"/>
              </a:rPr>
              <a:t>ポートへ接続</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ja-JP" altLang="en-US" sz="1200" dirty="0">
                <a:latin typeface="メイリオ" panose="020B0604030504040204" pitchFamily="50" charset="-128"/>
                <a:ea typeface="メイリオ" panose="020B0604030504040204" pitchFamily="50" charset="-128"/>
              </a:rPr>
              <a:t>キーボードを</a:t>
            </a:r>
            <a:r>
              <a:rPr lang="en-US" altLang="ja-JP" sz="1200" dirty="0">
                <a:latin typeface="メイリオ" panose="020B0604030504040204" pitchFamily="50" charset="-128"/>
                <a:ea typeface="メイリオ" panose="020B0604030504040204" pitchFamily="50" charset="-128"/>
              </a:rPr>
              <a:t>USB</a:t>
            </a:r>
            <a:r>
              <a:rPr lang="ja-JP" altLang="en-US" sz="1200" dirty="0">
                <a:latin typeface="メイリオ" panose="020B0604030504040204" pitchFamily="50" charset="-128"/>
                <a:ea typeface="メイリオ" panose="020B0604030504040204" pitchFamily="50" charset="-128"/>
              </a:rPr>
              <a:t>ポートへ接続</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en-US" altLang="ja-JP" sz="1200" dirty="0" err="1">
                <a:latin typeface="メイリオ" panose="020B0604030504040204" pitchFamily="50" charset="-128"/>
                <a:ea typeface="メイリオ" panose="020B0604030504040204" pitchFamily="50" charset="-128"/>
              </a:rPr>
              <a:t>microUSB</a:t>
            </a:r>
            <a:r>
              <a:rPr lang="ja-JP" altLang="en-US" sz="1200" dirty="0">
                <a:latin typeface="メイリオ" panose="020B0604030504040204" pitchFamily="50" charset="-128"/>
                <a:ea typeface="メイリオ" panose="020B0604030504040204" pitchFamily="50" charset="-128"/>
              </a:rPr>
              <a:t>電源ケーブルをコンセントへ</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en-US" altLang="ja-JP" sz="1200" dirty="0" err="1">
                <a:latin typeface="メイリオ" panose="020B0604030504040204" pitchFamily="50" charset="-128"/>
                <a:ea typeface="メイリオ" panose="020B0604030504040204" pitchFamily="50" charset="-128"/>
              </a:rPr>
              <a:t>microUSB</a:t>
            </a:r>
            <a:r>
              <a:rPr lang="ja-JP" altLang="en-US" sz="1200" dirty="0">
                <a:latin typeface="メイリオ" panose="020B0604030504040204" pitchFamily="50" charset="-128"/>
                <a:ea typeface="メイリオ" panose="020B0604030504040204" pitchFamily="50" charset="-128"/>
              </a:rPr>
              <a:t>電源ケーブルを</a:t>
            </a:r>
            <a:r>
              <a:rPr lang="en-US" altLang="ja-JP" sz="1200" dirty="0" err="1">
                <a:latin typeface="メイリオ" panose="020B0604030504040204" pitchFamily="50" charset="-128"/>
                <a:ea typeface="メイリオ" panose="020B0604030504040204" pitchFamily="50" charset="-128"/>
              </a:rPr>
              <a:t>Raspi</a:t>
            </a:r>
            <a:r>
              <a:rPr lang="ja-JP" altLang="en-US" sz="1200" dirty="0">
                <a:latin typeface="メイリオ" panose="020B0604030504040204" pitchFamily="50" charset="-128"/>
                <a:ea typeface="メイリオ" panose="020B0604030504040204" pitchFamily="50" charset="-128"/>
              </a:rPr>
              <a:t>に接続</a:t>
            </a:r>
            <a:endParaRPr lang="en-US" altLang="ja-JP" sz="12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F1F320D3-B4AB-4553-BEDF-2BD648788D6D}"/>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5</a:t>
            </a:fld>
            <a:endParaRPr kumimoji="1" lang="ja-JP" altLang="en-US" dirty="0">
              <a:solidFill>
                <a:schemeClr val="bg1">
                  <a:lumMod val="50000"/>
                </a:schemeClr>
              </a:solidFill>
            </a:endParaRPr>
          </a:p>
        </p:txBody>
      </p:sp>
      <p:pic>
        <p:nvPicPr>
          <p:cNvPr id="12" name="図 11">
            <a:extLst>
              <a:ext uri="{FF2B5EF4-FFF2-40B4-BE49-F238E27FC236}">
                <a16:creationId xmlns:a16="http://schemas.microsoft.com/office/drawing/2014/main" id="{498BC860-7E7E-499D-ABB4-134129673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14" name="Picture 2" descr="æ¥ç¶æ¹æ³">
            <a:extLst>
              <a:ext uri="{FF2B5EF4-FFF2-40B4-BE49-F238E27FC236}">
                <a16:creationId xmlns:a16="http://schemas.microsoft.com/office/drawing/2014/main" id="{F5837F93-A014-4296-840B-18D985BED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99" y="2327736"/>
            <a:ext cx="5399624" cy="4049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307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トラブルシューティング⑥</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過去の</a:t>
            </a:r>
            <a:r>
              <a:rPr lang="en-US" altLang="ja-JP" sz="2400" dirty="0">
                <a:latin typeface="メイリオ" pitchFamily="50" charset="-128"/>
                <a:ea typeface="メイリオ" pitchFamily="50" charset="-128"/>
              </a:rPr>
              <a:t>Q&amp;A</a:t>
            </a:r>
            <a:r>
              <a:rPr lang="ja-JP" altLang="en-US" sz="2400" dirty="0">
                <a:latin typeface="メイリオ" pitchFamily="50" charset="-128"/>
                <a:ea typeface="メイリオ" pitchFamily="50" charset="-128"/>
              </a:rPr>
              <a:t>①</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FEB72A10-C505-4ADD-9FD7-4CB475B69823}" type="slidenum">
              <a:rPr lang="ja-JP" altLang="en-US" smtClean="0"/>
              <a:pPr>
                <a:defRPr/>
              </a:pPr>
              <a:t>59</a:t>
            </a:fld>
            <a:endParaRPr lang="ja-JP" altLang="en-US" dirty="0"/>
          </a:p>
        </p:txBody>
      </p:sp>
      <p:graphicFrame>
        <p:nvGraphicFramePr>
          <p:cNvPr id="8" name="表 7"/>
          <p:cNvGraphicFramePr>
            <a:graphicFrameLocks noGrp="1"/>
          </p:cNvGraphicFramePr>
          <p:nvPr/>
        </p:nvGraphicFramePr>
        <p:xfrm>
          <a:off x="231775" y="1103349"/>
          <a:ext cx="8651743" cy="2880000"/>
        </p:xfrm>
        <a:graphic>
          <a:graphicData uri="http://schemas.openxmlformats.org/drawingml/2006/table">
            <a:tbl>
              <a:tblPr>
                <a:tableStyleId>{5C22544A-7EE6-4342-B048-85BDC9FD1C3A}</a:tableStyleId>
              </a:tblPr>
              <a:tblGrid>
                <a:gridCol w="479743">
                  <a:extLst>
                    <a:ext uri="{9D8B030D-6E8A-4147-A177-3AD203B41FA5}">
                      <a16:colId xmlns:a16="http://schemas.microsoft.com/office/drawing/2014/main" val="20000"/>
                    </a:ext>
                  </a:extLst>
                </a:gridCol>
                <a:gridCol w="8172000">
                  <a:extLst>
                    <a:ext uri="{9D8B030D-6E8A-4147-A177-3AD203B41FA5}">
                      <a16:colId xmlns:a16="http://schemas.microsoft.com/office/drawing/2014/main" val="20001"/>
                    </a:ext>
                  </a:extLst>
                </a:gridCol>
              </a:tblGrid>
              <a:tr h="36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質問</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r>
                        <a:rPr kumimoji="1" lang="en-US" altLang="ja-JP" sz="1000" b="1" dirty="0">
                          <a:latin typeface="メイリオ" panose="020B0604030504040204" pitchFamily="50" charset="-128"/>
                          <a:ea typeface="メイリオ" panose="020B0604030504040204" pitchFamily="50" charset="-128"/>
                        </a:rPr>
                        <a:t>Node-RED</a:t>
                      </a:r>
                      <a:r>
                        <a:rPr kumimoji="1" lang="ja-JP" altLang="en-US" sz="1000" b="1" dirty="0">
                          <a:latin typeface="メイリオ" panose="020B0604030504040204" pitchFamily="50" charset="-128"/>
                          <a:ea typeface="メイリオ" panose="020B0604030504040204" pitchFamily="50" charset="-128"/>
                        </a:rPr>
                        <a:t>で条件分岐したい</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252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回答</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r>
                        <a:rPr kumimoji="1" lang="en-US" altLang="ja-JP" sz="1000" dirty="0">
                          <a:latin typeface="メイリオ" panose="020B0604030504040204" pitchFamily="50" charset="-128"/>
                          <a:ea typeface="メイリオ" panose="020B0604030504040204" pitchFamily="50" charset="-128"/>
                        </a:rPr>
                        <a:t>switch</a:t>
                      </a:r>
                      <a:r>
                        <a:rPr kumimoji="1" lang="ja-JP" altLang="en-US" sz="1000" dirty="0">
                          <a:latin typeface="メイリオ" panose="020B0604030504040204" pitchFamily="50" charset="-128"/>
                          <a:ea typeface="メイリオ" panose="020B0604030504040204" pitchFamily="50" charset="-128"/>
                        </a:rPr>
                        <a:t>ノードを使います。</a:t>
                      </a:r>
                    </a:p>
                    <a:p>
                      <a:r>
                        <a:rPr kumimoji="1" lang="ja-JP" altLang="en-US" sz="1000" dirty="0">
                          <a:latin typeface="メイリオ" panose="020B0604030504040204" pitchFamily="50" charset="-128"/>
                          <a:ea typeface="メイリオ" panose="020B0604030504040204" pitchFamily="50" charset="-128"/>
                        </a:rPr>
                        <a:t>プロパティを開くと一行目に</a:t>
                      </a:r>
                    </a:p>
                    <a:p>
                      <a:endParaRPr kumimoji="1" lang="ja-JP" altLang="en-US" sz="1000" dirty="0">
                        <a:latin typeface="メイリオ" panose="020B0604030504040204" pitchFamily="50" charset="-128"/>
                        <a:ea typeface="メイリオ" panose="020B0604030504040204" pitchFamily="50" charset="-128"/>
                      </a:endParaRPr>
                    </a:p>
                    <a:p>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　空白　→　</a:t>
                      </a:r>
                      <a:r>
                        <a:rPr kumimoji="1" lang="en-US" altLang="ja-JP" sz="1000" dirty="0">
                          <a:latin typeface="メイリオ" panose="020B0604030504040204" pitchFamily="50" charset="-128"/>
                          <a:ea typeface="メイリオ" panose="020B0604030504040204" pitchFamily="50" charset="-128"/>
                        </a:rPr>
                        <a:t>1</a:t>
                      </a: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となっています。</a:t>
                      </a:r>
                    </a:p>
                    <a:p>
                      <a:r>
                        <a:rPr kumimoji="1" lang="ja-JP" altLang="en-US" sz="1000" dirty="0">
                          <a:latin typeface="メイリオ" panose="020B0604030504040204" pitchFamily="50" charset="-128"/>
                          <a:ea typeface="メイリオ" panose="020B0604030504040204" pitchFamily="50" charset="-128"/>
                        </a:rPr>
                        <a:t>意味は</a:t>
                      </a:r>
                    </a:p>
                    <a:p>
                      <a:r>
                        <a:rPr kumimoji="1" lang="ja-JP" altLang="en-US" sz="1000" dirty="0">
                          <a:latin typeface="メイリオ" panose="020B0604030504040204" pitchFamily="50" charset="-128"/>
                          <a:ea typeface="メイリオ" panose="020B0604030504040204" pitchFamily="50" charset="-128"/>
                        </a:rPr>
                        <a:t>「空白の文字や数値が等しい場合、入力された値を</a:t>
                      </a:r>
                      <a:r>
                        <a:rPr kumimoji="1" lang="en-US" altLang="ja-JP" sz="1000" dirty="0">
                          <a:latin typeface="メイリオ" panose="020B0604030504040204" pitchFamily="50" charset="-128"/>
                          <a:ea typeface="メイリオ" panose="020B0604030504040204" pitchFamily="50" charset="-128"/>
                        </a:rPr>
                        <a:t>1</a:t>
                      </a:r>
                      <a:r>
                        <a:rPr kumimoji="1" lang="ja-JP" altLang="en-US" sz="1000" dirty="0">
                          <a:latin typeface="メイリオ" panose="020B0604030504040204" pitchFamily="50" charset="-128"/>
                          <a:ea typeface="メイリオ" panose="020B0604030504040204" pitchFamily="50" charset="-128"/>
                        </a:rPr>
                        <a:t>から出力する」</a:t>
                      </a:r>
                    </a:p>
                    <a:p>
                      <a:r>
                        <a:rPr kumimoji="1" lang="ja-JP" altLang="en-US" sz="1000" dirty="0">
                          <a:latin typeface="メイリオ" panose="020B0604030504040204" pitchFamily="50" charset="-128"/>
                          <a:ea typeface="メイリオ" panose="020B0604030504040204" pitchFamily="50" charset="-128"/>
                        </a:rPr>
                        <a:t>です。</a:t>
                      </a:r>
                    </a:p>
                    <a:p>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このプロパティの下の方に</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追加</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ボタンがありますので、押すと条件を増やすことができます。</a:t>
                      </a:r>
                    </a:p>
                    <a:p>
                      <a:r>
                        <a:rPr kumimoji="1" lang="ja-JP" altLang="en-US" sz="1000" dirty="0">
                          <a:latin typeface="メイリオ" panose="020B0604030504040204" pitchFamily="50" charset="-128"/>
                          <a:ea typeface="メイリオ" panose="020B0604030504040204" pitchFamily="50" charset="-128"/>
                        </a:rPr>
                        <a:t>条件を増やした場合、さらに下の方にある動作設定を</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「最初に合致した条件で終了」</a:t>
                      </a:r>
                    </a:p>
                    <a:p>
                      <a:r>
                        <a:rPr kumimoji="1" lang="ja-JP" altLang="en-US" sz="1000" dirty="0">
                          <a:latin typeface="メイリオ" panose="020B0604030504040204" pitchFamily="50" charset="-128"/>
                          <a:ea typeface="メイリオ" panose="020B0604030504040204" pitchFamily="50" charset="-128"/>
                        </a:rPr>
                        <a:t>にしてください。</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9" name="表 8"/>
          <p:cNvGraphicFramePr>
            <a:graphicFrameLocks noGrp="1"/>
          </p:cNvGraphicFramePr>
          <p:nvPr/>
        </p:nvGraphicFramePr>
        <p:xfrm>
          <a:off x="246128" y="4046352"/>
          <a:ext cx="8651743" cy="2520000"/>
        </p:xfrm>
        <a:graphic>
          <a:graphicData uri="http://schemas.openxmlformats.org/drawingml/2006/table">
            <a:tbl>
              <a:tblPr>
                <a:tableStyleId>{5C22544A-7EE6-4342-B048-85BDC9FD1C3A}</a:tableStyleId>
              </a:tblPr>
              <a:tblGrid>
                <a:gridCol w="479743">
                  <a:extLst>
                    <a:ext uri="{9D8B030D-6E8A-4147-A177-3AD203B41FA5}">
                      <a16:colId xmlns:a16="http://schemas.microsoft.com/office/drawing/2014/main" val="20000"/>
                    </a:ext>
                  </a:extLst>
                </a:gridCol>
                <a:gridCol w="8172000">
                  <a:extLst>
                    <a:ext uri="{9D8B030D-6E8A-4147-A177-3AD203B41FA5}">
                      <a16:colId xmlns:a16="http://schemas.microsoft.com/office/drawing/2014/main" val="20001"/>
                    </a:ext>
                  </a:extLst>
                </a:gridCol>
              </a:tblGrid>
              <a:tr h="36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質問</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r>
                        <a:rPr kumimoji="1" lang="en-US" altLang="ja-JP" sz="1000" b="1" dirty="0">
                          <a:latin typeface="メイリオ" panose="020B0604030504040204" pitchFamily="50" charset="-128"/>
                          <a:ea typeface="メイリオ" panose="020B0604030504040204" pitchFamily="50" charset="-128"/>
                        </a:rPr>
                        <a:t>Node-RED</a:t>
                      </a:r>
                      <a:r>
                        <a:rPr kumimoji="1" lang="ja-JP" altLang="en-US" sz="1000" b="1" dirty="0">
                          <a:latin typeface="メイリオ" panose="020B0604030504040204" pitchFamily="50" charset="-128"/>
                          <a:ea typeface="メイリオ" panose="020B0604030504040204" pitchFamily="50" charset="-128"/>
                        </a:rPr>
                        <a:t>上で</a:t>
                      </a:r>
                      <a:r>
                        <a:rPr kumimoji="1" lang="en-US" altLang="ja-JP" sz="1000" b="1" dirty="0">
                          <a:latin typeface="メイリオ" panose="020B0604030504040204" pitchFamily="50" charset="-128"/>
                          <a:ea typeface="メイリオ" panose="020B0604030504040204" pitchFamily="50" charset="-128"/>
                        </a:rPr>
                        <a:t>Grove</a:t>
                      </a:r>
                      <a:r>
                        <a:rPr kumimoji="1" lang="ja-JP" altLang="en-US" sz="1000" b="1" dirty="0">
                          <a:latin typeface="メイリオ" panose="020B0604030504040204" pitchFamily="50" charset="-128"/>
                          <a:ea typeface="メイリオ" panose="020B0604030504040204" pitchFamily="50" charset="-128"/>
                        </a:rPr>
                        <a:t>ボタンを使った時に、複数回の入力が検出される（チャタリングが起きる）</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216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回答</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r>
                        <a:rPr kumimoji="1" lang="en-US" altLang="ja-JP" sz="1000" dirty="0">
                          <a:latin typeface="メイリオ" panose="020B0604030504040204" pitchFamily="50" charset="-128"/>
                          <a:ea typeface="メイリオ" panose="020B0604030504040204" pitchFamily="50" charset="-128"/>
                        </a:rPr>
                        <a:t>Node-RED</a:t>
                      </a:r>
                      <a:r>
                        <a:rPr kumimoji="1" lang="ja-JP" altLang="en-US" sz="1000" dirty="0">
                          <a:latin typeface="メイリオ" panose="020B0604030504040204" pitchFamily="50" charset="-128"/>
                          <a:ea typeface="メイリオ" panose="020B0604030504040204" pitchFamily="50" charset="-128"/>
                        </a:rPr>
                        <a:t>の「デプロイ」の設定を「変更したフロー」に変えて、もう一度デプロイしてみてください。</a:t>
                      </a:r>
                    </a:p>
                    <a:p>
                      <a:r>
                        <a:rPr kumimoji="1" lang="ja-JP" altLang="en-US" sz="1000" dirty="0">
                          <a:latin typeface="メイリオ" panose="020B0604030504040204" pitchFamily="50" charset="-128"/>
                          <a:ea typeface="メイリオ" panose="020B0604030504040204" pitchFamily="50" charset="-128"/>
                        </a:rPr>
                        <a:t>この時、再デプロイの前に、</a:t>
                      </a:r>
                    </a:p>
                    <a:p>
                      <a:pPr lvl="1"/>
                      <a:r>
                        <a:rPr kumimoji="1" lang="en-US" altLang="ja-JP" sz="1000" dirty="0">
                          <a:latin typeface="メイリオ" panose="020B0604030504040204" pitchFamily="50" charset="-128"/>
                          <a:ea typeface="メイリオ" panose="020B0604030504040204" pitchFamily="50" charset="-128"/>
                        </a:rPr>
                        <a:t>$node-red-stop</a:t>
                      </a:r>
                    </a:p>
                    <a:p>
                      <a:pPr lvl="1"/>
                      <a:r>
                        <a:rPr kumimoji="1" lang="en-US" altLang="ja-JP" sz="1000" dirty="0">
                          <a:latin typeface="メイリオ" panose="020B0604030504040204" pitchFamily="50" charset="-128"/>
                          <a:ea typeface="メイリオ" panose="020B0604030504040204" pitchFamily="50" charset="-128"/>
                        </a:rPr>
                        <a:t>$node-red-start</a:t>
                      </a:r>
                    </a:p>
                    <a:p>
                      <a:r>
                        <a:rPr kumimoji="1" lang="ja-JP" altLang="en-US" sz="1000" dirty="0">
                          <a:latin typeface="メイリオ" panose="020B0604030504040204" pitchFamily="50" charset="-128"/>
                          <a:ea typeface="メイリオ" panose="020B0604030504040204" pitchFamily="50" charset="-128"/>
                        </a:rPr>
                        <a:t>と順に実行し、</a:t>
                      </a:r>
                      <a:r>
                        <a:rPr kumimoji="1" lang="en-US" altLang="ja-JP" sz="1000" dirty="0">
                          <a:latin typeface="メイリオ" panose="020B0604030504040204" pitchFamily="50" charset="-128"/>
                          <a:ea typeface="メイリオ" panose="020B0604030504040204" pitchFamily="50" charset="-128"/>
                        </a:rPr>
                        <a:t>Node-RED</a:t>
                      </a:r>
                      <a:r>
                        <a:rPr kumimoji="1" lang="ja-JP" altLang="en-US" sz="1000" dirty="0">
                          <a:latin typeface="メイリオ" panose="020B0604030504040204" pitchFamily="50" charset="-128"/>
                          <a:ea typeface="メイリオ" panose="020B0604030504040204" pitchFamily="50" charset="-128"/>
                        </a:rPr>
                        <a:t>サービスをリセットすると改善される場合があります。</a:t>
                      </a:r>
                    </a:p>
                    <a:p>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それでも改善しない場合は、</a:t>
                      </a:r>
                      <a:r>
                        <a:rPr kumimoji="1" lang="en-US" altLang="ja-JP" sz="1000" dirty="0">
                          <a:latin typeface="メイリオ" panose="020B0604030504040204" pitchFamily="50" charset="-128"/>
                          <a:ea typeface="メイリオ" panose="020B0604030504040204" pitchFamily="50" charset="-128"/>
                        </a:rPr>
                        <a:t>Raspberry</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Pi</a:t>
                      </a:r>
                      <a:r>
                        <a:rPr kumimoji="1" lang="ja-JP" altLang="en-US" sz="1000" dirty="0">
                          <a:latin typeface="メイリオ" panose="020B0604030504040204" pitchFamily="50" charset="-128"/>
                          <a:ea typeface="メイリオ" panose="020B0604030504040204" pitchFamily="50" charset="-128"/>
                        </a:rPr>
                        <a:t>本体を再起動した後に、上記の操作をすると解決する場合があります。</a:t>
                      </a:r>
                    </a:p>
                    <a:p>
                      <a:r>
                        <a:rPr kumimoji="1" lang="ja-JP" altLang="en-US" sz="1000" dirty="0">
                          <a:latin typeface="メイリオ" panose="020B0604030504040204" pitchFamily="50" charset="-128"/>
                          <a:ea typeface="メイリオ" panose="020B0604030504040204" pitchFamily="50" charset="-128"/>
                        </a:rPr>
                        <a:t>ちなみに、</a:t>
                      </a:r>
                      <a:r>
                        <a:rPr kumimoji="1" lang="en-US" altLang="ja-JP" sz="1000" dirty="0">
                          <a:latin typeface="メイリオ" panose="020B0604030504040204" pitchFamily="50" charset="-128"/>
                          <a:ea typeface="メイリオ" panose="020B0604030504040204" pitchFamily="50" charset="-128"/>
                        </a:rPr>
                        <a:t>Grove</a:t>
                      </a:r>
                      <a:r>
                        <a:rPr kumimoji="1" lang="ja-JP" altLang="en-US" sz="1000" dirty="0">
                          <a:latin typeface="メイリオ" panose="020B0604030504040204" pitchFamily="50" charset="-128"/>
                          <a:ea typeface="メイリオ" panose="020B0604030504040204" pitchFamily="50" charset="-128"/>
                        </a:rPr>
                        <a:t>ボタンのノードは状態が変化したら</a:t>
                      </a:r>
                      <a:r>
                        <a:rPr kumimoji="1" lang="en-US" altLang="ja-JP" sz="1000" dirty="0">
                          <a:latin typeface="メイリオ" panose="020B0604030504040204" pitchFamily="50" charset="-128"/>
                          <a:ea typeface="メイリオ" panose="020B0604030504040204" pitchFamily="50" charset="-128"/>
                        </a:rPr>
                        <a:t>msg</a:t>
                      </a:r>
                      <a:r>
                        <a:rPr kumimoji="1" lang="ja-JP" altLang="en-US" sz="1000" dirty="0">
                          <a:latin typeface="メイリオ" panose="020B0604030504040204" pitchFamily="50" charset="-128"/>
                          <a:ea typeface="メイリオ" panose="020B0604030504040204" pitchFamily="50" charset="-128"/>
                        </a:rPr>
                        <a:t>を送ります。つまり、</a:t>
                      </a:r>
                      <a:r>
                        <a:rPr kumimoji="1" lang="en-US" altLang="ja-JP" sz="1000" dirty="0">
                          <a:latin typeface="メイリオ" panose="020B0604030504040204" pitchFamily="50" charset="-128"/>
                          <a:ea typeface="メイリオ" panose="020B0604030504040204" pitchFamily="50" charset="-128"/>
                        </a:rPr>
                        <a:t>1</a:t>
                      </a:r>
                      <a:r>
                        <a:rPr kumimoji="1" lang="ja-JP" altLang="en-US" sz="1000" dirty="0">
                          <a:latin typeface="メイリオ" panose="020B0604030504040204" pitchFamily="50" charset="-128"/>
                          <a:ea typeface="メイリオ" panose="020B0604030504040204" pitchFamily="50" charset="-128"/>
                        </a:rPr>
                        <a:t>プッシュにつき押した時と離した時で</a:t>
                      </a:r>
                      <a:r>
                        <a:rPr kumimoji="1" lang="en-US" altLang="ja-JP" sz="1000" dirty="0">
                          <a:latin typeface="メイリオ" panose="020B0604030504040204" pitchFamily="50" charset="-128"/>
                          <a:ea typeface="メイリオ" panose="020B0604030504040204" pitchFamily="50" charset="-128"/>
                        </a:rPr>
                        <a:t>2</a:t>
                      </a:r>
                      <a:r>
                        <a:rPr kumimoji="1" lang="ja-JP" altLang="en-US" sz="1000" dirty="0">
                          <a:latin typeface="メイリオ" panose="020B0604030504040204" pitchFamily="50" charset="-128"/>
                          <a:ea typeface="メイリオ" panose="020B0604030504040204" pitchFamily="50" charset="-128"/>
                        </a:rPr>
                        <a:t>回の</a:t>
                      </a:r>
                      <a:r>
                        <a:rPr kumimoji="1" lang="en-US" altLang="ja-JP" sz="1000" dirty="0">
                          <a:latin typeface="メイリオ" panose="020B0604030504040204" pitchFamily="50" charset="-128"/>
                          <a:ea typeface="メイリオ" panose="020B0604030504040204" pitchFamily="50" charset="-128"/>
                        </a:rPr>
                        <a:t>msg</a:t>
                      </a:r>
                      <a:r>
                        <a:rPr kumimoji="1" lang="ja-JP" altLang="en-US" sz="1000" dirty="0">
                          <a:latin typeface="メイリオ" panose="020B0604030504040204" pitchFamily="50" charset="-128"/>
                          <a:ea typeface="メイリオ" panose="020B0604030504040204" pitchFamily="50" charset="-128"/>
                        </a:rPr>
                        <a:t>が生じます。</a:t>
                      </a:r>
                    </a:p>
                    <a:p>
                      <a:endParaRPr kumimoji="1" lang="ja-JP" altLang="en-US" sz="1000" dirty="0">
                        <a:latin typeface="メイリオ" panose="020B0604030504040204" pitchFamily="50" charset="-128"/>
                        <a:ea typeface="メイリオ" panose="020B0604030504040204" pitchFamily="50" charset="-128"/>
                      </a:endParaRPr>
                    </a:p>
                    <a:p>
                      <a:r>
                        <a:rPr kumimoji="1" lang="en-US" altLang="ja-JP" sz="1000" dirty="0">
                          <a:latin typeface="メイリオ" panose="020B0604030504040204" pitchFamily="50" charset="-128"/>
                          <a:ea typeface="メイリオ" panose="020B0604030504040204" pitchFamily="50" charset="-128"/>
                        </a:rPr>
                        <a:t>Node-RED</a:t>
                      </a:r>
                      <a:r>
                        <a:rPr kumimoji="1" lang="ja-JP" altLang="en-US" sz="1000" dirty="0">
                          <a:latin typeface="メイリオ" panose="020B0604030504040204" pitchFamily="50" charset="-128"/>
                          <a:ea typeface="メイリオ" panose="020B0604030504040204" pitchFamily="50" charset="-128"/>
                        </a:rPr>
                        <a:t>でその他のセンサー値に異常がある場合（ある程度の頻度で異常値が生じる場合）、上記の方法で解決する場合があります。</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bl>
          </a:graphicData>
        </a:graphic>
      </p:graphicFrame>
      <p:sp>
        <p:nvSpPr>
          <p:cNvPr id="6" name="小波 5"/>
          <p:cNvSpPr/>
          <p:nvPr/>
        </p:nvSpPr>
        <p:spPr>
          <a:xfrm rot="600000">
            <a:off x="6549439" y="1290826"/>
            <a:ext cx="2223686" cy="736163"/>
          </a:xfrm>
          <a:prstGeom prst="doubleWave">
            <a:avLst/>
          </a:prstGeom>
          <a:solidFill>
            <a:srgbClr val="C00000"/>
          </a:solidFill>
          <a:ln>
            <a:noFill/>
          </a:ln>
        </p:spPr>
        <p:style>
          <a:lnRef idx="3">
            <a:schemeClr val="lt1"/>
          </a:lnRef>
          <a:fillRef idx="1">
            <a:schemeClr val="accent2"/>
          </a:fillRef>
          <a:effectRef idx="1">
            <a:schemeClr val="accent2"/>
          </a:effectRef>
          <a:fontRef idx="minor">
            <a:schemeClr val="lt1"/>
          </a:fontRef>
        </p:style>
        <p:txBody>
          <a:bodyPr wrap="none" anchor="ctr">
            <a:spAutoFit/>
          </a:bodyPr>
          <a:lstStyle/>
          <a:p>
            <a:pPr algn="ctr">
              <a:defRPr/>
            </a:pPr>
            <a:r>
              <a:rPr lang="ja-JP" altLang="en-US" sz="1000" b="0" dirty="0">
                <a:latin typeface="HGP創英角ﾎﾟｯﾌﾟ体" panose="040B0A00000000000000" pitchFamily="50" charset="-128"/>
                <a:ea typeface="HGP創英角ﾎﾟｯﾌﾟ体" panose="040B0A00000000000000" pitchFamily="50" charset="-128"/>
              </a:rPr>
              <a:t>過去にあった質問と回答を集めてみた</a:t>
            </a:r>
            <a:endParaRPr lang="en-US" altLang="ja-JP" sz="1000" b="0" dirty="0">
              <a:latin typeface="HGP創英角ﾎﾟｯﾌﾟ体" panose="040B0A00000000000000" pitchFamily="50" charset="-128"/>
              <a:ea typeface="HGP創英角ﾎﾟｯﾌﾟ体" panose="040B0A00000000000000" pitchFamily="50" charset="-128"/>
            </a:endParaRPr>
          </a:p>
          <a:p>
            <a:pPr algn="ctr">
              <a:defRPr/>
            </a:pPr>
            <a:r>
              <a:rPr lang="ja-JP" altLang="en-US" sz="1050" b="0" dirty="0">
                <a:latin typeface="HGP創英角ﾎﾟｯﾌﾟ体" panose="040B0A00000000000000" pitchFamily="50" charset="-128"/>
                <a:ea typeface="HGP創英角ﾎﾟｯﾌﾟ体" panose="040B0A00000000000000" pitchFamily="50" charset="-128"/>
              </a:rPr>
              <a:t>聞く前に</a:t>
            </a:r>
            <a:r>
              <a:rPr lang="ja-JP" altLang="en-US" sz="2000" b="0" dirty="0">
                <a:latin typeface="HGP創英角ﾎﾟｯﾌﾟ体" panose="040B0A00000000000000" pitchFamily="50" charset="-128"/>
                <a:ea typeface="HGP創英角ﾎﾟｯﾌﾟ体" panose="040B0A00000000000000" pitchFamily="50" charset="-128"/>
              </a:rPr>
              <a:t>要チェック！</a:t>
            </a:r>
          </a:p>
        </p:txBody>
      </p:sp>
    </p:spTree>
    <p:extLst>
      <p:ext uri="{BB962C8B-B14F-4D97-AF65-F5344CB8AC3E}">
        <p14:creationId xmlns:p14="http://schemas.microsoft.com/office/powerpoint/2010/main" val="28364502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トラブルシューティング⑥</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過去の</a:t>
            </a:r>
            <a:r>
              <a:rPr lang="en-US" altLang="ja-JP" sz="2400" dirty="0">
                <a:latin typeface="メイリオ" pitchFamily="50" charset="-128"/>
                <a:ea typeface="メイリオ" pitchFamily="50" charset="-128"/>
              </a:rPr>
              <a:t>Q&amp;A</a:t>
            </a:r>
            <a:r>
              <a:rPr lang="ja-JP" altLang="en-US" sz="2400" dirty="0">
                <a:latin typeface="メイリオ" pitchFamily="50" charset="-128"/>
                <a:ea typeface="メイリオ" pitchFamily="50" charset="-128"/>
              </a:rPr>
              <a:t>②</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FEB72A10-C505-4ADD-9FD7-4CB475B69823}" type="slidenum">
              <a:rPr lang="ja-JP" altLang="en-US" smtClean="0"/>
              <a:pPr>
                <a:defRPr/>
              </a:pPr>
              <a:t>60</a:t>
            </a:fld>
            <a:endParaRPr lang="ja-JP" altLang="en-US" dirty="0"/>
          </a:p>
        </p:txBody>
      </p:sp>
      <p:graphicFrame>
        <p:nvGraphicFramePr>
          <p:cNvPr id="5" name="表 4"/>
          <p:cNvGraphicFramePr>
            <a:graphicFrameLocks noGrp="1"/>
          </p:cNvGraphicFramePr>
          <p:nvPr/>
        </p:nvGraphicFramePr>
        <p:xfrm>
          <a:off x="231775" y="1105079"/>
          <a:ext cx="8651743" cy="5472000"/>
        </p:xfrm>
        <a:graphic>
          <a:graphicData uri="http://schemas.openxmlformats.org/drawingml/2006/table">
            <a:tbl>
              <a:tblPr>
                <a:tableStyleId>{5C22544A-7EE6-4342-B048-85BDC9FD1C3A}</a:tableStyleId>
              </a:tblPr>
              <a:tblGrid>
                <a:gridCol w="479743">
                  <a:extLst>
                    <a:ext uri="{9D8B030D-6E8A-4147-A177-3AD203B41FA5}">
                      <a16:colId xmlns:a16="http://schemas.microsoft.com/office/drawing/2014/main" val="20000"/>
                    </a:ext>
                  </a:extLst>
                </a:gridCol>
                <a:gridCol w="8172000">
                  <a:extLst>
                    <a:ext uri="{9D8B030D-6E8A-4147-A177-3AD203B41FA5}">
                      <a16:colId xmlns:a16="http://schemas.microsoft.com/office/drawing/2014/main" val="20001"/>
                    </a:ext>
                  </a:extLst>
                </a:gridCol>
              </a:tblGrid>
              <a:tr h="36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質問</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r>
                        <a:rPr kumimoji="1" lang="en-US" altLang="ja-JP" sz="1000" b="1" dirty="0">
                          <a:latin typeface="メイリオ" panose="020B0604030504040204" pitchFamily="50" charset="-128"/>
                          <a:ea typeface="メイリオ" panose="020B0604030504040204" pitchFamily="50" charset="-128"/>
                        </a:rPr>
                        <a:t>Grove</a:t>
                      </a:r>
                      <a:r>
                        <a:rPr kumimoji="1" lang="ja-JP" altLang="en-US" sz="1000" b="1" dirty="0">
                          <a:latin typeface="メイリオ" panose="020B0604030504040204" pitchFamily="50" charset="-128"/>
                          <a:ea typeface="メイリオ" panose="020B0604030504040204" pitchFamily="50" charset="-128"/>
                        </a:rPr>
                        <a:t>超音波センサーを</a:t>
                      </a:r>
                      <a:r>
                        <a:rPr kumimoji="1" lang="en-US" altLang="ja-JP" sz="1000" b="1" dirty="0">
                          <a:latin typeface="メイリオ" panose="020B0604030504040204" pitchFamily="50" charset="-128"/>
                          <a:ea typeface="メイリオ" panose="020B0604030504040204" pitchFamily="50" charset="-128"/>
                        </a:rPr>
                        <a:t>GrovePi</a:t>
                      </a:r>
                      <a:r>
                        <a:rPr kumimoji="1" lang="ja-JP" altLang="en-US" sz="1000" b="1" dirty="0">
                          <a:latin typeface="メイリオ" panose="020B0604030504040204" pitchFamily="50" charset="-128"/>
                          <a:ea typeface="メイリオ" panose="020B0604030504040204" pitchFamily="50" charset="-128"/>
                        </a:rPr>
                        <a:t>本体から</a:t>
                      </a:r>
                      <a:r>
                        <a:rPr kumimoji="1" lang="en-US" altLang="ja-JP" sz="1000" b="1" dirty="0">
                          <a:latin typeface="メイリオ" panose="020B0604030504040204" pitchFamily="50" charset="-128"/>
                          <a:ea typeface="メイリオ" panose="020B0604030504040204" pitchFamily="50" charset="-128"/>
                        </a:rPr>
                        <a:t>2m~10m</a:t>
                      </a:r>
                      <a:r>
                        <a:rPr kumimoji="1" lang="ja-JP" altLang="en-US" sz="1000" b="1" dirty="0">
                          <a:latin typeface="メイリオ" panose="020B0604030504040204" pitchFamily="50" charset="-128"/>
                          <a:ea typeface="メイリオ" panose="020B0604030504040204" pitchFamily="50" charset="-128"/>
                        </a:rPr>
                        <a:t>離れた場所に置きたい</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234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回答</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r>
                        <a:rPr kumimoji="1" lang="ja-JP" altLang="en-US" sz="1000" dirty="0">
                          <a:latin typeface="メイリオ" panose="020B0604030504040204" pitchFamily="50" charset="-128"/>
                          <a:ea typeface="メイリオ" panose="020B0604030504040204" pitchFamily="50" charset="-128"/>
                        </a:rPr>
                        <a:t>ハブを使わず、比較的簡単にケーブルを延長する方法を２つ示します。</a:t>
                      </a:r>
                    </a:p>
                    <a:p>
                      <a:pPr marL="685800" lvl="1" indent="-228600">
                        <a:buFont typeface="+mj-lt"/>
                        <a:buAutoNum type="arabicPeriod"/>
                      </a:pPr>
                      <a:r>
                        <a:rPr kumimoji="1" lang="ja-JP" altLang="en-US" sz="1000" dirty="0">
                          <a:latin typeface="メイリオ" panose="020B0604030504040204" pitchFamily="50" charset="-128"/>
                          <a:ea typeface="メイリオ" panose="020B0604030504040204" pitchFamily="50" charset="-128"/>
                        </a:rPr>
                        <a:t>４ピンケーブルを</a:t>
                      </a:r>
                      <a:r>
                        <a:rPr kumimoji="1" lang="en-US" altLang="ja-JP" sz="1000" dirty="0">
                          <a:latin typeface="メイリオ" panose="020B0604030504040204" pitchFamily="50" charset="-128"/>
                          <a:ea typeface="メイリオ" panose="020B0604030504040204" pitchFamily="50" charset="-128"/>
                        </a:rPr>
                        <a:t>GrovePi</a:t>
                      </a:r>
                      <a:r>
                        <a:rPr kumimoji="1" lang="ja-JP" altLang="en-US" sz="1000" dirty="0">
                          <a:latin typeface="メイリオ" panose="020B0604030504040204" pitchFamily="50" charset="-128"/>
                          <a:ea typeface="メイリオ" panose="020B0604030504040204" pitchFamily="50" charset="-128"/>
                        </a:rPr>
                        <a:t>側と超音波センサー側にそれぞれ接続し、４ピンケーブルのコネクタの穴に延長するケーブルをつなげる方法</a:t>
                      </a:r>
                    </a:p>
                    <a:p>
                      <a:pPr marL="1143000" lvl="2" indent="-228600">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ケーブルの種類には単線とより線があり、単線であれば適切な太さのケーブルを用意すればはんだ付けが不要です。</a:t>
                      </a:r>
                    </a:p>
                    <a:p>
                      <a:pPr marL="1143000" lvl="2" indent="-228600">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より線は柔らかいため、コネクタの穴にさす部分をはんだ付けするか、ピンヘッダに一度はんだ付けしてからピンヘッダをコネクタに接続ことになります。</a:t>
                      </a:r>
                    </a:p>
                    <a:p>
                      <a:pPr marL="685800" lvl="1" indent="-228600">
                        <a:buFont typeface="+mj-lt"/>
                        <a:buAutoNum type="arabicPeriod"/>
                      </a:pPr>
                      <a:r>
                        <a:rPr kumimoji="1" lang="ja-JP" altLang="en-US" sz="1000" dirty="0">
                          <a:latin typeface="メイリオ" panose="020B0604030504040204" pitchFamily="50" charset="-128"/>
                          <a:ea typeface="メイリオ" panose="020B0604030504040204" pitchFamily="50" charset="-128"/>
                        </a:rPr>
                        <a:t>４ピンケーブルを中間で切断し、切断した部分に延長するケーブルをはんだ付けする方法</a:t>
                      </a:r>
                    </a:p>
                    <a:p>
                      <a:pPr marL="1085850" lvl="2" indent="-171450">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はんだ付けした部分は被覆がないため、ショートしないように絶縁テープなどで保護する必要があります。</a:t>
                      </a: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なお、ケーブルを長くする場合に発生する問題がありますので注意してください。</a:t>
                      </a:r>
                    </a:p>
                    <a:p>
                      <a:pPr marL="628650" lvl="1" indent="-171450">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長くすればするほどケーブルの抵抗値が高くなり信号が弱くなる（５Ｖで接続しても相手側は５Ｖにならない）ことがあります。</a:t>
                      </a:r>
                    </a:p>
                    <a:p>
                      <a:pPr marL="628650" lvl="1" indent="-171450">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周りの電波の影響を強く受けるため、ノイズの影響で正しく信号を送れないことがあります。</a:t>
                      </a:r>
                    </a:p>
                    <a:p>
                      <a:r>
                        <a:rPr kumimoji="1" lang="ja-JP" altLang="en-US" sz="1000" dirty="0">
                          <a:latin typeface="メイリオ" panose="020B0604030504040204" pitchFamily="50" charset="-128"/>
                          <a:ea typeface="メイリオ" panose="020B0604030504040204" pitchFamily="50" charset="-128"/>
                        </a:rPr>
                        <a:t>上記のことから、ケーブルはできるだけ短くすることをお勧めします。</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2772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技術情報</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kumimoji="1" lang="ja-JP" altLang="en-US" sz="1000" dirty="0">
                          <a:latin typeface="メイリオ" panose="020B0604030504040204" pitchFamily="50" charset="-128"/>
                          <a:ea typeface="メイリオ" panose="020B0604030504040204" pitchFamily="50" charset="-128"/>
                        </a:rPr>
                        <a:t>遠隔地のセンサー値を取得するには、</a:t>
                      </a:r>
                      <a:r>
                        <a:rPr kumimoji="1" lang="en-US" altLang="ja-JP" sz="1000" dirty="0">
                          <a:latin typeface="メイリオ" panose="020B0604030504040204" pitchFamily="50" charset="-128"/>
                          <a:ea typeface="メイリオ" panose="020B0604030504040204" pitchFamily="50" charset="-128"/>
                        </a:rPr>
                        <a:t>UDP</a:t>
                      </a:r>
                      <a:r>
                        <a:rPr kumimoji="1" lang="ja-JP" altLang="en-US" sz="1000" dirty="0">
                          <a:latin typeface="メイリオ" panose="020B0604030504040204" pitchFamily="50" charset="-128"/>
                          <a:ea typeface="メイリオ" panose="020B0604030504040204" pitchFamily="50" charset="-128"/>
                        </a:rPr>
                        <a:t>接続するのが比較的簡単だと思います。</a:t>
                      </a:r>
                    </a:p>
                    <a:p>
                      <a:r>
                        <a:rPr kumimoji="1" lang="ja-JP" altLang="en-US" sz="1000" dirty="0">
                          <a:latin typeface="メイリオ" panose="020B0604030504040204" pitchFamily="50" charset="-128"/>
                          <a:ea typeface="メイリオ" panose="020B0604030504040204" pitchFamily="50" charset="-128"/>
                        </a:rPr>
                        <a:t>■送信側（センサー側）の構成</a:t>
                      </a:r>
                    </a:p>
                    <a:p>
                      <a:pPr lvl="1"/>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ハードウェア</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センサ－本体</a:t>
                      </a:r>
                      <a:r>
                        <a:rPr kumimoji="1" lang="en-US" altLang="ja-JP" sz="1000" dirty="0">
                          <a:latin typeface="メイリオ" panose="020B0604030504040204" pitchFamily="50" charset="-128"/>
                          <a:ea typeface="メイリオ" panose="020B0604030504040204" pitchFamily="50" charset="-128"/>
                        </a:rPr>
                        <a:t>(A)</a:t>
                      </a:r>
                      <a:r>
                        <a:rPr kumimoji="1" lang="ja-JP" altLang="en-US" sz="1000" dirty="0">
                          <a:latin typeface="メイリオ" panose="020B0604030504040204" pitchFamily="50" charset="-128"/>
                          <a:ea typeface="メイリオ" panose="020B0604030504040204" pitchFamily="50" charset="-128"/>
                        </a:rPr>
                        <a:t>、センサー駆動および</a:t>
                      </a:r>
                      <a:r>
                        <a:rPr kumimoji="1" lang="en-US" altLang="ja-JP" sz="1000" dirty="0">
                          <a:latin typeface="メイリオ" panose="020B0604030504040204" pitchFamily="50" charset="-128"/>
                          <a:ea typeface="メイリオ" panose="020B0604030504040204" pitchFamily="50" charset="-128"/>
                        </a:rPr>
                        <a:t>Wi-Fi</a:t>
                      </a:r>
                      <a:r>
                        <a:rPr kumimoji="1" lang="ja-JP" altLang="en-US" sz="1000" dirty="0">
                          <a:latin typeface="メイリオ" panose="020B0604030504040204" pitchFamily="50" charset="-128"/>
                          <a:ea typeface="メイリオ" panose="020B0604030504040204" pitchFamily="50" charset="-128"/>
                        </a:rPr>
                        <a:t>モジュールとの通信が可能なマイコン等</a:t>
                      </a:r>
                      <a:r>
                        <a:rPr kumimoji="1" lang="en-US" altLang="ja-JP" sz="1000" dirty="0">
                          <a:latin typeface="メイリオ" panose="020B0604030504040204" pitchFamily="50" charset="-128"/>
                          <a:ea typeface="メイリオ" panose="020B0604030504040204" pitchFamily="50" charset="-128"/>
                        </a:rPr>
                        <a:t>(B)</a:t>
                      </a:r>
                      <a:r>
                        <a:rPr kumimoji="1" lang="ja-JP" altLang="en-US" sz="1000" dirty="0">
                          <a:latin typeface="メイリオ" panose="020B0604030504040204" pitchFamily="50" charset="-128"/>
                          <a:ea typeface="メイリオ" panose="020B0604030504040204" pitchFamily="50" charset="-128"/>
                        </a:rPr>
                        <a:t>、</a:t>
                      </a:r>
                      <a:r>
                        <a:rPr kumimoji="1" lang="en-US" altLang="ja-JP" sz="1000" dirty="0">
                          <a:latin typeface="メイリオ" panose="020B0604030504040204" pitchFamily="50" charset="-128"/>
                          <a:ea typeface="メイリオ" panose="020B0604030504040204" pitchFamily="50" charset="-128"/>
                        </a:rPr>
                        <a:t>Wi-Fi</a:t>
                      </a:r>
                      <a:r>
                        <a:rPr kumimoji="1" lang="ja-JP" altLang="en-US" sz="1000" dirty="0">
                          <a:latin typeface="メイリオ" panose="020B0604030504040204" pitchFamily="50" charset="-128"/>
                          <a:ea typeface="メイリオ" panose="020B0604030504040204" pitchFamily="50" charset="-128"/>
                        </a:rPr>
                        <a:t>モジュール</a:t>
                      </a:r>
                      <a:r>
                        <a:rPr kumimoji="1" lang="en-US" altLang="ja-JP" sz="1000" dirty="0">
                          <a:latin typeface="メイリオ" panose="020B0604030504040204" pitchFamily="50" charset="-128"/>
                          <a:ea typeface="メイリオ" panose="020B0604030504040204" pitchFamily="50" charset="-128"/>
                        </a:rPr>
                        <a:t>(C)</a:t>
                      </a:r>
                    </a:p>
                    <a:p>
                      <a:pPr lvl="1"/>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ソフトウェア</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センサーを駆動し、取得値をパケットとして、指定したアドレスに</a:t>
                      </a:r>
                      <a:r>
                        <a:rPr kumimoji="1" lang="en-US" altLang="ja-JP" sz="1000" dirty="0">
                          <a:latin typeface="メイリオ" panose="020B0604030504040204" pitchFamily="50" charset="-128"/>
                          <a:ea typeface="メイリオ" panose="020B0604030504040204" pitchFamily="50" charset="-128"/>
                        </a:rPr>
                        <a:t>UDP</a:t>
                      </a:r>
                      <a:r>
                        <a:rPr kumimoji="1" lang="ja-JP" altLang="en-US" sz="1000" dirty="0">
                          <a:latin typeface="メイリオ" panose="020B0604030504040204" pitchFamily="50" charset="-128"/>
                          <a:ea typeface="メイリオ" panose="020B0604030504040204" pitchFamily="50" charset="-128"/>
                        </a:rPr>
                        <a:t>プロトコルで送ります。</a:t>
                      </a:r>
                    </a:p>
                    <a:p>
                      <a:r>
                        <a:rPr kumimoji="1" lang="ja-JP" altLang="en-US" sz="1000" dirty="0">
                          <a:latin typeface="メイリオ" panose="020B0604030504040204" pitchFamily="50" charset="-128"/>
                          <a:ea typeface="メイリオ" panose="020B0604030504040204" pitchFamily="50" charset="-128"/>
                        </a:rPr>
                        <a:t>■受信側（アプリケーション側）の構成</a:t>
                      </a:r>
                    </a:p>
                    <a:p>
                      <a:pPr lvl="1"/>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ハードウェア</a:t>
                      </a:r>
                      <a:r>
                        <a:rPr kumimoji="1" lang="en-US" altLang="ja-JP" sz="1000" dirty="0">
                          <a:latin typeface="メイリオ" panose="020B0604030504040204" pitchFamily="50" charset="-128"/>
                          <a:ea typeface="メイリオ" panose="020B0604030504040204" pitchFamily="50" charset="-128"/>
                        </a:rPr>
                        <a:t>] Wi-Fi</a:t>
                      </a:r>
                      <a:r>
                        <a:rPr kumimoji="1" lang="ja-JP" altLang="en-US" sz="1000" dirty="0">
                          <a:latin typeface="メイリオ" panose="020B0604030504040204" pitchFamily="50" charset="-128"/>
                          <a:ea typeface="メイリオ" panose="020B0604030504040204" pitchFamily="50" charset="-128"/>
                        </a:rPr>
                        <a:t>接続が可能な機器</a:t>
                      </a:r>
                      <a:r>
                        <a:rPr kumimoji="1" lang="en-US" altLang="ja-JP" sz="1000" dirty="0">
                          <a:latin typeface="メイリオ" panose="020B0604030504040204" pitchFamily="50" charset="-128"/>
                          <a:ea typeface="メイリオ" panose="020B0604030504040204" pitchFamily="50" charset="-128"/>
                        </a:rPr>
                        <a:t>(D)</a:t>
                      </a:r>
                    </a:p>
                    <a:p>
                      <a:pPr lvl="1"/>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ソフトウェア</a:t>
                      </a:r>
                      <a:r>
                        <a:rPr kumimoji="1" lang="en-US" altLang="ja-JP" sz="1000" dirty="0">
                          <a:latin typeface="メイリオ" panose="020B0604030504040204" pitchFamily="50" charset="-128"/>
                          <a:ea typeface="メイリオ" panose="020B0604030504040204" pitchFamily="50" charset="-128"/>
                        </a:rPr>
                        <a:t>] UDP</a:t>
                      </a:r>
                      <a:r>
                        <a:rPr kumimoji="1" lang="ja-JP" altLang="en-US" sz="1000" dirty="0">
                          <a:latin typeface="メイリオ" panose="020B0604030504040204" pitchFamily="50" charset="-128"/>
                          <a:ea typeface="メイリオ" panose="020B0604030504040204" pitchFamily="50" charset="-128"/>
                        </a:rPr>
                        <a:t>サーバを動作させ、</a:t>
                      </a:r>
                      <a:r>
                        <a:rPr kumimoji="1" lang="en-US" altLang="ja-JP" sz="1000" dirty="0">
                          <a:latin typeface="メイリオ" panose="020B0604030504040204" pitchFamily="50" charset="-128"/>
                          <a:ea typeface="メイリオ" panose="020B0604030504040204" pitchFamily="50" charset="-128"/>
                        </a:rPr>
                        <a:t>UDP</a:t>
                      </a:r>
                      <a:r>
                        <a:rPr kumimoji="1" lang="ja-JP" altLang="en-US" sz="1000" dirty="0">
                          <a:latin typeface="メイリオ" panose="020B0604030504040204" pitchFamily="50" charset="-128"/>
                          <a:ea typeface="メイリオ" panose="020B0604030504040204" pitchFamily="50" charset="-128"/>
                        </a:rPr>
                        <a:t>プロトコルのパケットとしてセンサー値を受け取ります。</a:t>
                      </a:r>
                    </a:p>
                    <a:p>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この方法では、同じ</a:t>
                      </a:r>
                      <a:r>
                        <a:rPr kumimoji="1" lang="en-US" altLang="ja-JP" sz="1000" dirty="0">
                          <a:latin typeface="メイリオ" panose="020B0604030504040204" pitchFamily="50" charset="-128"/>
                          <a:ea typeface="メイリオ" panose="020B0604030504040204" pitchFamily="50" charset="-128"/>
                        </a:rPr>
                        <a:t>Wi-Fi</a:t>
                      </a:r>
                      <a:r>
                        <a:rPr kumimoji="1" lang="ja-JP" altLang="en-US" sz="1000" dirty="0">
                          <a:latin typeface="メイリオ" panose="020B0604030504040204" pitchFamily="50" charset="-128"/>
                          <a:ea typeface="メイリオ" panose="020B0604030504040204" pitchFamily="50" charset="-128"/>
                        </a:rPr>
                        <a:t>ルータにつながる範囲であれば、無線で接続できます。</a:t>
                      </a:r>
                    </a:p>
                    <a:p>
                      <a:r>
                        <a:rPr kumimoji="1" lang="en-US" altLang="ja-JP" sz="1000" dirty="0">
                          <a:latin typeface="メイリオ" panose="020B0604030504040204" pitchFamily="50" charset="-128"/>
                          <a:ea typeface="メイリオ" panose="020B0604030504040204" pitchFamily="50" charset="-128"/>
                        </a:rPr>
                        <a:t>Raspberry Pi</a:t>
                      </a:r>
                      <a:r>
                        <a:rPr kumimoji="1" lang="ja-JP" altLang="en-US" sz="1000" dirty="0">
                          <a:latin typeface="メイリオ" panose="020B0604030504040204" pitchFamily="50" charset="-128"/>
                          <a:ea typeface="メイリオ" panose="020B0604030504040204" pitchFamily="50" charset="-128"/>
                        </a:rPr>
                        <a:t>を</a:t>
                      </a:r>
                      <a:r>
                        <a:rPr kumimoji="1" lang="en-US" altLang="ja-JP" sz="1000" dirty="0">
                          <a:latin typeface="メイリオ" panose="020B0604030504040204" pitchFamily="50" charset="-128"/>
                          <a:ea typeface="メイリオ" panose="020B0604030504040204" pitchFamily="50" charset="-128"/>
                        </a:rPr>
                        <a:t>2</a:t>
                      </a:r>
                      <a:r>
                        <a:rPr kumimoji="1" lang="ja-JP" altLang="en-US" sz="1000" dirty="0">
                          <a:latin typeface="メイリオ" panose="020B0604030504040204" pitchFamily="50" charset="-128"/>
                          <a:ea typeface="メイリオ" panose="020B0604030504040204" pitchFamily="50" charset="-128"/>
                        </a:rPr>
                        <a:t>台使えるのであれば、センサー側の</a:t>
                      </a:r>
                      <a:r>
                        <a:rPr kumimoji="1" lang="en-US" altLang="ja-JP" sz="1000" dirty="0">
                          <a:latin typeface="メイリオ" panose="020B0604030504040204" pitchFamily="50" charset="-128"/>
                          <a:ea typeface="メイリオ" panose="020B0604030504040204" pitchFamily="50" charset="-128"/>
                        </a:rPr>
                        <a:t>(B)</a:t>
                      </a:r>
                      <a:r>
                        <a:rPr kumimoji="1" lang="ja-JP" altLang="en-US" sz="1000" dirty="0">
                          <a:latin typeface="メイリオ" panose="020B0604030504040204" pitchFamily="50" charset="-128"/>
                          <a:ea typeface="メイリオ" panose="020B0604030504040204" pitchFamily="50" charset="-128"/>
                        </a:rPr>
                        <a:t>と</a:t>
                      </a:r>
                      <a:r>
                        <a:rPr kumimoji="1" lang="en-US" altLang="ja-JP" sz="1000" dirty="0">
                          <a:latin typeface="メイリオ" panose="020B0604030504040204" pitchFamily="50" charset="-128"/>
                          <a:ea typeface="メイリオ" panose="020B0604030504040204" pitchFamily="50" charset="-128"/>
                        </a:rPr>
                        <a:t>(C)</a:t>
                      </a:r>
                      <a:r>
                        <a:rPr kumimoji="1" lang="ja-JP" altLang="en-US" sz="1000" dirty="0">
                          <a:latin typeface="メイリオ" panose="020B0604030504040204" pitchFamily="50" charset="-128"/>
                          <a:ea typeface="メイリオ" panose="020B0604030504040204" pitchFamily="50" charset="-128"/>
                        </a:rPr>
                        <a:t>を兼ねたものとして</a:t>
                      </a:r>
                      <a:r>
                        <a:rPr kumimoji="1" lang="en-US" altLang="ja-JP" sz="1000" dirty="0">
                          <a:latin typeface="メイリオ" panose="020B0604030504040204" pitchFamily="50" charset="-128"/>
                          <a:ea typeface="メイリオ" panose="020B0604030504040204" pitchFamily="50" charset="-128"/>
                        </a:rPr>
                        <a:t>1</a:t>
                      </a:r>
                      <a:r>
                        <a:rPr kumimoji="1" lang="ja-JP" altLang="en-US" sz="1000" dirty="0">
                          <a:latin typeface="メイリオ" panose="020B0604030504040204" pitchFamily="50" charset="-128"/>
                          <a:ea typeface="メイリオ" panose="020B0604030504040204" pitchFamily="50" charset="-128"/>
                        </a:rPr>
                        <a:t>台、受信側としてもう</a:t>
                      </a:r>
                      <a:r>
                        <a:rPr kumimoji="1" lang="en-US" altLang="ja-JP" sz="1000" dirty="0">
                          <a:latin typeface="メイリオ" panose="020B0604030504040204" pitchFamily="50" charset="-128"/>
                          <a:ea typeface="メイリオ" panose="020B0604030504040204" pitchFamily="50" charset="-128"/>
                        </a:rPr>
                        <a:t>1</a:t>
                      </a:r>
                      <a:r>
                        <a:rPr kumimoji="1" lang="ja-JP" altLang="en-US" sz="1000" dirty="0">
                          <a:latin typeface="メイリオ" panose="020B0604030504040204" pitchFamily="50" charset="-128"/>
                          <a:ea typeface="メイリオ" panose="020B0604030504040204" pitchFamily="50" charset="-128"/>
                        </a:rPr>
                        <a:t>台の</a:t>
                      </a:r>
                      <a:r>
                        <a:rPr kumimoji="1" lang="en-US" altLang="ja-JP" sz="1000" dirty="0">
                          <a:latin typeface="メイリオ" panose="020B0604030504040204" pitchFamily="50" charset="-128"/>
                          <a:ea typeface="メイリオ" panose="020B0604030504040204" pitchFamily="50" charset="-128"/>
                        </a:rPr>
                        <a:t>Raspberry Pi</a:t>
                      </a:r>
                      <a:r>
                        <a:rPr kumimoji="1" lang="ja-JP" altLang="en-US" sz="1000" dirty="0">
                          <a:latin typeface="メイリオ" panose="020B0604030504040204" pitchFamily="50" charset="-128"/>
                          <a:ea typeface="メイリオ" panose="020B0604030504040204" pitchFamily="50" charset="-128"/>
                        </a:rPr>
                        <a:t>を充てれば、上記の構成が実現できます。</a:t>
                      </a:r>
                    </a:p>
                    <a:p>
                      <a:r>
                        <a:rPr kumimoji="1" lang="ja-JP" altLang="en-US" sz="1000" dirty="0">
                          <a:latin typeface="メイリオ" panose="020B0604030504040204" pitchFamily="50" charset="-128"/>
                          <a:ea typeface="メイリオ" panose="020B0604030504040204" pitchFamily="50" charset="-128"/>
                        </a:rPr>
                        <a:t>また、各ソフトウェアは</a:t>
                      </a:r>
                      <a:r>
                        <a:rPr kumimoji="1" lang="en-US" altLang="ja-JP" sz="1000" dirty="0">
                          <a:latin typeface="メイリオ" panose="020B0604030504040204" pitchFamily="50" charset="-128"/>
                          <a:ea typeface="メイリオ" panose="020B0604030504040204" pitchFamily="50" charset="-128"/>
                        </a:rPr>
                        <a:t>Node.js</a:t>
                      </a:r>
                      <a:r>
                        <a:rPr kumimoji="1" lang="ja-JP" altLang="en-US" sz="1000" dirty="0">
                          <a:latin typeface="メイリオ" panose="020B0604030504040204" pitchFamily="50" charset="-128"/>
                          <a:ea typeface="メイリオ" panose="020B0604030504040204" pitchFamily="50" charset="-128"/>
                        </a:rPr>
                        <a:t>や</a:t>
                      </a:r>
                      <a:r>
                        <a:rPr kumimoji="1" lang="en-US" altLang="ja-JP" sz="1000" dirty="0">
                          <a:latin typeface="メイリオ" panose="020B0604030504040204" pitchFamily="50" charset="-128"/>
                          <a:ea typeface="メイリオ" panose="020B0604030504040204" pitchFamily="50" charset="-128"/>
                        </a:rPr>
                        <a:t>Node-RED</a:t>
                      </a:r>
                      <a:r>
                        <a:rPr kumimoji="1" lang="ja-JP" altLang="en-US" sz="1000" dirty="0">
                          <a:latin typeface="メイリオ" panose="020B0604030504040204" pitchFamily="50" charset="-128"/>
                          <a:ea typeface="メイリオ" panose="020B0604030504040204" pitchFamily="50" charset="-128"/>
                        </a:rPr>
                        <a:t>で実現できます。</a:t>
                      </a:r>
                    </a:p>
                    <a:p>
                      <a:endParaRPr kumimoji="1" lang="ja-JP" altLang="en-US" sz="1000" dirty="0">
                        <a:latin typeface="メイリオ" panose="020B0604030504040204" pitchFamily="50" charset="-128"/>
                        <a:ea typeface="メイリオ" panose="020B0604030504040204" pitchFamily="50" charset="-128"/>
                      </a:endParaRPr>
                    </a:p>
                    <a:p>
                      <a:r>
                        <a:rPr kumimoji="1" lang="en-US" altLang="ja-JP" sz="1000" dirty="0">
                          <a:latin typeface="メイリオ" panose="020B0604030504040204" pitchFamily="50" charset="-128"/>
                          <a:ea typeface="メイリオ" panose="020B0604030504040204" pitchFamily="50" charset="-128"/>
                        </a:rPr>
                        <a:t>Raspberry Pi</a:t>
                      </a:r>
                      <a:r>
                        <a:rPr kumimoji="1" lang="ja-JP" altLang="en-US" sz="1000" dirty="0">
                          <a:latin typeface="メイリオ" panose="020B0604030504040204" pitchFamily="50" charset="-128"/>
                          <a:ea typeface="メイリオ" panose="020B0604030504040204" pitchFamily="50" charset="-128"/>
                        </a:rPr>
                        <a:t>を</a:t>
                      </a:r>
                      <a:r>
                        <a:rPr kumimoji="1" lang="en-US" altLang="ja-JP" sz="1000" dirty="0">
                          <a:latin typeface="メイリオ" panose="020B0604030504040204" pitchFamily="50" charset="-128"/>
                          <a:ea typeface="メイリオ" panose="020B0604030504040204" pitchFamily="50" charset="-128"/>
                        </a:rPr>
                        <a:t>2</a:t>
                      </a:r>
                      <a:r>
                        <a:rPr kumimoji="1" lang="ja-JP" altLang="en-US" sz="1000" dirty="0">
                          <a:latin typeface="メイリオ" panose="020B0604030504040204" pitchFamily="50" charset="-128"/>
                          <a:ea typeface="メイリオ" panose="020B0604030504040204" pitchFamily="50" charset="-128"/>
                        </a:rPr>
                        <a:t>台使うのではなく、センサー側の</a:t>
                      </a:r>
                      <a:r>
                        <a:rPr kumimoji="1" lang="en-US" altLang="ja-JP" sz="1000" dirty="0">
                          <a:latin typeface="メイリオ" panose="020B0604030504040204" pitchFamily="50" charset="-128"/>
                          <a:ea typeface="メイリオ" panose="020B0604030504040204" pitchFamily="50" charset="-128"/>
                        </a:rPr>
                        <a:t>(B)</a:t>
                      </a:r>
                      <a:r>
                        <a:rPr kumimoji="1" lang="ja-JP" altLang="en-US" sz="1000" dirty="0">
                          <a:latin typeface="メイリオ" panose="020B0604030504040204" pitchFamily="50" charset="-128"/>
                          <a:ea typeface="メイリオ" panose="020B0604030504040204" pitchFamily="50" charset="-128"/>
                        </a:rPr>
                        <a:t>と</a:t>
                      </a:r>
                      <a:r>
                        <a:rPr kumimoji="1" lang="en-US" altLang="ja-JP" sz="1000" dirty="0">
                          <a:latin typeface="メイリオ" panose="020B0604030504040204" pitchFamily="50" charset="-128"/>
                          <a:ea typeface="メイリオ" panose="020B0604030504040204" pitchFamily="50" charset="-128"/>
                        </a:rPr>
                        <a:t>(C)</a:t>
                      </a:r>
                      <a:r>
                        <a:rPr kumimoji="1" lang="ja-JP" altLang="en-US" sz="1000" dirty="0">
                          <a:latin typeface="メイリオ" panose="020B0604030504040204" pitchFamily="50" charset="-128"/>
                          <a:ea typeface="メイリオ" panose="020B0604030504040204" pitchFamily="50" charset="-128"/>
                        </a:rPr>
                        <a:t>としてプログラム可能な</a:t>
                      </a:r>
                      <a:r>
                        <a:rPr kumimoji="1" lang="en-US" altLang="ja-JP" sz="1000" dirty="0">
                          <a:latin typeface="メイリオ" panose="020B0604030504040204" pitchFamily="50" charset="-128"/>
                          <a:ea typeface="メイリオ" panose="020B0604030504040204" pitchFamily="50" charset="-128"/>
                        </a:rPr>
                        <a:t>Wi-Fi</a:t>
                      </a:r>
                      <a:r>
                        <a:rPr kumimoji="1" lang="ja-JP" altLang="en-US" sz="1000" dirty="0">
                          <a:latin typeface="メイリオ" panose="020B0604030504040204" pitchFamily="50" charset="-128"/>
                          <a:ea typeface="メイリオ" panose="020B0604030504040204" pitchFamily="50" charset="-128"/>
                        </a:rPr>
                        <a:t>モジュールや、マイコン＋</a:t>
                      </a:r>
                      <a:r>
                        <a:rPr kumimoji="1" lang="en-US" altLang="ja-JP" sz="1000" dirty="0">
                          <a:latin typeface="メイリオ" panose="020B0604030504040204" pitchFamily="50" charset="-128"/>
                          <a:ea typeface="メイリオ" panose="020B0604030504040204" pitchFamily="50" charset="-128"/>
                        </a:rPr>
                        <a:t>Wi-Fi</a:t>
                      </a:r>
                      <a:r>
                        <a:rPr kumimoji="1" lang="ja-JP" altLang="en-US" sz="1000" dirty="0">
                          <a:latin typeface="メイリオ" panose="020B0604030504040204" pitchFamily="50" charset="-128"/>
                          <a:ea typeface="メイリオ" panose="020B0604030504040204" pitchFamily="50" charset="-128"/>
                        </a:rPr>
                        <a:t>モジュールの組み合わせを用いる方法もあります。こちらの方が少し安価ですが、マイコン等のプログラミングが必要になります。</a:t>
                      </a:r>
                    </a:p>
                    <a:p>
                      <a:r>
                        <a:rPr kumimoji="1" lang="ja-JP" altLang="en-US" sz="1000" dirty="0">
                          <a:latin typeface="メイリオ" panose="020B0604030504040204" pitchFamily="50" charset="-128"/>
                          <a:ea typeface="メイリオ" panose="020B0604030504040204" pitchFamily="50" charset="-128"/>
                        </a:rPr>
                        <a:t>プログラム可能な</a:t>
                      </a:r>
                      <a:r>
                        <a:rPr kumimoji="1" lang="en-US" altLang="ja-JP" sz="1000" dirty="0">
                          <a:latin typeface="メイリオ" panose="020B0604030504040204" pitchFamily="50" charset="-128"/>
                          <a:ea typeface="メイリオ" panose="020B0604030504040204" pitchFamily="50" charset="-128"/>
                        </a:rPr>
                        <a:t>Wi-Fi</a:t>
                      </a:r>
                      <a:r>
                        <a:rPr kumimoji="1" lang="ja-JP" altLang="en-US" sz="1000" dirty="0">
                          <a:latin typeface="メイリオ" panose="020B0604030504040204" pitchFamily="50" charset="-128"/>
                          <a:ea typeface="メイリオ" panose="020B0604030504040204" pitchFamily="50" charset="-128"/>
                        </a:rPr>
                        <a:t>モジュールの例として</a:t>
                      </a:r>
                      <a:r>
                        <a:rPr kumimoji="1" lang="en-US" altLang="ja-JP" sz="1000" dirty="0">
                          <a:latin typeface="メイリオ" panose="020B0604030504040204" pitchFamily="50" charset="-128"/>
                          <a:ea typeface="メイリオ" panose="020B0604030504040204" pitchFamily="50" charset="-128"/>
                        </a:rPr>
                        <a:t>Arduino IDE</a:t>
                      </a:r>
                      <a:r>
                        <a:rPr kumimoji="1" lang="ja-JP" altLang="en-US" sz="1000" dirty="0">
                          <a:latin typeface="メイリオ" panose="020B0604030504040204" pitchFamily="50" charset="-128"/>
                          <a:ea typeface="メイリオ" panose="020B0604030504040204" pitchFamily="50" charset="-128"/>
                        </a:rPr>
                        <a:t>を使う開発があります。</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02270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トラブルシューティング⑥</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過去の</a:t>
            </a:r>
            <a:r>
              <a:rPr lang="en-US" altLang="ja-JP" sz="2400" dirty="0">
                <a:latin typeface="メイリオ" pitchFamily="50" charset="-128"/>
                <a:ea typeface="メイリオ" pitchFamily="50" charset="-128"/>
              </a:rPr>
              <a:t>Q&amp;A</a:t>
            </a:r>
            <a:r>
              <a:rPr lang="ja-JP" altLang="en-US" sz="2400" dirty="0">
                <a:latin typeface="メイリオ" pitchFamily="50" charset="-128"/>
                <a:ea typeface="メイリオ" pitchFamily="50" charset="-128"/>
              </a:rPr>
              <a:t>③</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FEB72A10-C505-4ADD-9FD7-4CB475B69823}" type="slidenum">
              <a:rPr lang="ja-JP" altLang="en-US" smtClean="0"/>
              <a:pPr>
                <a:defRPr/>
              </a:pPr>
              <a:t>61</a:t>
            </a:fld>
            <a:endParaRPr lang="ja-JP" altLang="en-US" dirty="0"/>
          </a:p>
        </p:txBody>
      </p:sp>
      <p:graphicFrame>
        <p:nvGraphicFramePr>
          <p:cNvPr id="6" name="表 5"/>
          <p:cNvGraphicFramePr>
            <a:graphicFrameLocks noGrp="1"/>
          </p:cNvGraphicFramePr>
          <p:nvPr/>
        </p:nvGraphicFramePr>
        <p:xfrm>
          <a:off x="231775" y="1107654"/>
          <a:ext cx="8651743" cy="5400000"/>
        </p:xfrm>
        <a:graphic>
          <a:graphicData uri="http://schemas.openxmlformats.org/drawingml/2006/table">
            <a:tbl>
              <a:tblPr>
                <a:tableStyleId>{5C22544A-7EE6-4342-B048-85BDC9FD1C3A}</a:tableStyleId>
              </a:tblPr>
              <a:tblGrid>
                <a:gridCol w="479743">
                  <a:extLst>
                    <a:ext uri="{9D8B030D-6E8A-4147-A177-3AD203B41FA5}">
                      <a16:colId xmlns:a16="http://schemas.microsoft.com/office/drawing/2014/main" val="20000"/>
                    </a:ext>
                  </a:extLst>
                </a:gridCol>
                <a:gridCol w="8172000">
                  <a:extLst>
                    <a:ext uri="{9D8B030D-6E8A-4147-A177-3AD203B41FA5}">
                      <a16:colId xmlns:a16="http://schemas.microsoft.com/office/drawing/2014/main" val="20001"/>
                    </a:ext>
                  </a:extLst>
                </a:gridCol>
              </a:tblGrid>
              <a:tr h="36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質問</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r>
                        <a:rPr kumimoji="1" lang="ja-JP" altLang="en-US" sz="1000" b="1" dirty="0">
                          <a:latin typeface="メイリオ" panose="020B0604030504040204" pitchFamily="50" charset="-128"/>
                          <a:ea typeface="メイリオ" panose="020B0604030504040204" pitchFamily="50" charset="-128"/>
                        </a:rPr>
                        <a:t>他のノードとデータを共有したい</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504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回答</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r>
                        <a:rPr kumimoji="1" lang="ja-JP" altLang="en-US" sz="1000" dirty="0">
                          <a:latin typeface="メイリオ" panose="020B0604030504040204" pitchFamily="50" charset="-128"/>
                          <a:ea typeface="メイリオ" panose="020B0604030504040204" pitchFamily="50" charset="-128"/>
                        </a:rPr>
                        <a:t>グローバル変数を使いましょう。</a:t>
                      </a:r>
                      <a:endParaRPr kumimoji="1" lang="en-US" altLang="ja-JP" sz="1000" dirty="0">
                        <a:latin typeface="メイリオ" panose="020B0604030504040204" pitchFamily="50" charset="-128"/>
                        <a:ea typeface="メイリオ" panose="020B0604030504040204" pitchFamily="50" charset="-128"/>
                      </a:endParaRPr>
                    </a:p>
                    <a:p>
                      <a:endParaRPr kumimoji="1" lang="ja-JP" altLang="en-US" sz="1000" dirty="0">
                        <a:latin typeface="メイリオ" panose="020B0604030504040204" pitchFamily="50" charset="-128"/>
                        <a:ea typeface="メイリオ" panose="020B0604030504040204" pitchFamily="50" charset="-128"/>
                      </a:endParaRPr>
                    </a:p>
                    <a:p>
                      <a:r>
                        <a:rPr kumimoji="1" lang="en-US" altLang="ja-JP" sz="1000" dirty="0">
                          <a:latin typeface="メイリオ" panose="020B0604030504040204" pitchFamily="50" charset="-128"/>
                          <a:ea typeface="メイリオ" panose="020B0604030504040204" pitchFamily="50" charset="-128"/>
                        </a:rPr>
                        <a:t>JavaScript</a:t>
                      </a:r>
                      <a:r>
                        <a:rPr kumimoji="1" lang="ja-JP" altLang="en-US" sz="1000" dirty="0">
                          <a:latin typeface="メイリオ" panose="020B0604030504040204" pitchFamily="50" charset="-128"/>
                          <a:ea typeface="メイリオ" panose="020B0604030504040204" pitchFamily="50" charset="-128"/>
                        </a:rPr>
                        <a:t>の場合は、関数の外に変数を宣言します。</a:t>
                      </a:r>
                      <a:endParaRPr kumimoji="1" lang="en-US" altLang="ja-JP" sz="1000" dirty="0">
                        <a:latin typeface="メイリオ" panose="020B0604030504040204" pitchFamily="50" charset="-128"/>
                        <a:ea typeface="メイリオ" panose="020B0604030504040204" pitchFamily="50" charset="-128"/>
                      </a:endParaRPr>
                    </a:p>
                    <a:p>
                      <a:r>
                        <a:rPr kumimoji="1" lang="en-US" altLang="ja-JP" sz="1000" dirty="0">
                          <a:latin typeface="メイリオ" panose="020B0604030504040204" pitchFamily="50" charset="-128"/>
                          <a:ea typeface="メイリオ" panose="020B0604030504040204" pitchFamily="50" charset="-128"/>
                        </a:rPr>
                        <a:t>Node-RED</a:t>
                      </a:r>
                      <a:r>
                        <a:rPr kumimoji="1" lang="ja-JP" altLang="en-US" sz="1000" dirty="0">
                          <a:latin typeface="メイリオ" panose="020B0604030504040204" pitchFamily="50" charset="-128"/>
                          <a:ea typeface="メイリオ" panose="020B0604030504040204" pitchFamily="50" charset="-128"/>
                        </a:rPr>
                        <a:t>の場合は、</a:t>
                      </a:r>
                      <a:r>
                        <a:rPr kumimoji="1" lang="en-US" altLang="ja-JP" sz="1000" dirty="0">
                          <a:latin typeface="メイリオ" panose="020B0604030504040204" pitchFamily="50" charset="-128"/>
                          <a:ea typeface="メイリオ" panose="020B0604030504040204" pitchFamily="50" charset="-128"/>
                        </a:rPr>
                        <a:t>function</a:t>
                      </a:r>
                      <a:r>
                        <a:rPr kumimoji="1" lang="ja-JP" altLang="en-US" sz="1000" dirty="0">
                          <a:latin typeface="メイリオ" panose="020B0604030504040204" pitchFamily="50" charset="-128"/>
                          <a:ea typeface="メイリオ" panose="020B0604030504040204" pitchFamily="50" charset="-128"/>
                        </a:rPr>
                        <a:t>ノードで以下のような使い方ができます。</a:t>
                      </a:r>
                    </a:p>
                    <a:p>
                      <a:endParaRPr kumimoji="1" lang="ja-JP" altLang="en-US" sz="1000" dirty="0">
                        <a:latin typeface="メイリオ" panose="020B0604030504040204" pitchFamily="50" charset="-128"/>
                        <a:ea typeface="メイリオ" panose="020B0604030504040204" pitchFamily="50" charset="-128"/>
                      </a:endParaRPr>
                    </a:p>
                    <a:p>
                      <a:pPr lvl="1"/>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グローバル変数</a:t>
                      </a:r>
                      <a:r>
                        <a:rPr kumimoji="1" lang="en-US" altLang="ja-JP" sz="1000" dirty="0">
                          <a:latin typeface="メイリオ" panose="020B0604030504040204" pitchFamily="50" charset="-128"/>
                          <a:ea typeface="メイリオ" panose="020B0604030504040204" pitchFamily="50" charset="-128"/>
                        </a:rPr>
                        <a:t>sum</a:t>
                      </a:r>
                      <a:r>
                        <a:rPr kumimoji="1" lang="ja-JP" altLang="en-US" sz="1000" dirty="0">
                          <a:latin typeface="メイリオ" panose="020B0604030504040204" pitchFamily="50" charset="-128"/>
                          <a:ea typeface="メイリオ" panose="020B0604030504040204" pitchFamily="50" charset="-128"/>
                        </a:rPr>
                        <a:t>が無ければ</a:t>
                      </a:r>
                      <a:r>
                        <a:rPr kumimoji="1" lang="en-US" altLang="ja-JP" sz="1000" dirty="0">
                          <a:latin typeface="メイリオ" panose="020B0604030504040204" pitchFamily="50" charset="-128"/>
                          <a:ea typeface="メイリオ" panose="020B0604030504040204" pitchFamily="50" charset="-128"/>
                        </a:rPr>
                        <a:t>0</a:t>
                      </a:r>
                      <a:r>
                        <a:rPr kumimoji="1" lang="ja-JP" altLang="en-US" sz="1000" dirty="0">
                          <a:latin typeface="メイリオ" panose="020B0604030504040204" pitchFamily="50" charset="-128"/>
                          <a:ea typeface="メイリオ" panose="020B0604030504040204" pitchFamily="50" charset="-128"/>
                        </a:rPr>
                        <a:t>を入れて用意、ある場合は</a:t>
                      </a:r>
                      <a:r>
                        <a:rPr kumimoji="1" lang="en-US" altLang="ja-JP" sz="1000" dirty="0">
                          <a:latin typeface="メイリオ" panose="020B0604030504040204" pitchFamily="50" charset="-128"/>
                          <a:ea typeface="メイリオ" panose="020B0604030504040204" pitchFamily="50" charset="-128"/>
                        </a:rPr>
                        <a:t>sum</a:t>
                      </a:r>
                      <a:r>
                        <a:rPr kumimoji="1" lang="ja-JP" altLang="en-US" sz="1000" dirty="0">
                          <a:latin typeface="メイリオ" panose="020B0604030504040204" pitchFamily="50" charset="-128"/>
                          <a:ea typeface="メイリオ" panose="020B0604030504040204" pitchFamily="50" charset="-128"/>
                        </a:rPr>
                        <a:t>変数の値を取得し、ローカル変数</a:t>
                      </a:r>
                      <a:r>
                        <a:rPr kumimoji="1" lang="en-US" altLang="ja-JP" sz="1000" dirty="0">
                          <a:latin typeface="メイリオ" panose="020B0604030504040204" pitchFamily="50" charset="-128"/>
                          <a:ea typeface="メイリオ" panose="020B0604030504040204" pitchFamily="50" charset="-128"/>
                        </a:rPr>
                        <a:t>s</a:t>
                      </a:r>
                      <a:r>
                        <a:rPr kumimoji="1" lang="ja-JP" altLang="en-US" sz="1000" dirty="0">
                          <a:latin typeface="メイリオ" panose="020B0604030504040204" pitchFamily="50" charset="-128"/>
                          <a:ea typeface="メイリオ" panose="020B0604030504040204" pitchFamily="50" charset="-128"/>
                        </a:rPr>
                        <a:t>に代入</a:t>
                      </a:r>
                    </a:p>
                    <a:p>
                      <a:pPr lvl="1"/>
                      <a:r>
                        <a:rPr kumimoji="1" lang="en-US" altLang="ja-JP" sz="1000" dirty="0" err="1">
                          <a:latin typeface="メイリオ" panose="020B0604030504040204" pitchFamily="50" charset="-128"/>
                          <a:ea typeface="メイリオ" panose="020B0604030504040204" pitchFamily="50" charset="-128"/>
                        </a:rPr>
                        <a:t>var</a:t>
                      </a:r>
                      <a:r>
                        <a:rPr kumimoji="1" lang="en-US" altLang="ja-JP" sz="1000" dirty="0">
                          <a:latin typeface="メイリオ" panose="020B0604030504040204" pitchFamily="50" charset="-128"/>
                          <a:ea typeface="メイリオ" panose="020B0604030504040204" pitchFamily="50" charset="-128"/>
                        </a:rPr>
                        <a:t> s = </a:t>
                      </a:r>
                      <a:r>
                        <a:rPr kumimoji="1" lang="en-US" altLang="ja-JP" sz="1000" dirty="0" err="1">
                          <a:latin typeface="メイリオ" panose="020B0604030504040204" pitchFamily="50" charset="-128"/>
                          <a:ea typeface="メイリオ" panose="020B0604030504040204" pitchFamily="50" charset="-128"/>
                        </a:rPr>
                        <a:t>global.get</a:t>
                      </a:r>
                      <a:r>
                        <a:rPr kumimoji="1" lang="en-US" altLang="ja-JP" sz="1000" dirty="0">
                          <a:latin typeface="メイリオ" panose="020B0604030504040204" pitchFamily="50" charset="-128"/>
                          <a:ea typeface="メイリオ" panose="020B0604030504040204" pitchFamily="50" charset="-128"/>
                        </a:rPr>
                        <a:t>("sum")||0;</a:t>
                      </a:r>
                    </a:p>
                    <a:p>
                      <a:pPr lvl="1"/>
                      <a:r>
                        <a:rPr kumimoji="1" lang="en-US" altLang="ja-JP" sz="1000" dirty="0">
                          <a:latin typeface="メイリオ" panose="020B0604030504040204" pitchFamily="50" charset="-128"/>
                          <a:ea typeface="メイリオ" panose="020B0604030504040204" pitchFamily="50" charset="-128"/>
                        </a:rPr>
                        <a:t>//s</a:t>
                      </a:r>
                      <a:r>
                        <a:rPr kumimoji="1" lang="ja-JP" altLang="en-US" sz="1000" dirty="0">
                          <a:latin typeface="メイリオ" panose="020B0604030504040204" pitchFamily="50" charset="-128"/>
                          <a:ea typeface="メイリオ" panose="020B0604030504040204" pitchFamily="50" charset="-128"/>
                        </a:rPr>
                        <a:t>にこのノードに入力された値を入れる</a:t>
                      </a:r>
                    </a:p>
                    <a:p>
                      <a:pPr lvl="1"/>
                      <a:r>
                        <a:rPr kumimoji="1" lang="en-US" altLang="ja-JP" sz="1000" dirty="0">
                          <a:latin typeface="メイリオ" panose="020B0604030504040204" pitchFamily="50" charset="-128"/>
                          <a:ea typeface="メイリオ" panose="020B0604030504040204" pitchFamily="50" charset="-128"/>
                        </a:rPr>
                        <a:t>s += </a:t>
                      </a:r>
                      <a:r>
                        <a:rPr kumimoji="1" lang="en-US" altLang="ja-JP" sz="1000" dirty="0" err="1">
                          <a:latin typeface="メイリオ" panose="020B0604030504040204" pitchFamily="50" charset="-128"/>
                          <a:ea typeface="メイリオ" panose="020B0604030504040204" pitchFamily="50" charset="-128"/>
                        </a:rPr>
                        <a:t>msg.payload</a:t>
                      </a:r>
                      <a:r>
                        <a:rPr kumimoji="1" lang="en-US" altLang="ja-JP" sz="1000" dirty="0">
                          <a:latin typeface="メイリオ" panose="020B0604030504040204" pitchFamily="50" charset="-128"/>
                          <a:ea typeface="メイリオ" panose="020B0604030504040204" pitchFamily="50" charset="-128"/>
                        </a:rPr>
                        <a:t>;</a:t>
                      </a:r>
                    </a:p>
                    <a:p>
                      <a:pPr lvl="1"/>
                      <a:r>
                        <a:rPr kumimoji="1" lang="en-US" altLang="ja-JP" sz="1000" dirty="0">
                          <a:latin typeface="メイリオ" panose="020B0604030504040204" pitchFamily="50" charset="-128"/>
                          <a:ea typeface="メイリオ" panose="020B0604030504040204" pitchFamily="50" charset="-128"/>
                        </a:rPr>
                        <a:t>//sum</a:t>
                      </a:r>
                      <a:r>
                        <a:rPr kumimoji="1" lang="ja-JP" altLang="en-US" sz="1000" dirty="0">
                          <a:latin typeface="メイリオ" panose="020B0604030504040204" pitchFamily="50" charset="-128"/>
                          <a:ea typeface="メイリオ" panose="020B0604030504040204" pitchFamily="50" charset="-128"/>
                        </a:rPr>
                        <a:t>に</a:t>
                      </a:r>
                      <a:r>
                        <a:rPr kumimoji="1" lang="en-US" altLang="ja-JP" sz="1000" dirty="0">
                          <a:latin typeface="メイリオ" panose="020B0604030504040204" pitchFamily="50" charset="-128"/>
                          <a:ea typeface="メイリオ" panose="020B0604030504040204" pitchFamily="50" charset="-128"/>
                        </a:rPr>
                        <a:t>s</a:t>
                      </a:r>
                      <a:r>
                        <a:rPr kumimoji="1" lang="ja-JP" altLang="en-US" sz="1000" dirty="0">
                          <a:latin typeface="メイリオ" panose="020B0604030504040204" pitchFamily="50" charset="-128"/>
                          <a:ea typeface="メイリオ" panose="020B0604030504040204" pitchFamily="50" charset="-128"/>
                        </a:rPr>
                        <a:t>の値を代入</a:t>
                      </a:r>
                    </a:p>
                    <a:p>
                      <a:pPr lvl="1"/>
                      <a:r>
                        <a:rPr kumimoji="1" lang="en-US" altLang="ja-JP" sz="1000" dirty="0" err="1">
                          <a:latin typeface="メイリオ" panose="020B0604030504040204" pitchFamily="50" charset="-128"/>
                          <a:ea typeface="メイリオ" panose="020B0604030504040204" pitchFamily="50" charset="-128"/>
                        </a:rPr>
                        <a:t>global.set</a:t>
                      </a:r>
                      <a:r>
                        <a:rPr kumimoji="1" lang="en-US" altLang="ja-JP" sz="1000" dirty="0">
                          <a:latin typeface="メイリオ" panose="020B0604030504040204" pitchFamily="50" charset="-128"/>
                          <a:ea typeface="メイリオ" panose="020B0604030504040204" pitchFamily="50" charset="-128"/>
                        </a:rPr>
                        <a:t>("</a:t>
                      </a:r>
                      <a:r>
                        <a:rPr kumimoji="1" lang="en-US" altLang="ja-JP" sz="1000" dirty="0" err="1">
                          <a:latin typeface="メイリオ" panose="020B0604030504040204" pitchFamily="50" charset="-128"/>
                          <a:ea typeface="メイリオ" panose="020B0604030504040204" pitchFamily="50" charset="-128"/>
                        </a:rPr>
                        <a:t>sum",s</a:t>
                      </a:r>
                      <a:r>
                        <a:rPr kumimoji="1" lang="en-US" altLang="ja-JP" sz="1000" dirty="0">
                          <a:latin typeface="メイリオ" panose="020B0604030504040204" pitchFamily="50" charset="-128"/>
                          <a:ea typeface="メイリオ" panose="020B0604030504040204" pitchFamily="50" charset="-128"/>
                        </a:rPr>
                        <a:t>);</a:t>
                      </a:r>
                    </a:p>
                    <a:p>
                      <a:pPr lvl="1"/>
                      <a:r>
                        <a:rPr kumimoji="1" lang="en-US" altLang="ja-JP" sz="1000" dirty="0" err="1">
                          <a:latin typeface="メイリオ" panose="020B0604030504040204" pitchFamily="50" charset="-128"/>
                          <a:ea typeface="メイリオ" panose="020B0604030504040204" pitchFamily="50" charset="-128"/>
                        </a:rPr>
                        <a:t>msg.sum</a:t>
                      </a:r>
                      <a:r>
                        <a:rPr kumimoji="1" lang="en-US" altLang="ja-JP" sz="1000" dirty="0">
                          <a:latin typeface="メイリオ" panose="020B0604030504040204" pitchFamily="50" charset="-128"/>
                          <a:ea typeface="メイリオ" panose="020B0604030504040204" pitchFamily="50" charset="-128"/>
                        </a:rPr>
                        <a:t> = s;</a:t>
                      </a:r>
                    </a:p>
                    <a:p>
                      <a:pPr lvl="1"/>
                      <a:r>
                        <a:rPr kumimoji="1" lang="en-US" altLang="ja-JP" sz="1000" dirty="0">
                          <a:latin typeface="メイリオ" panose="020B0604030504040204" pitchFamily="50" charset="-128"/>
                          <a:ea typeface="メイリオ" panose="020B0604030504040204" pitchFamily="50" charset="-128"/>
                        </a:rPr>
                        <a:t>return msg;</a:t>
                      </a: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後は、他の</a:t>
                      </a:r>
                      <a:r>
                        <a:rPr kumimoji="1" lang="en-US" altLang="ja-JP" sz="1000" dirty="0">
                          <a:latin typeface="メイリオ" panose="020B0604030504040204" pitchFamily="50" charset="-128"/>
                          <a:ea typeface="メイリオ" panose="020B0604030504040204" pitchFamily="50" charset="-128"/>
                        </a:rPr>
                        <a:t>function</a:t>
                      </a:r>
                      <a:r>
                        <a:rPr kumimoji="1" lang="ja-JP" altLang="en-US" sz="1000" dirty="0">
                          <a:latin typeface="メイリオ" panose="020B0604030504040204" pitchFamily="50" charset="-128"/>
                          <a:ea typeface="メイリオ" panose="020B0604030504040204" pitchFamily="50" charset="-128"/>
                        </a:rPr>
                        <a:t>で</a:t>
                      </a:r>
                      <a:r>
                        <a:rPr kumimoji="1" lang="en-US" altLang="ja-JP" sz="1000" dirty="0" err="1">
                          <a:latin typeface="メイリオ" panose="020B0604030504040204" pitchFamily="50" charset="-128"/>
                          <a:ea typeface="メイリオ" panose="020B0604030504040204" pitchFamily="50" charset="-128"/>
                        </a:rPr>
                        <a:t>global.get</a:t>
                      </a:r>
                      <a:r>
                        <a:rPr kumimoji="1" lang="ja-JP" altLang="en-US" sz="1000" dirty="0">
                          <a:latin typeface="メイリオ" panose="020B0604030504040204" pitchFamily="50" charset="-128"/>
                          <a:ea typeface="メイリオ" panose="020B0604030504040204" pitchFamily="50" charset="-128"/>
                        </a:rPr>
                        <a:t>や</a:t>
                      </a:r>
                      <a:r>
                        <a:rPr kumimoji="1" lang="en-US" altLang="ja-JP" sz="1000" dirty="0">
                          <a:latin typeface="メイリオ" panose="020B0604030504040204" pitchFamily="50" charset="-128"/>
                          <a:ea typeface="メイリオ" panose="020B0604030504040204" pitchFamily="50" charset="-128"/>
                        </a:rPr>
                        <a:t>set</a:t>
                      </a:r>
                      <a:r>
                        <a:rPr kumimoji="1" lang="ja-JP" altLang="en-US" sz="1000" dirty="0">
                          <a:latin typeface="メイリオ" panose="020B0604030504040204" pitchFamily="50" charset="-128"/>
                          <a:ea typeface="メイリオ" panose="020B0604030504040204" pitchFamily="50" charset="-128"/>
                        </a:rPr>
                        <a:t>で参照できます。</a:t>
                      </a:r>
                    </a:p>
                    <a:p>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また、上記を使えばカウンタも作れます。</a:t>
                      </a:r>
                    </a:p>
                    <a:p>
                      <a:endParaRPr kumimoji="1" lang="ja-JP" altLang="en-US" sz="1000" dirty="0">
                        <a:latin typeface="メイリオ" panose="020B0604030504040204" pitchFamily="50" charset="-128"/>
                        <a:ea typeface="メイリオ" panose="020B0604030504040204" pitchFamily="50" charset="-128"/>
                      </a:endParaRPr>
                    </a:p>
                    <a:p>
                      <a:pPr lvl="1"/>
                      <a:r>
                        <a:rPr kumimoji="1" lang="en-US" altLang="ja-JP" sz="1000" dirty="0" err="1">
                          <a:latin typeface="メイリオ" panose="020B0604030504040204" pitchFamily="50" charset="-128"/>
                          <a:ea typeface="メイリオ" panose="020B0604030504040204" pitchFamily="50" charset="-128"/>
                        </a:rPr>
                        <a:t>var</a:t>
                      </a:r>
                      <a:r>
                        <a:rPr kumimoji="1" lang="en-US" altLang="ja-JP" sz="1000" dirty="0">
                          <a:latin typeface="メイリオ" panose="020B0604030504040204" pitchFamily="50" charset="-128"/>
                          <a:ea typeface="メイリオ" panose="020B0604030504040204" pitchFamily="50" charset="-128"/>
                        </a:rPr>
                        <a:t> count = </a:t>
                      </a:r>
                      <a:r>
                        <a:rPr kumimoji="1" lang="en-US" altLang="ja-JP" sz="1000" dirty="0" err="1">
                          <a:latin typeface="メイリオ" panose="020B0604030504040204" pitchFamily="50" charset="-128"/>
                          <a:ea typeface="メイリオ" panose="020B0604030504040204" pitchFamily="50" charset="-128"/>
                        </a:rPr>
                        <a:t>global.get</a:t>
                      </a:r>
                      <a:r>
                        <a:rPr kumimoji="1" lang="en-US" altLang="ja-JP" sz="1000" dirty="0">
                          <a:latin typeface="メイリオ" panose="020B0604030504040204" pitchFamily="50" charset="-128"/>
                          <a:ea typeface="メイリオ" panose="020B0604030504040204" pitchFamily="50" charset="-128"/>
                        </a:rPr>
                        <a:t>("counter")||0;</a:t>
                      </a:r>
                    </a:p>
                    <a:p>
                      <a:pPr lvl="1"/>
                      <a:r>
                        <a:rPr kumimoji="1" lang="en-US" altLang="ja-JP" sz="1000" dirty="0">
                          <a:latin typeface="メイリオ" panose="020B0604030504040204" pitchFamily="50" charset="-128"/>
                          <a:ea typeface="メイリオ" panose="020B0604030504040204" pitchFamily="50" charset="-128"/>
                        </a:rPr>
                        <a:t>count += 1;</a:t>
                      </a:r>
                    </a:p>
                    <a:p>
                      <a:pPr lvl="1"/>
                      <a:r>
                        <a:rPr kumimoji="1" lang="en-US" altLang="ja-JP" sz="1000" dirty="0" err="1">
                          <a:latin typeface="メイリオ" panose="020B0604030504040204" pitchFamily="50" charset="-128"/>
                          <a:ea typeface="メイリオ" panose="020B0604030504040204" pitchFamily="50" charset="-128"/>
                        </a:rPr>
                        <a:t>global.set</a:t>
                      </a:r>
                      <a:r>
                        <a:rPr kumimoji="1" lang="en-US" altLang="ja-JP" sz="1000" dirty="0">
                          <a:latin typeface="メイリオ" panose="020B0604030504040204" pitchFamily="50" charset="-128"/>
                          <a:ea typeface="メイリオ" panose="020B0604030504040204" pitchFamily="50" charset="-128"/>
                        </a:rPr>
                        <a:t>("</a:t>
                      </a:r>
                      <a:r>
                        <a:rPr kumimoji="1" lang="en-US" altLang="ja-JP" sz="1000" dirty="0" err="1">
                          <a:latin typeface="メイリオ" panose="020B0604030504040204" pitchFamily="50" charset="-128"/>
                          <a:ea typeface="メイリオ" panose="020B0604030504040204" pitchFamily="50" charset="-128"/>
                        </a:rPr>
                        <a:t>counter",count</a:t>
                      </a:r>
                      <a:r>
                        <a:rPr kumimoji="1" lang="en-US" altLang="ja-JP" sz="1000" dirty="0">
                          <a:latin typeface="メイリオ" panose="020B0604030504040204" pitchFamily="50" charset="-128"/>
                          <a:ea typeface="メイリオ" panose="020B0604030504040204" pitchFamily="50" charset="-128"/>
                        </a:rPr>
                        <a:t>);</a:t>
                      </a:r>
                    </a:p>
                    <a:p>
                      <a:pPr lvl="1"/>
                      <a:r>
                        <a:rPr kumimoji="1" lang="en-US" altLang="ja-JP" sz="1000" dirty="0" err="1">
                          <a:latin typeface="メイリオ" panose="020B0604030504040204" pitchFamily="50" charset="-128"/>
                          <a:ea typeface="メイリオ" panose="020B0604030504040204" pitchFamily="50" charset="-128"/>
                        </a:rPr>
                        <a:t>msg.counter</a:t>
                      </a:r>
                      <a:r>
                        <a:rPr kumimoji="1" lang="en-US" altLang="ja-JP" sz="1000" dirty="0">
                          <a:latin typeface="メイリオ" panose="020B0604030504040204" pitchFamily="50" charset="-128"/>
                          <a:ea typeface="メイリオ" panose="020B0604030504040204" pitchFamily="50" charset="-128"/>
                        </a:rPr>
                        <a:t> = count;</a:t>
                      </a:r>
                    </a:p>
                    <a:p>
                      <a:pPr lvl="1"/>
                      <a:r>
                        <a:rPr kumimoji="1" lang="en-US" altLang="ja-JP" sz="1000" dirty="0">
                          <a:latin typeface="メイリオ" panose="020B0604030504040204" pitchFamily="50" charset="-128"/>
                          <a:ea typeface="メイリオ" panose="020B0604030504040204" pitchFamily="50" charset="-128"/>
                        </a:rPr>
                        <a:t>return msg;</a:t>
                      </a: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上記のように</a:t>
                      </a:r>
                      <a:r>
                        <a:rPr kumimoji="1" lang="en-US" altLang="ja-JP" sz="1000" dirty="0">
                          <a:latin typeface="メイリオ" panose="020B0604030504040204" pitchFamily="50" charset="-128"/>
                          <a:ea typeface="メイリオ" panose="020B0604030504040204" pitchFamily="50" charset="-128"/>
                        </a:rPr>
                        <a:t>function</a:t>
                      </a:r>
                      <a:r>
                        <a:rPr kumimoji="1" lang="ja-JP" altLang="en-US" sz="1000" dirty="0">
                          <a:latin typeface="メイリオ" panose="020B0604030504040204" pitchFamily="50" charset="-128"/>
                          <a:ea typeface="メイリオ" panose="020B0604030504040204" pitchFamily="50" charset="-128"/>
                        </a:rPr>
                        <a:t>を作った後、</a:t>
                      </a:r>
                      <a:r>
                        <a:rPr kumimoji="1" lang="en-US" altLang="ja-JP" sz="1000" dirty="0">
                          <a:latin typeface="メイリオ" panose="020B0604030504040204" pitchFamily="50" charset="-128"/>
                          <a:ea typeface="メイリオ" panose="020B0604030504040204" pitchFamily="50" charset="-128"/>
                        </a:rPr>
                        <a:t>debug</a:t>
                      </a:r>
                      <a:r>
                        <a:rPr kumimoji="1" lang="ja-JP" altLang="en-US" sz="1000" dirty="0">
                          <a:latin typeface="メイリオ" panose="020B0604030504040204" pitchFamily="50" charset="-128"/>
                          <a:ea typeface="メイリオ" panose="020B0604030504040204" pitchFamily="50" charset="-128"/>
                        </a:rPr>
                        <a:t>ノードなどで、</a:t>
                      </a:r>
                      <a:r>
                        <a:rPr kumimoji="1" lang="en-US" altLang="ja-JP" sz="1000" dirty="0" err="1">
                          <a:latin typeface="メイリオ" panose="020B0604030504040204" pitchFamily="50" charset="-128"/>
                          <a:ea typeface="メイリオ" panose="020B0604030504040204" pitchFamily="50" charset="-128"/>
                        </a:rPr>
                        <a:t>msg.counter</a:t>
                      </a:r>
                      <a:r>
                        <a:rPr kumimoji="1" lang="ja-JP" altLang="en-US" sz="1000" dirty="0">
                          <a:latin typeface="メイリオ" panose="020B0604030504040204" pitchFamily="50" charset="-128"/>
                          <a:ea typeface="メイリオ" panose="020B0604030504040204" pitchFamily="50" charset="-128"/>
                        </a:rPr>
                        <a:t>を参照します。</a:t>
                      </a:r>
                      <a:endParaRPr kumimoji="1" lang="en-US" altLang="ja-JP" sz="1000" dirty="0">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92513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トラブルシューティング⑥</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過去の</a:t>
            </a:r>
            <a:r>
              <a:rPr lang="en-US" altLang="ja-JP" sz="2400" dirty="0">
                <a:latin typeface="メイリオ" pitchFamily="50" charset="-128"/>
                <a:ea typeface="メイリオ" pitchFamily="50" charset="-128"/>
              </a:rPr>
              <a:t>Q&amp;A</a:t>
            </a:r>
            <a:r>
              <a:rPr lang="ja-JP" altLang="en-US" sz="2400" dirty="0">
                <a:latin typeface="メイリオ" pitchFamily="50" charset="-128"/>
                <a:ea typeface="メイリオ" pitchFamily="50" charset="-128"/>
              </a:rPr>
              <a:t>④</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FEB72A10-C505-4ADD-9FD7-4CB475B69823}" type="slidenum">
              <a:rPr lang="ja-JP" altLang="en-US" smtClean="0"/>
              <a:pPr>
                <a:defRPr/>
              </a:pPr>
              <a:t>62</a:t>
            </a:fld>
            <a:endParaRPr lang="ja-JP" altLang="en-US" dirty="0"/>
          </a:p>
        </p:txBody>
      </p:sp>
      <p:graphicFrame>
        <p:nvGraphicFramePr>
          <p:cNvPr id="5" name="表 4"/>
          <p:cNvGraphicFramePr>
            <a:graphicFrameLocks noGrp="1"/>
          </p:cNvGraphicFramePr>
          <p:nvPr/>
        </p:nvGraphicFramePr>
        <p:xfrm>
          <a:off x="231773" y="1107493"/>
          <a:ext cx="8651743" cy="2520000"/>
        </p:xfrm>
        <a:graphic>
          <a:graphicData uri="http://schemas.openxmlformats.org/drawingml/2006/table">
            <a:tbl>
              <a:tblPr>
                <a:tableStyleId>{5C22544A-7EE6-4342-B048-85BDC9FD1C3A}</a:tableStyleId>
              </a:tblPr>
              <a:tblGrid>
                <a:gridCol w="479743">
                  <a:extLst>
                    <a:ext uri="{9D8B030D-6E8A-4147-A177-3AD203B41FA5}">
                      <a16:colId xmlns:a16="http://schemas.microsoft.com/office/drawing/2014/main" val="20000"/>
                    </a:ext>
                  </a:extLst>
                </a:gridCol>
                <a:gridCol w="8172000">
                  <a:extLst>
                    <a:ext uri="{9D8B030D-6E8A-4147-A177-3AD203B41FA5}">
                      <a16:colId xmlns:a16="http://schemas.microsoft.com/office/drawing/2014/main" val="20001"/>
                    </a:ext>
                  </a:extLst>
                </a:gridCol>
              </a:tblGrid>
              <a:tr h="36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質問</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r>
                        <a:rPr kumimoji="1" lang="en-US" altLang="ja-JP" sz="1000" b="1" dirty="0">
                          <a:latin typeface="メイリオ" panose="020B0604030504040204" pitchFamily="50" charset="-128"/>
                          <a:ea typeface="メイリオ" panose="020B0604030504040204" pitchFamily="50" charset="-128"/>
                        </a:rPr>
                        <a:t>Grove GPS</a:t>
                      </a:r>
                      <a:r>
                        <a:rPr kumimoji="1" lang="ja-JP" altLang="en-US" sz="1000" b="1" dirty="0">
                          <a:latin typeface="メイリオ" panose="020B0604030504040204" pitchFamily="50" charset="-128"/>
                          <a:ea typeface="メイリオ" panose="020B0604030504040204" pitchFamily="50" charset="-128"/>
                        </a:rPr>
                        <a:t>モジュールの使い方がわからない</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216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回答</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r>
                        <a:rPr kumimoji="1" lang="en-US" altLang="ja-JP" sz="1000" dirty="0">
                          <a:latin typeface="メイリオ" panose="020B0604030504040204" pitchFamily="50" charset="-128"/>
                          <a:ea typeface="メイリオ" panose="020B0604030504040204" pitchFamily="50" charset="-128"/>
                        </a:rPr>
                        <a:t>Grove GPS</a:t>
                      </a:r>
                      <a:r>
                        <a:rPr kumimoji="1" lang="ja-JP" altLang="en-US" sz="1000" dirty="0">
                          <a:latin typeface="メイリオ" panose="020B0604030504040204" pitchFamily="50" charset="-128"/>
                          <a:ea typeface="メイリオ" panose="020B0604030504040204" pitchFamily="50" charset="-128"/>
                        </a:rPr>
                        <a:t>モジュールの商品説明ページは以下にあります。</a:t>
                      </a:r>
                      <a:endParaRPr kumimoji="1" lang="en-US" altLang="ja-JP" sz="1000" dirty="0">
                        <a:latin typeface="メイリオ" panose="020B0604030504040204" pitchFamily="50" charset="-128"/>
                        <a:ea typeface="メイリオ" panose="020B0604030504040204" pitchFamily="50" charset="-128"/>
                      </a:endParaRPr>
                    </a:p>
                    <a:p>
                      <a:r>
                        <a:rPr kumimoji="1" lang="en-US" altLang="ja-JP" sz="1000" dirty="0">
                          <a:latin typeface="メイリオ" panose="020B0604030504040204" pitchFamily="50" charset="-128"/>
                          <a:ea typeface="メイリオ" panose="020B0604030504040204" pitchFamily="50" charset="-128"/>
                          <a:hlinkClick r:id="rId3"/>
                        </a:rPr>
                        <a:t>https://www.switch-science.com/catalog/1179/</a:t>
                      </a:r>
                      <a:endParaRPr kumimoji="1" lang="en-US" altLang="ja-JP" sz="10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r>
                        <a:rPr kumimoji="1" lang="en-US" altLang="ja-JP" sz="1000" dirty="0">
                          <a:latin typeface="メイリオ" panose="020B0604030504040204" pitchFamily="50" charset="-128"/>
                          <a:ea typeface="メイリオ" panose="020B0604030504040204" pitchFamily="50" charset="-128"/>
                        </a:rPr>
                        <a:t>Raspberry Pi</a:t>
                      </a:r>
                      <a:r>
                        <a:rPr kumimoji="1" lang="ja-JP" altLang="en-US" sz="1000" dirty="0">
                          <a:latin typeface="メイリオ" panose="020B0604030504040204" pitchFamily="50" charset="-128"/>
                          <a:ea typeface="メイリオ" panose="020B0604030504040204" pitchFamily="50" charset="-128"/>
                        </a:rPr>
                        <a:t>の</a:t>
                      </a:r>
                      <a:r>
                        <a:rPr kumimoji="1" lang="en-US" altLang="ja-JP" sz="1000" dirty="0">
                          <a:latin typeface="メイリオ" panose="020B0604030504040204" pitchFamily="50" charset="-128"/>
                          <a:ea typeface="メイリオ" panose="020B0604030504040204" pitchFamily="50" charset="-128"/>
                        </a:rPr>
                        <a:t>Python</a:t>
                      </a:r>
                      <a:r>
                        <a:rPr kumimoji="1" lang="ja-JP" altLang="en-US" sz="1000" dirty="0">
                          <a:latin typeface="メイリオ" panose="020B0604030504040204" pitchFamily="50" charset="-128"/>
                          <a:ea typeface="メイリオ" panose="020B0604030504040204" pitchFamily="50" charset="-128"/>
                        </a:rPr>
                        <a:t>で、</a:t>
                      </a:r>
                      <a:r>
                        <a:rPr kumimoji="1" lang="en-US" altLang="ja-JP" sz="1000" dirty="0">
                          <a:latin typeface="メイリオ" panose="020B0604030504040204" pitchFamily="50" charset="-128"/>
                          <a:ea typeface="メイリオ" panose="020B0604030504040204" pitchFamily="50" charset="-128"/>
                        </a:rPr>
                        <a:t>GPS</a:t>
                      </a:r>
                      <a:r>
                        <a:rPr kumimoji="1" lang="ja-JP" altLang="en-US" sz="1000" dirty="0">
                          <a:latin typeface="メイリオ" panose="020B0604030504040204" pitchFamily="50" charset="-128"/>
                          <a:ea typeface="メイリオ" panose="020B0604030504040204" pitchFamily="50" charset="-128"/>
                        </a:rPr>
                        <a:t>モジュールを使う設定方法が以下に書いてあります。</a:t>
                      </a:r>
                      <a:endParaRPr kumimoji="1" lang="en-US" altLang="ja-JP" sz="1000" dirty="0">
                        <a:latin typeface="メイリオ" panose="020B0604030504040204" pitchFamily="50" charset="-128"/>
                        <a:ea typeface="メイリオ" panose="020B0604030504040204" pitchFamily="50" charset="-128"/>
                      </a:endParaRPr>
                    </a:p>
                    <a:p>
                      <a:r>
                        <a:rPr kumimoji="1" lang="en-US" altLang="ja-JP" sz="1000" dirty="0">
                          <a:latin typeface="メイリオ" panose="020B0604030504040204" pitchFamily="50" charset="-128"/>
                          <a:ea typeface="メイリオ" panose="020B0604030504040204" pitchFamily="50" charset="-128"/>
                          <a:hlinkClick r:id="rId4"/>
                        </a:rPr>
                        <a:t>https://qiita.com/AmbientData/items/fff54c8ac8ec95aeeee6</a:t>
                      </a:r>
                      <a:endParaRPr kumimoji="1" lang="en-US" altLang="ja-JP" sz="10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手順によっては起動時に固まって進まなくなるので、その時は、</a:t>
                      </a:r>
                      <a:r>
                        <a:rPr kumimoji="1" lang="en-US" altLang="ja-JP" sz="1000" dirty="0">
                          <a:latin typeface="メイリオ" panose="020B0604030504040204" pitchFamily="50" charset="-128"/>
                          <a:ea typeface="メイリオ" panose="020B0604030504040204" pitchFamily="50" charset="-128"/>
                        </a:rPr>
                        <a:t>GrovePi</a:t>
                      </a:r>
                      <a:r>
                        <a:rPr kumimoji="1" lang="ja-JP" altLang="en-US" sz="1000" dirty="0">
                          <a:latin typeface="メイリオ" panose="020B0604030504040204" pitchFamily="50" charset="-128"/>
                          <a:ea typeface="メイリオ" panose="020B0604030504040204" pitchFamily="50" charset="-128"/>
                        </a:rPr>
                        <a:t>を</a:t>
                      </a:r>
                      <a:r>
                        <a:rPr kumimoji="1" lang="en-US" altLang="ja-JP" sz="1000" dirty="0">
                          <a:latin typeface="メイリオ" panose="020B0604030504040204" pitchFamily="50" charset="-128"/>
                          <a:ea typeface="メイリオ" panose="020B0604030504040204" pitchFamily="50" charset="-128"/>
                        </a:rPr>
                        <a:t>Raspberry Pi</a:t>
                      </a:r>
                      <a:r>
                        <a:rPr kumimoji="1" lang="ja-JP" altLang="en-US" sz="1000" dirty="0">
                          <a:latin typeface="メイリオ" panose="020B0604030504040204" pitchFamily="50" charset="-128"/>
                          <a:ea typeface="メイリオ" panose="020B0604030504040204" pitchFamily="50" charset="-128"/>
                        </a:rPr>
                        <a:t>から抜いて、続きの設定を行いましょう。</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7" name="表 6"/>
          <p:cNvGraphicFramePr>
            <a:graphicFrameLocks noGrp="1"/>
          </p:cNvGraphicFramePr>
          <p:nvPr/>
        </p:nvGraphicFramePr>
        <p:xfrm>
          <a:off x="246128" y="3993413"/>
          <a:ext cx="8651743" cy="2520000"/>
        </p:xfrm>
        <a:graphic>
          <a:graphicData uri="http://schemas.openxmlformats.org/drawingml/2006/table">
            <a:tbl>
              <a:tblPr>
                <a:tableStyleId>{5C22544A-7EE6-4342-B048-85BDC9FD1C3A}</a:tableStyleId>
              </a:tblPr>
              <a:tblGrid>
                <a:gridCol w="479743">
                  <a:extLst>
                    <a:ext uri="{9D8B030D-6E8A-4147-A177-3AD203B41FA5}">
                      <a16:colId xmlns:a16="http://schemas.microsoft.com/office/drawing/2014/main" val="20000"/>
                    </a:ext>
                  </a:extLst>
                </a:gridCol>
                <a:gridCol w="8172000">
                  <a:extLst>
                    <a:ext uri="{9D8B030D-6E8A-4147-A177-3AD203B41FA5}">
                      <a16:colId xmlns:a16="http://schemas.microsoft.com/office/drawing/2014/main" val="20001"/>
                    </a:ext>
                  </a:extLst>
                </a:gridCol>
              </a:tblGrid>
              <a:tr h="36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質問</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r>
                        <a:rPr kumimoji="1" lang="en-US" altLang="ja-JP" sz="1000" b="1" dirty="0">
                          <a:latin typeface="メイリオ" panose="020B0604030504040204" pitchFamily="50" charset="-128"/>
                          <a:ea typeface="メイリオ" panose="020B0604030504040204" pitchFamily="50" charset="-128"/>
                        </a:rPr>
                        <a:t>Node-RED</a:t>
                      </a:r>
                      <a:r>
                        <a:rPr kumimoji="1" lang="ja-JP" altLang="en-US" sz="1000" b="1" dirty="0">
                          <a:latin typeface="メイリオ" panose="020B0604030504040204" pitchFamily="50" charset="-128"/>
                          <a:ea typeface="メイリオ" panose="020B0604030504040204" pitchFamily="50" charset="-128"/>
                        </a:rPr>
                        <a:t>の</a:t>
                      </a:r>
                      <a:r>
                        <a:rPr kumimoji="1" lang="en-US" altLang="ja-JP" sz="1000" b="1" dirty="0">
                          <a:latin typeface="メイリオ" panose="020B0604030504040204" pitchFamily="50" charset="-128"/>
                          <a:ea typeface="メイリオ" panose="020B0604030504040204" pitchFamily="50" charset="-128"/>
                        </a:rPr>
                        <a:t>function</a:t>
                      </a:r>
                      <a:r>
                        <a:rPr kumimoji="1" lang="ja-JP" altLang="en-US" sz="1000" b="1" dirty="0">
                          <a:latin typeface="メイリオ" panose="020B0604030504040204" pitchFamily="50" charset="-128"/>
                          <a:ea typeface="メイリオ" panose="020B0604030504040204" pitchFamily="50" charset="-128"/>
                        </a:rPr>
                        <a:t>ノード（</a:t>
                      </a:r>
                      <a:r>
                        <a:rPr kumimoji="1" lang="en-US" altLang="ja-JP" sz="1000" b="1" dirty="0">
                          <a:latin typeface="メイリオ" panose="020B0604030504040204" pitchFamily="50" charset="-128"/>
                          <a:ea typeface="メイリオ" panose="020B0604030504040204" pitchFamily="50" charset="-128"/>
                        </a:rPr>
                        <a:t>JavaScript</a:t>
                      </a:r>
                      <a:r>
                        <a:rPr kumimoji="1" lang="ja-JP" altLang="en-US" sz="1000" b="1" dirty="0">
                          <a:latin typeface="メイリオ" panose="020B0604030504040204" pitchFamily="50" charset="-128"/>
                          <a:ea typeface="メイリオ" panose="020B0604030504040204" pitchFamily="50" charset="-128"/>
                        </a:rPr>
                        <a:t>）で、カンマ区切りのデータ文字列を配列に格納したい</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216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回答</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r>
                        <a:rPr kumimoji="1" lang="en-US" altLang="ja-JP" sz="1000" dirty="0">
                          <a:latin typeface="メイリオ" panose="020B0604030504040204" pitchFamily="50" charset="-128"/>
                          <a:ea typeface="メイリオ" panose="020B0604030504040204" pitchFamily="50" charset="-128"/>
                        </a:rPr>
                        <a:t>split(",")</a:t>
                      </a:r>
                      <a:r>
                        <a:rPr kumimoji="1" lang="ja-JP" altLang="en-US" sz="1000" dirty="0">
                          <a:latin typeface="メイリオ" panose="020B0604030504040204" pitchFamily="50" charset="-128"/>
                          <a:ea typeface="メイリオ" panose="020B0604030504040204" pitchFamily="50" charset="-128"/>
                        </a:rPr>
                        <a:t>メソッドで実現できます。</a:t>
                      </a:r>
                      <a:endParaRPr kumimoji="1" lang="en-US" altLang="ja-JP" sz="10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以下のページに「カンマ区切りの入力文字列を配列に分割して格納する方法」があります。</a:t>
                      </a:r>
                      <a:endParaRPr kumimoji="1" lang="en-US" altLang="ja-JP" sz="1000" dirty="0">
                        <a:latin typeface="メイリオ" panose="020B0604030504040204" pitchFamily="50" charset="-128"/>
                        <a:ea typeface="メイリオ" panose="020B0604030504040204" pitchFamily="50" charset="-128"/>
                      </a:endParaRPr>
                    </a:p>
                    <a:p>
                      <a:r>
                        <a:rPr kumimoji="1" lang="en-US" altLang="ja-JP" sz="1000" dirty="0">
                          <a:latin typeface="メイリオ" panose="020B0604030504040204" pitchFamily="50" charset="-128"/>
                          <a:ea typeface="メイリオ" panose="020B0604030504040204" pitchFamily="50" charset="-128"/>
                          <a:hlinkClick r:id="rId5"/>
                        </a:rPr>
                        <a:t>https://www.nishishi.com/javascript-tips/split-comma.html</a:t>
                      </a:r>
                      <a:endParaRPr kumimoji="1" lang="en-US" altLang="ja-JP" sz="10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ユーザが入力した「カンマ区切り」の文字列を、</a:t>
                      </a:r>
                      <a:r>
                        <a:rPr kumimoji="1" lang="en-US" altLang="ja-JP" sz="1000" dirty="0">
                          <a:latin typeface="メイリオ" panose="020B0604030504040204" pitchFamily="50" charset="-128"/>
                          <a:ea typeface="メイリオ" panose="020B0604030504040204" pitchFamily="50" charset="-128"/>
                        </a:rPr>
                        <a:t>JavaScript</a:t>
                      </a:r>
                      <a:r>
                        <a:rPr kumimoji="1" lang="ja-JP" altLang="en-US" sz="1000" dirty="0">
                          <a:latin typeface="メイリオ" panose="020B0604030504040204" pitchFamily="50" charset="-128"/>
                          <a:ea typeface="メイリオ" panose="020B0604030504040204" pitchFamily="50" charset="-128"/>
                        </a:rPr>
                        <a:t>を使ってカンマ記号で分割して配列に格納するには、</a:t>
                      </a:r>
                      <a:r>
                        <a:rPr kumimoji="1" lang="en-US" altLang="ja-JP" sz="1000" dirty="0">
                          <a:latin typeface="メイリオ" panose="020B0604030504040204" pitchFamily="50" charset="-128"/>
                          <a:ea typeface="メイリオ" panose="020B0604030504040204" pitchFamily="50" charset="-128"/>
                        </a:rPr>
                        <a:t>split</a:t>
                      </a:r>
                      <a:r>
                        <a:rPr kumimoji="1" lang="ja-JP" altLang="en-US" sz="1000" dirty="0">
                          <a:latin typeface="メイリオ" panose="020B0604030504040204" pitchFamily="50" charset="-128"/>
                          <a:ea typeface="メイリオ" panose="020B0604030504040204" pitchFamily="50" charset="-128"/>
                        </a:rPr>
                        <a:t>メソッドを使うと楽です。ユーザに入力してもらう文字列の個数が不定の場合には、入力欄を事前にたくさん用意しておくよりもカンマ区切りで入力してもらう方が入力フォームをシンプルにできるでしょう。区切り文字にはもちろんカンマ記号以外の文字も使えます。</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12729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トラブルシューティング⑥</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過去の</a:t>
            </a:r>
            <a:r>
              <a:rPr lang="en-US" altLang="ja-JP" sz="2400" dirty="0">
                <a:latin typeface="メイリオ" pitchFamily="50" charset="-128"/>
                <a:ea typeface="メイリオ" pitchFamily="50" charset="-128"/>
              </a:rPr>
              <a:t>Q&amp;A</a:t>
            </a:r>
            <a:r>
              <a:rPr lang="ja-JP" altLang="en-US" sz="2400" dirty="0">
                <a:latin typeface="メイリオ" pitchFamily="50" charset="-128"/>
                <a:ea typeface="メイリオ" pitchFamily="50" charset="-128"/>
              </a:rPr>
              <a:t>⑤</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FEB72A10-C505-4ADD-9FD7-4CB475B69823}" type="slidenum">
              <a:rPr lang="ja-JP" altLang="en-US" smtClean="0"/>
              <a:pPr>
                <a:defRPr/>
              </a:pPr>
              <a:t>63</a:t>
            </a:fld>
            <a:endParaRPr lang="ja-JP" altLang="en-US" dirty="0"/>
          </a:p>
        </p:txBody>
      </p:sp>
      <p:graphicFrame>
        <p:nvGraphicFramePr>
          <p:cNvPr id="5" name="表 4"/>
          <p:cNvGraphicFramePr>
            <a:graphicFrameLocks noGrp="1"/>
          </p:cNvGraphicFramePr>
          <p:nvPr/>
        </p:nvGraphicFramePr>
        <p:xfrm>
          <a:off x="231775" y="1105077"/>
          <a:ext cx="8651743" cy="5400000"/>
        </p:xfrm>
        <a:graphic>
          <a:graphicData uri="http://schemas.openxmlformats.org/drawingml/2006/table">
            <a:tbl>
              <a:tblPr>
                <a:tableStyleId>{5C22544A-7EE6-4342-B048-85BDC9FD1C3A}</a:tableStyleId>
              </a:tblPr>
              <a:tblGrid>
                <a:gridCol w="479743">
                  <a:extLst>
                    <a:ext uri="{9D8B030D-6E8A-4147-A177-3AD203B41FA5}">
                      <a16:colId xmlns:a16="http://schemas.microsoft.com/office/drawing/2014/main" val="20000"/>
                    </a:ext>
                  </a:extLst>
                </a:gridCol>
                <a:gridCol w="8172000">
                  <a:extLst>
                    <a:ext uri="{9D8B030D-6E8A-4147-A177-3AD203B41FA5}">
                      <a16:colId xmlns:a16="http://schemas.microsoft.com/office/drawing/2014/main" val="20001"/>
                    </a:ext>
                  </a:extLst>
                </a:gridCol>
              </a:tblGrid>
              <a:tr h="36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質問</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r>
                        <a:rPr kumimoji="1" lang="en-US" altLang="ja-JP" sz="1000" b="1" dirty="0">
                          <a:latin typeface="メイリオ" panose="020B0604030504040204" pitchFamily="50" charset="-128"/>
                          <a:ea typeface="メイリオ" panose="020B0604030504040204" pitchFamily="50" charset="-128"/>
                        </a:rPr>
                        <a:t>Node-RED</a:t>
                      </a:r>
                      <a:r>
                        <a:rPr kumimoji="1" lang="ja-JP" altLang="en-US" sz="1000" b="1" dirty="0">
                          <a:latin typeface="メイリオ" panose="020B0604030504040204" pitchFamily="50" charset="-128"/>
                          <a:ea typeface="メイリオ" panose="020B0604030504040204" pitchFamily="50" charset="-128"/>
                        </a:rPr>
                        <a:t>で特定の処理時間をカウントしたい</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504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回答</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r>
                        <a:rPr kumimoji="1" lang="ja-JP" altLang="en-US" sz="1000" dirty="0">
                          <a:latin typeface="メイリオ" panose="020B0604030504040204" pitchFamily="50" charset="-128"/>
                          <a:ea typeface="メイリオ" panose="020B0604030504040204" pitchFamily="50" charset="-128"/>
                        </a:rPr>
                        <a:t>グローバル変数のフラグを使うと特定の処理だけカウントしやすいです。</a:t>
                      </a:r>
                    </a:p>
                    <a:p>
                      <a:r>
                        <a:rPr kumimoji="1" lang="en-US" altLang="ja-JP" sz="1000" dirty="0">
                          <a:latin typeface="メイリオ" panose="020B0604030504040204" pitchFamily="50" charset="-128"/>
                          <a:ea typeface="メイリオ" panose="020B0604030504040204" pitchFamily="50" charset="-128"/>
                        </a:rPr>
                        <a:t>Node-RED</a:t>
                      </a:r>
                      <a:r>
                        <a:rPr kumimoji="1" lang="ja-JP" altLang="en-US" sz="1000" dirty="0">
                          <a:latin typeface="メイリオ" panose="020B0604030504040204" pitchFamily="50" charset="-128"/>
                          <a:ea typeface="メイリオ" panose="020B0604030504040204" pitchFamily="50" charset="-128"/>
                        </a:rPr>
                        <a:t>で処理が</a:t>
                      </a:r>
                      <a:r>
                        <a:rPr kumimoji="1" lang="en-US" altLang="ja-JP" sz="1000" dirty="0">
                          <a:latin typeface="メイリオ" panose="020B0604030504040204" pitchFamily="50" charset="-128"/>
                          <a:ea typeface="メイリオ" panose="020B0604030504040204" pitchFamily="50" charset="-128"/>
                        </a:rPr>
                        <a:t>ON</a:t>
                      </a:r>
                      <a:r>
                        <a:rPr kumimoji="1" lang="ja-JP" altLang="en-US" sz="1000" dirty="0">
                          <a:latin typeface="メイリオ" panose="020B0604030504040204" pitchFamily="50" charset="-128"/>
                          <a:ea typeface="メイリオ" panose="020B0604030504040204" pitchFamily="50" charset="-128"/>
                        </a:rPr>
                        <a:t>のときにカウントする処理を図で示します。</a:t>
                      </a: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a:t>
                      </a:r>
                      <a:r>
                        <a:rPr kumimoji="1" lang="en-US" altLang="ja-JP" sz="1000" dirty="0">
                          <a:latin typeface="メイリオ" panose="020B0604030504040204" pitchFamily="50" charset="-128"/>
                          <a:ea typeface="メイリオ" panose="020B0604030504040204" pitchFamily="50" charset="-128"/>
                        </a:rPr>
                        <a:t>function</a:t>
                      </a:r>
                      <a:r>
                        <a:rPr kumimoji="1" lang="ja-JP" altLang="en-US" sz="1000" dirty="0">
                          <a:latin typeface="メイリオ" panose="020B0604030504040204" pitchFamily="50" charset="-128"/>
                          <a:ea typeface="メイリオ" panose="020B0604030504040204" pitchFamily="50" charset="-128"/>
                        </a:rPr>
                        <a:t>「フラグ管理」の内容</a:t>
                      </a:r>
                    </a:p>
                    <a:p>
                      <a:pPr lvl="1"/>
                      <a:r>
                        <a:rPr kumimoji="1" lang="en-US" altLang="ja-JP" sz="1000" dirty="0">
                          <a:latin typeface="メイリオ" panose="020B0604030504040204" pitchFamily="50" charset="-128"/>
                          <a:ea typeface="メイリオ" panose="020B0604030504040204" pitchFamily="50" charset="-128"/>
                        </a:rPr>
                        <a:t>if(</a:t>
                      </a:r>
                      <a:r>
                        <a:rPr kumimoji="1" lang="en-US" altLang="ja-JP" sz="1000" dirty="0" err="1">
                          <a:latin typeface="メイリオ" panose="020B0604030504040204" pitchFamily="50" charset="-128"/>
                          <a:ea typeface="メイリオ" panose="020B0604030504040204" pitchFamily="50" charset="-128"/>
                        </a:rPr>
                        <a:t>msg.payload</a:t>
                      </a:r>
                      <a:r>
                        <a:rPr kumimoji="1" lang="en-US" altLang="ja-JP" sz="1000" dirty="0">
                          <a:latin typeface="メイリオ" panose="020B0604030504040204" pitchFamily="50" charset="-128"/>
                          <a:ea typeface="メイリオ" panose="020B0604030504040204" pitchFamily="50" charset="-128"/>
                        </a:rPr>
                        <a:t>===true){</a:t>
                      </a:r>
                    </a:p>
                    <a:p>
                      <a:pPr lvl="1"/>
                      <a:r>
                        <a:rPr kumimoji="1" lang="en-US" altLang="ja-JP" sz="1000" dirty="0">
                          <a:latin typeface="メイリオ" panose="020B0604030504040204" pitchFamily="50" charset="-128"/>
                          <a:ea typeface="メイリオ" panose="020B0604030504040204" pitchFamily="50" charset="-128"/>
                        </a:rPr>
                        <a:t>   </a:t>
                      </a:r>
                      <a:r>
                        <a:rPr kumimoji="1" lang="en-US" altLang="ja-JP" sz="1000" dirty="0" err="1">
                          <a:latin typeface="メイリオ" panose="020B0604030504040204" pitchFamily="50" charset="-128"/>
                          <a:ea typeface="メイリオ" panose="020B0604030504040204" pitchFamily="50" charset="-128"/>
                        </a:rPr>
                        <a:t>global.set</a:t>
                      </a:r>
                      <a:r>
                        <a:rPr kumimoji="1" lang="en-US" altLang="ja-JP" sz="1000" dirty="0">
                          <a:latin typeface="メイリオ" panose="020B0604030504040204" pitchFamily="50" charset="-128"/>
                          <a:ea typeface="メイリオ" panose="020B0604030504040204" pitchFamily="50" charset="-128"/>
                        </a:rPr>
                        <a:t>("</a:t>
                      </a:r>
                      <a:r>
                        <a:rPr kumimoji="1" lang="en-US" altLang="ja-JP" sz="1000" dirty="0" err="1">
                          <a:latin typeface="メイリオ" panose="020B0604030504040204" pitchFamily="50" charset="-128"/>
                          <a:ea typeface="メイリオ" panose="020B0604030504040204" pitchFamily="50" charset="-128"/>
                        </a:rPr>
                        <a:t>flag",true</a:t>
                      </a:r>
                      <a:r>
                        <a:rPr kumimoji="1" lang="en-US" altLang="ja-JP" sz="1000" dirty="0">
                          <a:latin typeface="メイリオ" panose="020B0604030504040204" pitchFamily="50" charset="-128"/>
                          <a:ea typeface="メイリオ" panose="020B0604030504040204" pitchFamily="50" charset="-128"/>
                        </a:rPr>
                        <a:t>);</a:t>
                      </a:r>
                    </a:p>
                    <a:p>
                      <a:pPr lvl="1"/>
                      <a:r>
                        <a:rPr kumimoji="1" lang="en-US" altLang="ja-JP" sz="1000" dirty="0">
                          <a:latin typeface="メイリオ" panose="020B0604030504040204" pitchFamily="50" charset="-128"/>
                          <a:ea typeface="メイリオ" panose="020B0604030504040204" pitchFamily="50" charset="-128"/>
                        </a:rPr>
                        <a:t>}else{</a:t>
                      </a:r>
                    </a:p>
                    <a:p>
                      <a:pPr lvl="1"/>
                      <a:r>
                        <a:rPr kumimoji="1" lang="en-US" altLang="ja-JP" sz="1000" dirty="0">
                          <a:latin typeface="メイリオ" panose="020B0604030504040204" pitchFamily="50" charset="-128"/>
                          <a:ea typeface="メイリオ" panose="020B0604030504040204" pitchFamily="50" charset="-128"/>
                        </a:rPr>
                        <a:t>   </a:t>
                      </a:r>
                      <a:r>
                        <a:rPr kumimoji="1" lang="en-US" altLang="ja-JP" sz="1000" dirty="0" err="1">
                          <a:latin typeface="メイリオ" panose="020B0604030504040204" pitchFamily="50" charset="-128"/>
                          <a:ea typeface="メイリオ" panose="020B0604030504040204" pitchFamily="50" charset="-128"/>
                        </a:rPr>
                        <a:t>global.set</a:t>
                      </a:r>
                      <a:r>
                        <a:rPr kumimoji="1" lang="en-US" altLang="ja-JP" sz="1000" dirty="0">
                          <a:latin typeface="メイリオ" panose="020B0604030504040204" pitchFamily="50" charset="-128"/>
                          <a:ea typeface="メイリオ" panose="020B0604030504040204" pitchFamily="50" charset="-128"/>
                        </a:rPr>
                        <a:t>("</a:t>
                      </a:r>
                      <a:r>
                        <a:rPr kumimoji="1" lang="en-US" altLang="ja-JP" sz="1000" dirty="0" err="1">
                          <a:latin typeface="メイリオ" panose="020B0604030504040204" pitchFamily="50" charset="-128"/>
                          <a:ea typeface="メイリオ" panose="020B0604030504040204" pitchFamily="50" charset="-128"/>
                        </a:rPr>
                        <a:t>flag",false</a:t>
                      </a:r>
                      <a:r>
                        <a:rPr kumimoji="1" lang="en-US" altLang="ja-JP" sz="1000" dirty="0">
                          <a:latin typeface="メイリオ" panose="020B0604030504040204" pitchFamily="50" charset="-128"/>
                          <a:ea typeface="メイリオ" panose="020B0604030504040204" pitchFamily="50" charset="-128"/>
                        </a:rPr>
                        <a:t>);</a:t>
                      </a:r>
                    </a:p>
                    <a:p>
                      <a:pPr lvl="1"/>
                      <a:r>
                        <a:rPr kumimoji="1" lang="en-US" altLang="ja-JP" sz="1000" dirty="0">
                          <a:latin typeface="メイリオ" panose="020B0604030504040204" pitchFamily="50" charset="-128"/>
                          <a:ea typeface="メイリオ" panose="020B0604030504040204" pitchFamily="50" charset="-128"/>
                        </a:rPr>
                        <a:t>}</a:t>
                      </a: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a:t>
                      </a:r>
                      <a:r>
                        <a:rPr kumimoji="1" lang="en-US" altLang="ja-JP" sz="1000" dirty="0">
                          <a:latin typeface="メイリオ" panose="020B0604030504040204" pitchFamily="50" charset="-128"/>
                          <a:ea typeface="メイリオ" panose="020B0604030504040204" pitchFamily="50" charset="-128"/>
                        </a:rPr>
                        <a:t>function</a:t>
                      </a:r>
                      <a:r>
                        <a:rPr kumimoji="1" lang="ja-JP" altLang="en-US" sz="1000" dirty="0">
                          <a:latin typeface="メイリオ" panose="020B0604030504040204" pitchFamily="50" charset="-128"/>
                          <a:ea typeface="メイリオ" panose="020B0604030504040204" pitchFamily="50" charset="-128"/>
                        </a:rPr>
                        <a:t>「カウント」の内容</a:t>
                      </a:r>
                    </a:p>
                    <a:p>
                      <a:pPr lvl="1"/>
                      <a:r>
                        <a:rPr kumimoji="1" lang="en-US" altLang="ja-JP" sz="1000" dirty="0" err="1">
                          <a:latin typeface="メイリオ" panose="020B0604030504040204" pitchFamily="50" charset="-128"/>
                          <a:ea typeface="メイリオ" panose="020B0604030504040204" pitchFamily="50" charset="-128"/>
                        </a:rPr>
                        <a:t>var</a:t>
                      </a:r>
                      <a:r>
                        <a:rPr kumimoji="1" lang="en-US" altLang="ja-JP" sz="1000" dirty="0">
                          <a:latin typeface="メイリオ" panose="020B0604030504040204" pitchFamily="50" charset="-128"/>
                          <a:ea typeface="メイリオ" panose="020B0604030504040204" pitchFamily="50" charset="-128"/>
                        </a:rPr>
                        <a:t> </a:t>
                      </a:r>
                      <a:r>
                        <a:rPr kumimoji="1" lang="en-US" altLang="ja-JP" sz="1000" dirty="0" err="1">
                          <a:latin typeface="メイリオ" panose="020B0604030504040204" pitchFamily="50" charset="-128"/>
                          <a:ea typeface="メイリオ" panose="020B0604030504040204" pitchFamily="50" charset="-128"/>
                        </a:rPr>
                        <a:t>cntflag</a:t>
                      </a:r>
                      <a:r>
                        <a:rPr kumimoji="1" lang="en-US" altLang="ja-JP" sz="1000" dirty="0">
                          <a:latin typeface="メイリオ" panose="020B0604030504040204" pitchFamily="50" charset="-128"/>
                          <a:ea typeface="メイリオ" panose="020B0604030504040204" pitchFamily="50" charset="-128"/>
                        </a:rPr>
                        <a:t> = </a:t>
                      </a:r>
                      <a:r>
                        <a:rPr kumimoji="1" lang="en-US" altLang="ja-JP" sz="1000" dirty="0" err="1">
                          <a:latin typeface="メイリオ" panose="020B0604030504040204" pitchFamily="50" charset="-128"/>
                          <a:ea typeface="メイリオ" panose="020B0604030504040204" pitchFamily="50" charset="-128"/>
                        </a:rPr>
                        <a:t>global.get</a:t>
                      </a:r>
                      <a:r>
                        <a:rPr kumimoji="1" lang="en-US" altLang="ja-JP" sz="1000" dirty="0">
                          <a:latin typeface="メイリオ" panose="020B0604030504040204" pitchFamily="50" charset="-128"/>
                          <a:ea typeface="メイリオ" panose="020B0604030504040204" pitchFamily="50" charset="-128"/>
                        </a:rPr>
                        <a:t>("flag")||0;</a:t>
                      </a:r>
                    </a:p>
                    <a:p>
                      <a:pPr lvl="1"/>
                      <a:r>
                        <a:rPr kumimoji="1" lang="en-US" altLang="ja-JP" sz="1000" dirty="0" err="1">
                          <a:latin typeface="メイリオ" panose="020B0604030504040204" pitchFamily="50" charset="-128"/>
                          <a:ea typeface="メイリオ" panose="020B0604030504040204" pitchFamily="50" charset="-128"/>
                        </a:rPr>
                        <a:t>var</a:t>
                      </a:r>
                      <a:r>
                        <a:rPr kumimoji="1" lang="en-US" altLang="ja-JP" sz="1000" dirty="0">
                          <a:latin typeface="メイリオ" panose="020B0604030504040204" pitchFamily="50" charset="-128"/>
                          <a:ea typeface="メイリオ" panose="020B0604030504040204" pitchFamily="50" charset="-128"/>
                        </a:rPr>
                        <a:t> </a:t>
                      </a:r>
                      <a:r>
                        <a:rPr kumimoji="1" lang="en-US" altLang="ja-JP" sz="1000" dirty="0" err="1">
                          <a:latin typeface="メイリオ" panose="020B0604030504040204" pitchFamily="50" charset="-128"/>
                          <a:ea typeface="メイリオ" panose="020B0604030504040204" pitchFamily="50" charset="-128"/>
                        </a:rPr>
                        <a:t>cnt</a:t>
                      </a:r>
                      <a:r>
                        <a:rPr kumimoji="1" lang="en-US" altLang="ja-JP" sz="1000" dirty="0">
                          <a:latin typeface="メイリオ" panose="020B0604030504040204" pitchFamily="50" charset="-128"/>
                          <a:ea typeface="メイリオ" panose="020B0604030504040204" pitchFamily="50" charset="-128"/>
                        </a:rPr>
                        <a:t> = </a:t>
                      </a:r>
                      <a:r>
                        <a:rPr kumimoji="1" lang="en-US" altLang="ja-JP" sz="1000" dirty="0" err="1">
                          <a:latin typeface="メイリオ" panose="020B0604030504040204" pitchFamily="50" charset="-128"/>
                          <a:ea typeface="メイリオ" panose="020B0604030504040204" pitchFamily="50" charset="-128"/>
                        </a:rPr>
                        <a:t>global.get</a:t>
                      </a:r>
                      <a:r>
                        <a:rPr kumimoji="1" lang="en-US" altLang="ja-JP" sz="1000" dirty="0">
                          <a:latin typeface="メイリオ" panose="020B0604030504040204" pitchFamily="50" charset="-128"/>
                          <a:ea typeface="メイリオ" panose="020B0604030504040204" pitchFamily="50" charset="-128"/>
                        </a:rPr>
                        <a:t>("count")||0;</a:t>
                      </a:r>
                    </a:p>
                    <a:p>
                      <a:pPr lvl="1"/>
                      <a:r>
                        <a:rPr kumimoji="1" lang="en-US" altLang="ja-JP" sz="1000" dirty="0">
                          <a:latin typeface="メイリオ" panose="020B0604030504040204" pitchFamily="50" charset="-128"/>
                          <a:ea typeface="メイリオ" panose="020B0604030504040204" pitchFamily="50" charset="-128"/>
                        </a:rPr>
                        <a:t>if(</a:t>
                      </a:r>
                      <a:r>
                        <a:rPr kumimoji="1" lang="en-US" altLang="ja-JP" sz="1000" dirty="0" err="1">
                          <a:latin typeface="メイリオ" panose="020B0604030504040204" pitchFamily="50" charset="-128"/>
                          <a:ea typeface="メイリオ" panose="020B0604030504040204" pitchFamily="50" charset="-128"/>
                        </a:rPr>
                        <a:t>cntflag</a:t>
                      </a:r>
                      <a:r>
                        <a:rPr kumimoji="1" lang="en-US" altLang="ja-JP" sz="1000" dirty="0">
                          <a:latin typeface="メイリオ" panose="020B0604030504040204" pitchFamily="50" charset="-128"/>
                          <a:ea typeface="メイリオ" panose="020B0604030504040204" pitchFamily="50" charset="-128"/>
                        </a:rPr>
                        <a:t>===true){</a:t>
                      </a:r>
                    </a:p>
                    <a:p>
                      <a:pPr lvl="1"/>
                      <a:r>
                        <a:rPr kumimoji="1" lang="en-US" altLang="ja-JP" sz="1000" dirty="0">
                          <a:latin typeface="メイリオ" panose="020B0604030504040204" pitchFamily="50" charset="-128"/>
                          <a:ea typeface="メイリオ" panose="020B0604030504040204" pitchFamily="50" charset="-128"/>
                        </a:rPr>
                        <a:t>   </a:t>
                      </a:r>
                      <a:r>
                        <a:rPr kumimoji="1" lang="en-US" altLang="ja-JP" sz="1000" dirty="0" err="1">
                          <a:latin typeface="メイリオ" panose="020B0604030504040204" pitchFamily="50" charset="-128"/>
                          <a:ea typeface="メイリオ" panose="020B0604030504040204" pitchFamily="50" charset="-128"/>
                        </a:rPr>
                        <a:t>msg.payload</a:t>
                      </a:r>
                      <a:r>
                        <a:rPr kumimoji="1" lang="en-US" altLang="ja-JP" sz="1000" dirty="0">
                          <a:latin typeface="メイリオ" panose="020B0604030504040204" pitchFamily="50" charset="-128"/>
                          <a:ea typeface="メイリオ" panose="020B0604030504040204" pitchFamily="50" charset="-128"/>
                        </a:rPr>
                        <a:t>=</a:t>
                      </a:r>
                      <a:r>
                        <a:rPr kumimoji="1" lang="en-US" altLang="ja-JP" sz="1000" dirty="0" err="1">
                          <a:latin typeface="メイリオ" panose="020B0604030504040204" pitchFamily="50" charset="-128"/>
                          <a:ea typeface="メイリオ" panose="020B0604030504040204" pitchFamily="50" charset="-128"/>
                        </a:rPr>
                        <a:t>cnt</a:t>
                      </a:r>
                      <a:r>
                        <a:rPr kumimoji="1" lang="en-US" altLang="ja-JP" sz="1000" dirty="0">
                          <a:latin typeface="メイリオ" panose="020B0604030504040204" pitchFamily="50" charset="-128"/>
                          <a:ea typeface="メイリオ" panose="020B0604030504040204" pitchFamily="50" charset="-128"/>
                        </a:rPr>
                        <a:t>;</a:t>
                      </a:r>
                    </a:p>
                    <a:p>
                      <a:pPr lvl="1"/>
                      <a:r>
                        <a:rPr kumimoji="1" lang="en-US" altLang="ja-JP" sz="1000" dirty="0">
                          <a:latin typeface="メイリオ" panose="020B0604030504040204" pitchFamily="50" charset="-128"/>
                          <a:ea typeface="メイリオ" panose="020B0604030504040204" pitchFamily="50" charset="-128"/>
                        </a:rPr>
                        <a:t>   </a:t>
                      </a:r>
                      <a:r>
                        <a:rPr kumimoji="1" lang="en-US" altLang="ja-JP" sz="1000" dirty="0" err="1">
                          <a:latin typeface="メイリオ" panose="020B0604030504040204" pitchFamily="50" charset="-128"/>
                          <a:ea typeface="メイリオ" panose="020B0604030504040204" pitchFamily="50" charset="-128"/>
                        </a:rPr>
                        <a:t>cnt</a:t>
                      </a:r>
                      <a:r>
                        <a:rPr kumimoji="1" lang="en-US" altLang="ja-JP" sz="1000" dirty="0">
                          <a:latin typeface="メイリオ" panose="020B0604030504040204" pitchFamily="50" charset="-128"/>
                          <a:ea typeface="メイリオ" panose="020B0604030504040204" pitchFamily="50" charset="-128"/>
                        </a:rPr>
                        <a:t>++;</a:t>
                      </a:r>
                    </a:p>
                    <a:p>
                      <a:pPr lvl="1"/>
                      <a:r>
                        <a:rPr kumimoji="1" lang="en-US" altLang="ja-JP" sz="1000" dirty="0">
                          <a:latin typeface="メイリオ" panose="020B0604030504040204" pitchFamily="50" charset="-128"/>
                          <a:ea typeface="メイリオ" panose="020B0604030504040204" pitchFamily="50" charset="-128"/>
                        </a:rPr>
                        <a:t>   </a:t>
                      </a:r>
                      <a:r>
                        <a:rPr kumimoji="1" lang="en-US" altLang="ja-JP" sz="1000" dirty="0" err="1">
                          <a:latin typeface="メイリオ" panose="020B0604030504040204" pitchFamily="50" charset="-128"/>
                          <a:ea typeface="メイリオ" panose="020B0604030504040204" pitchFamily="50" charset="-128"/>
                        </a:rPr>
                        <a:t>global.set</a:t>
                      </a:r>
                      <a:r>
                        <a:rPr kumimoji="1" lang="en-US" altLang="ja-JP" sz="1000" dirty="0">
                          <a:latin typeface="メイリオ" panose="020B0604030504040204" pitchFamily="50" charset="-128"/>
                          <a:ea typeface="メイリオ" panose="020B0604030504040204" pitchFamily="50" charset="-128"/>
                        </a:rPr>
                        <a:t>("count",</a:t>
                      </a:r>
                      <a:r>
                        <a:rPr kumimoji="1" lang="en-US" altLang="ja-JP" sz="1000" dirty="0" err="1">
                          <a:latin typeface="メイリオ" panose="020B0604030504040204" pitchFamily="50" charset="-128"/>
                          <a:ea typeface="メイリオ" panose="020B0604030504040204" pitchFamily="50" charset="-128"/>
                        </a:rPr>
                        <a:t>cnt</a:t>
                      </a:r>
                      <a:r>
                        <a:rPr kumimoji="1" lang="en-US" altLang="ja-JP" sz="1000" dirty="0">
                          <a:latin typeface="メイリオ" panose="020B0604030504040204" pitchFamily="50" charset="-128"/>
                          <a:ea typeface="メイリオ" panose="020B0604030504040204" pitchFamily="50" charset="-128"/>
                        </a:rPr>
                        <a:t>);</a:t>
                      </a:r>
                    </a:p>
                    <a:p>
                      <a:pPr lvl="1"/>
                      <a:r>
                        <a:rPr kumimoji="1" lang="en-US" altLang="ja-JP" sz="1000" dirty="0">
                          <a:latin typeface="メイリオ" panose="020B0604030504040204" pitchFamily="50" charset="-128"/>
                          <a:ea typeface="メイリオ" panose="020B0604030504040204" pitchFamily="50" charset="-128"/>
                        </a:rPr>
                        <a:t>   return </a:t>
                      </a:r>
                      <a:r>
                        <a:rPr kumimoji="1" lang="en-US" altLang="ja-JP" sz="1000" dirty="0" err="1">
                          <a:latin typeface="メイリオ" panose="020B0604030504040204" pitchFamily="50" charset="-128"/>
                          <a:ea typeface="メイリオ" panose="020B0604030504040204" pitchFamily="50" charset="-128"/>
                        </a:rPr>
                        <a:t>msg</a:t>
                      </a:r>
                      <a:r>
                        <a:rPr kumimoji="1" lang="en-US" altLang="ja-JP" sz="1000" dirty="0">
                          <a:latin typeface="メイリオ" panose="020B0604030504040204" pitchFamily="50" charset="-128"/>
                          <a:ea typeface="メイリオ" panose="020B0604030504040204" pitchFamily="50" charset="-128"/>
                        </a:rPr>
                        <a:t>;</a:t>
                      </a:r>
                    </a:p>
                    <a:p>
                      <a:pPr lvl="1"/>
                      <a:r>
                        <a:rPr kumimoji="1" lang="en-US" altLang="ja-JP" sz="1000" dirty="0">
                          <a:latin typeface="メイリオ" panose="020B0604030504040204" pitchFamily="50" charset="-128"/>
                          <a:ea typeface="メイリオ" panose="020B0604030504040204" pitchFamily="50" charset="-128"/>
                        </a:rPr>
                        <a:t>}else{</a:t>
                      </a:r>
                    </a:p>
                    <a:p>
                      <a:pPr lvl="1"/>
                      <a:r>
                        <a:rPr kumimoji="1" lang="en-US" altLang="ja-JP" sz="1000" dirty="0">
                          <a:latin typeface="メイリオ" panose="020B0604030504040204" pitchFamily="50" charset="-128"/>
                          <a:ea typeface="メイリオ" panose="020B0604030504040204" pitchFamily="50" charset="-128"/>
                        </a:rPr>
                        <a:t>   </a:t>
                      </a:r>
                      <a:r>
                        <a:rPr kumimoji="1" lang="en-US" altLang="ja-JP" sz="1000" dirty="0" err="1">
                          <a:latin typeface="メイリオ" panose="020B0604030504040204" pitchFamily="50" charset="-128"/>
                          <a:ea typeface="メイリオ" panose="020B0604030504040204" pitchFamily="50" charset="-128"/>
                        </a:rPr>
                        <a:t>cnt</a:t>
                      </a:r>
                      <a:r>
                        <a:rPr kumimoji="1" lang="en-US" altLang="ja-JP" sz="1000" dirty="0">
                          <a:latin typeface="メイリオ" panose="020B0604030504040204" pitchFamily="50" charset="-128"/>
                          <a:ea typeface="メイリオ" panose="020B0604030504040204" pitchFamily="50" charset="-128"/>
                        </a:rPr>
                        <a:t> = 0;</a:t>
                      </a:r>
                    </a:p>
                    <a:p>
                      <a:pPr lvl="1"/>
                      <a:r>
                        <a:rPr kumimoji="1" lang="en-US" altLang="ja-JP" sz="1000" dirty="0">
                          <a:latin typeface="メイリオ" panose="020B0604030504040204" pitchFamily="50" charset="-128"/>
                          <a:ea typeface="メイリオ" panose="020B0604030504040204" pitchFamily="50" charset="-128"/>
                        </a:rPr>
                        <a:t>   </a:t>
                      </a:r>
                      <a:r>
                        <a:rPr kumimoji="1" lang="en-US" altLang="ja-JP" sz="1000" dirty="0" err="1">
                          <a:latin typeface="メイリオ" panose="020B0604030504040204" pitchFamily="50" charset="-128"/>
                          <a:ea typeface="メイリオ" panose="020B0604030504040204" pitchFamily="50" charset="-128"/>
                        </a:rPr>
                        <a:t>global.set</a:t>
                      </a:r>
                      <a:r>
                        <a:rPr kumimoji="1" lang="en-US" altLang="ja-JP" sz="1000" dirty="0">
                          <a:latin typeface="メイリオ" panose="020B0604030504040204" pitchFamily="50" charset="-128"/>
                          <a:ea typeface="メイリオ" panose="020B0604030504040204" pitchFamily="50" charset="-128"/>
                        </a:rPr>
                        <a:t>("count",</a:t>
                      </a:r>
                      <a:r>
                        <a:rPr kumimoji="1" lang="en-US" altLang="ja-JP" sz="1000" dirty="0" err="1">
                          <a:latin typeface="メイリオ" panose="020B0604030504040204" pitchFamily="50" charset="-128"/>
                          <a:ea typeface="メイリオ" panose="020B0604030504040204" pitchFamily="50" charset="-128"/>
                        </a:rPr>
                        <a:t>cnt</a:t>
                      </a:r>
                      <a:r>
                        <a:rPr kumimoji="1" lang="en-US" altLang="ja-JP" sz="1000" dirty="0">
                          <a:latin typeface="メイリオ" panose="020B0604030504040204" pitchFamily="50" charset="-128"/>
                          <a:ea typeface="メイリオ" panose="020B0604030504040204" pitchFamily="50" charset="-128"/>
                        </a:rPr>
                        <a:t>);</a:t>
                      </a:r>
                    </a:p>
                    <a:p>
                      <a:pPr lvl="1"/>
                      <a:r>
                        <a:rPr kumimoji="1" lang="en-US" altLang="ja-JP" sz="1000" dirty="0">
                          <a:latin typeface="メイリオ" panose="020B0604030504040204" pitchFamily="50" charset="-128"/>
                          <a:ea typeface="メイリオ" panose="020B0604030504040204" pitchFamily="50" charset="-128"/>
                        </a:rPr>
                        <a:t>}</a:t>
                      </a:r>
                    </a:p>
                    <a:p>
                      <a:endParaRPr kumimoji="1" lang="en-US" altLang="ja-JP" sz="1000" dirty="0">
                        <a:latin typeface="メイリオ" panose="020B0604030504040204" pitchFamily="50" charset="-128"/>
                        <a:ea typeface="メイリオ" panose="020B0604030504040204" pitchFamily="50" charset="-128"/>
                      </a:endParaRPr>
                    </a:p>
                    <a:p>
                      <a:r>
                        <a:rPr kumimoji="1" lang="en-US" altLang="ja-JP" sz="1000" dirty="0">
                          <a:latin typeface="メイリオ" panose="020B0604030504040204" pitchFamily="50" charset="-128"/>
                          <a:ea typeface="メイリオ" panose="020B0604030504040204" pitchFamily="50" charset="-128"/>
                        </a:rPr>
                        <a:t>※true</a:t>
                      </a:r>
                      <a:r>
                        <a:rPr kumimoji="1" lang="ja-JP" altLang="en-US" sz="1000" dirty="0">
                          <a:latin typeface="メイリオ" panose="020B0604030504040204" pitchFamily="50" charset="-128"/>
                          <a:ea typeface="メイリオ" panose="020B0604030504040204" pitchFamily="50" charset="-128"/>
                        </a:rPr>
                        <a:t>と</a:t>
                      </a:r>
                      <a:r>
                        <a:rPr kumimoji="1" lang="en-US" altLang="ja-JP" sz="1000" dirty="0">
                          <a:latin typeface="メイリオ" panose="020B0604030504040204" pitchFamily="50" charset="-128"/>
                          <a:ea typeface="メイリオ" panose="020B0604030504040204" pitchFamily="50" charset="-128"/>
                        </a:rPr>
                        <a:t>false</a:t>
                      </a:r>
                      <a:r>
                        <a:rPr kumimoji="1" lang="ja-JP" altLang="en-US" sz="1000" dirty="0">
                          <a:latin typeface="メイリオ" panose="020B0604030504040204" pitchFamily="50" charset="-128"/>
                          <a:ea typeface="メイリオ" panose="020B0604030504040204" pitchFamily="50" charset="-128"/>
                        </a:rPr>
                        <a:t>は</a:t>
                      </a:r>
                      <a:r>
                        <a:rPr kumimoji="1" lang="en-US" altLang="ja-JP" sz="1000" dirty="0">
                          <a:latin typeface="メイリオ" panose="020B0604030504040204" pitchFamily="50" charset="-128"/>
                          <a:ea typeface="メイリオ" panose="020B0604030504040204" pitchFamily="50" charset="-128"/>
                        </a:rPr>
                        <a:t>1</a:t>
                      </a:r>
                      <a:r>
                        <a:rPr kumimoji="1" lang="ja-JP" altLang="en-US" sz="1000" dirty="0">
                          <a:latin typeface="メイリオ" panose="020B0604030504040204" pitchFamily="50" charset="-128"/>
                          <a:ea typeface="メイリオ" panose="020B0604030504040204" pitchFamily="50" charset="-128"/>
                        </a:rPr>
                        <a:t>と</a:t>
                      </a:r>
                      <a:r>
                        <a:rPr kumimoji="1" lang="en-US" altLang="ja-JP" sz="1000" dirty="0">
                          <a:latin typeface="メイリオ" panose="020B0604030504040204" pitchFamily="50" charset="-128"/>
                          <a:ea typeface="メイリオ" panose="020B0604030504040204" pitchFamily="50" charset="-128"/>
                        </a:rPr>
                        <a:t>0</a:t>
                      </a:r>
                      <a:r>
                        <a:rPr kumimoji="1" lang="ja-JP" altLang="en-US" sz="1000" dirty="0">
                          <a:latin typeface="メイリオ" panose="020B0604030504040204" pitchFamily="50" charset="-128"/>
                          <a:ea typeface="メイリオ" panose="020B0604030504040204" pitchFamily="50" charset="-128"/>
                        </a:rPr>
                        <a:t>に置き換えても大丈夫です。</a:t>
                      </a:r>
                    </a:p>
                    <a:p>
                      <a:r>
                        <a:rPr kumimoji="1" lang="en-US" altLang="ja-JP" sz="1000" dirty="0">
                          <a:latin typeface="メイリオ" panose="020B0604030504040204" pitchFamily="50" charset="-128"/>
                          <a:ea typeface="メイリオ" panose="020B0604030504040204" pitchFamily="50" charset="-128"/>
                        </a:rPr>
                        <a:t>delay</a:t>
                      </a:r>
                      <a:r>
                        <a:rPr kumimoji="1" lang="ja-JP" altLang="en-US" sz="1000" dirty="0">
                          <a:latin typeface="メイリオ" panose="020B0604030504040204" pitchFamily="50" charset="-128"/>
                          <a:ea typeface="メイリオ" panose="020B0604030504040204" pitchFamily="50" charset="-128"/>
                        </a:rPr>
                        <a:t>を使ったループによるカウントは、複数回実行すると処理が重複して正しく動作しないことがあります。</a:t>
                      </a:r>
                    </a:p>
                    <a:p>
                      <a:r>
                        <a:rPr kumimoji="1" lang="ja-JP" altLang="en-US" sz="1000" dirty="0">
                          <a:latin typeface="メイリオ" panose="020B0604030504040204" pitchFamily="50" charset="-128"/>
                          <a:ea typeface="メイリオ" panose="020B0604030504040204" pitchFamily="50" charset="-128"/>
                        </a:rPr>
                        <a:t>こちらの方法は処理が重複しないため、その問題はありません。</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bl>
          </a:graphicData>
        </a:graphic>
      </p:graphicFrame>
      <p:pic>
        <p:nvPicPr>
          <p:cNvPr id="2" name="図 1"/>
          <p:cNvPicPr>
            <a:picLocks noChangeAspect="1"/>
          </p:cNvPicPr>
          <p:nvPr/>
        </p:nvPicPr>
        <p:blipFill>
          <a:blip r:embed="rId3"/>
          <a:stretch>
            <a:fillRect/>
          </a:stretch>
        </p:blipFill>
        <p:spPr>
          <a:xfrm>
            <a:off x="3352826" y="2532307"/>
            <a:ext cx="5351413" cy="1793385"/>
          </a:xfrm>
          <a:prstGeom prst="rect">
            <a:avLst/>
          </a:prstGeom>
        </p:spPr>
      </p:pic>
    </p:spTree>
    <p:extLst>
      <p:ext uri="{BB962C8B-B14F-4D97-AF65-F5344CB8AC3E}">
        <p14:creationId xmlns:p14="http://schemas.microsoft.com/office/powerpoint/2010/main" val="999180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トラブルシューティング⑥</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過去の</a:t>
            </a:r>
            <a:r>
              <a:rPr lang="en-US" altLang="ja-JP" sz="2400" dirty="0">
                <a:latin typeface="メイリオ" pitchFamily="50" charset="-128"/>
                <a:ea typeface="メイリオ" pitchFamily="50" charset="-128"/>
              </a:rPr>
              <a:t>Q&amp;A</a:t>
            </a:r>
            <a:r>
              <a:rPr lang="ja-JP" altLang="en-US" sz="2400" dirty="0">
                <a:latin typeface="メイリオ" pitchFamily="50" charset="-128"/>
                <a:ea typeface="メイリオ" pitchFamily="50" charset="-128"/>
              </a:rPr>
              <a:t>⑥</a:t>
            </a:r>
            <a:endParaRPr lang="en-US" altLang="ja-JP"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FEB72A10-C505-4ADD-9FD7-4CB475B69823}" type="slidenum">
              <a:rPr lang="ja-JP" altLang="en-US" smtClean="0"/>
              <a:pPr>
                <a:defRPr/>
              </a:pPr>
              <a:t>64</a:t>
            </a:fld>
            <a:endParaRPr lang="ja-JP" altLang="en-US" dirty="0"/>
          </a:p>
        </p:txBody>
      </p:sp>
      <p:graphicFrame>
        <p:nvGraphicFramePr>
          <p:cNvPr id="5" name="表 4"/>
          <p:cNvGraphicFramePr>
            <a:graphicFrameLocks noGrp="1"/>
          </p:cNvGraphicFramePr>
          <p:nvPr/>
        </p:nvGraphicFramePr>
        <p:xfrm>
          <a:off x="231775" y="1105077"/>
          <a:ext cx="8651743" cy="5400000"/>
        </p:xfrm>
        <a:graphic>
          <a:graphicData uri="http://schemas.openxmlformats.org/drawingml/2006/table">
            <a:tbl>
              <a:tblPr>
                <a:tableStyleId>{5C22544A-7EE6-4342-B048-85BDC9FD1C3A}</a:tableStyleId>
              </a:tblPr>
              <a:tblGrid>
                <a:gridCol w="479743">
                  <a:extLst>
                    <a:ext uri="{9D8B030D-6E8A-4147-A177-3AD203B41FA5}">
                      <a16:colId xmlns:a16="http://schemas.microsoft.com/office/drawing/2014/main" val="20000"/>
                    </a:ext>
                  </a:extLst>
                </a:gridCol>
                <a:gridCol w="8172000">
                  <a:extLst>
                    <a:ext uri="{9D8B030D-6E8A-4147-A177-3AD203B41FA5}">
                      <a16:colId xmlns:a16="http://schemas.microsoft.com/office/drawing/2014/main" val="20001"/>
                    </a:ext>
                  </a:extLst>
                </a:gridCol>
              </a:tblGrid>
              <a:tr h="36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質問</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r>
                        <a:rPr kumimoji="1" lang="en-US" altLang="ja-JP" sz="1000" b="1" dirty="0">
                          <a:latin typeface="メイリオ" panose="020B0604030504040204" pitchFamily="50" charset="-128"/>
                          <a:ea typeface="+mn-ea"/>
                        </a:rPr>
                        <a:t>LCD RGB</a:t>
                      </a:r>
                      <a:r>
                        <a:rPr kumimoji="1" lang="ja-JP" altLang="en-US" sz="1000" b="1" dirty="0">
                          <a:latin typeface="メイリオ" panose="020B0604030504040204" pitchFamily="50" charset="-128"/>
                          <a:ea typeface="+mn-ea"/>
                        </a:rPr>
                        <a:t>バックライトで、日本語の表示はできますか</a:t>
                      </a:r>
                      <a:endParaRPr kumimoji="1" lang="ja-JP" altLang="en-US" sz="1000" b="1" dirty="0">
                        <a:latin typeface="メイリオ" panose="020B0604030504040204" pitchFamily="50" charset="-128"/>
                        <a:ea typeface="メイリオ" panose="020B0604030504040204" pitchFamily="50" charset="-128"/>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5040000">
                <a:tc>
                  <a:txBody>
                    <a:bodyPr/>
                    <a:lstStyle/>
                    <a:p>
                      <a:r>
                        <a:rPr kumimoji="1" lang="ja-JP" altLang="en-US" sz="1000" b="1" dirty="0">
                          <a:solidFill>
                            <a:schemeClr val="bg1"/>
                          </a:solidFill>
                          <a:latin typeface="メイリオ" panose="020B0604030504040204" pitchFamily="50" charset="-128"/>
                          <a:ea typeface="メイリオ" panose="020B0604030504040204" pitchFamily="50" charset="-128"/>
                        </a:rPr>
                        <a:t>回答</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solidFill>
                  </a:tcPr>
                </a:tc>
                <a:tc>
                  <a:txBody>
                    <a:bodyPr/>
                    <a:lstStyle/>
                    <a:p>
                      <a:endParaRPr kumimoji="1" lang="en-US" altLang="ja-JP" sz="1000" dirty="0">
                        <a:latin typeface="メイリオ" panose="020B0604030504040204" pitchFamily="50" charset="-128"/>
                        <a:ea typeface="+mn-ea"/>
                      </a:endParaRPr>
                    </a:p>
                    <a:p>
                      <a:r>
                        <a:rPr kumimoji="1" lang="ja-JP" altLang="en-US" sz="1000" dirty="0">
                          <a:latin typeface="メイリオ" panose="020B0604030504040204" pitchFamily="50" charset="-128"/>
                          <a:ea typeface="+mn-ea"/>
                        </a:rPr>
                        <a:t>日本語は、半角カタカナと一部の漢字（「千」、「万」、「円」）が表示できます。</a:t>
                      </a:r>
                      <a:endParaRPr kumimoji="1" lang="en-US" altLang="ja-JP" sz="1000" dirty="0">
                        <a:latin typeface="メイリオ" panose="020B0604030504040204" pitchFamily="50" charset="-128"/>
                        <a:ea typeface="+mn-ea"/>
                      </a:endParaRPr>
                    </a:p>
                    <a:p>
                      <a:endParaRPr kumimoji="1" lang="ja-JP" altLang="en-US" sz="1000" dirty="0">
                        <a:latin typeface="メイリオ" panose="020B0604030504040204" pitchFamily="50" charset="-128"/>
                        <a:ea typeface="+mn-ea"/>
                      </a:endParaRPr>
                    </a:p>
                    <a:p>
                      <a:r>
                        <a:rPr kumimoji="1" lang="en-US" altLang="ja-JP" sz="1000" dirty="0">
                          <a:latin typeface="メイリオ" panose="020B0604030504040204" pitchFamily="50" charset="-128"/>
                          <a:ea typeface="+mn-ea"/>
                        </a:rPr>
                        <a:t>JavaScript(Node.js</a:t>
                      </a:r>
                      <a:r>
                        <a:rPr kumimoji="1" lang="ja-JP" altLang="en-US" sz="1000" dirty="0">
                          <a:latin typeface="メイリオ" panose="020B0604030504040204" pitchFamily="50" charset="-128"/>
                          <a:ea typeface="+mn-ea"/>
                        </a:rPr>
                        <a:t>、</a:t>
                      </a:r>
                      <a:r>
                        <a:rPr kumimoji="1" lang="en-US" altLang="ja-JP" sz="1000" dirty="0">
                          <a:latin typeface="メイリオ" panose="020B0604030504040204" pitchFamily="50" charset="-128"/>
                          <a:ea typeface="+mn-ea"/>
                        </a:rPr>
                        <a:t>Node-RED) </a:t>
                      </a:r>
                      <a:r>
                        <a:rPr kumimoji="1" lang="ja-JP" altLang="en-US" sz="1000" dirty="0">
                          <a:latin typeface="メイリオ" panose="020B0604030504040204" pitchFamily="50" charset="-128"/>
                          <a:ea typeface="+mn-ea"/>
                        </a:rPr>
                        <a:t>上で、</a:t>
                      </a:r>
                      <a:r>
                        <a:rPr kumimoji="1" lang="en-US" altLang="ja-JP" sz="1000" dirty="0" err="1">
                          <a:latin typeface="メイリオ" panose="020B0604030504040204" pitchFamily="50" charset="-128"/>
                          <a:ea typeface="+mn-ea"/>
                        </a:rPr>
                        <a:t>String.fromCharCode</a:t>
                      </a:r>
                      <a:r>
                        <a:rPr kumimoji="1" lang="en-US" altLang="ja-JP" sz="1000" dirty="0">
                          <a:latin typeface="メイリオ" panose="020B0604030504040204" pitchFamily="50" charset="-128"/>
                          <a:ea typeface="+mn-ea"/>
                        </a:rPr>
                        <a:t>() </a:t>
                      </a:r>
                      <a:r>
                        <a:rPr kumimoji="1" lang="ja-JP" altLang="en-US" sz="1000" dirty="0">
                          <a:latin typeface="メイリオ" panose="020B0604030504040204" pitchFamily="50" charset="-128"/>
                          <a:ea typeface="+mn-ea"/>
                        </a:rPr>
                        <a:t>などにより文字コードを指定しましょう。</a:t>
                      </a:r>
                    </a:p>
                    <a:p>
                      <a:endParaRPr kumimoji="1" lang="en-US" altLang="ja-JP" sz="1000" dirty="0">
                        <a:latin typeface="メイリオ" panose="020B0604030504040204" pitchFamily="50" charset="-128"/>
                        <a:ea typeface="+mn-ea"/>
                      </a:endParaRPr>
                    </a:p>
                    <a:p>
                      <a:r>
                        <a:rPr kumimoji="1" lang="ja-JP" altLang="en-US" sz="1000" dirty="0">
                          <a:latin typeface="メイリオ" panose="020B0604030504040204" pitchFamily="50" charset="-128"/>
                          <a:ea typeface="+mn-ea"/>
                        </a:rPr>
                        <a:t>以下のページは他の液晶を用いた例ですが、同様に文字コードが指定可能です。</a:t>
                      </a:r>
                    </a:p>
                    <a:p>
                      <a:r>
                        <a:rPr kumimoji="1" lang="en-US" altLang="ja-JP" sz="1000" dirty="0">
                          <a:latin typeface="メイリオ" panose="020B0604030504040204" pitchFamily="50" charset="-128"/>
                          <a:ea typeface="+mn-ea"/>
                          <a:hlinkClick r:id="rId3"/>
                        </a:rPr>
                        <a:t>https://qiita.com/autani/items/1b82d1fc5822dcfddb7d</a:t>
                      </a:r>
                      <a:endParaRPr kumimoji="1" lang="en-US" altLang="ja-JP" sz="1000" dirty="0">
                        <a:latin typeface="メイリオ" panose="020B0604030504040204" pitchFamily="50" charset="-128"/>
                        <a:ea typeface="+mn-ea"/>
                      </a:endParaRPr>
                    </a:p>
                    <a:p>
                      <a:endParaRPr kumimoji="1" lang="en-US" altLang="ja-JP" sz="1000" dirty="0">
                        <a:latin typeface="メイリオ" panose="020B0604030504040204" pitchFamily="50" charset="-128"/>
                        <a:ea typeface="+mn-ea"/>
                      </a:endParaRPr>
                    </a:p>
                    <a:p>
                      <a:endParaRPr kumimoji="1" lang="en-US" altLang="ja-JP" sz="1000" dirty="0">
                        <a:latin typeface="メイリオ" panose="020B0604030504040204" pitchFamily="50" charset="-128"/>
                        <a:ea typeface="+mn-ea"/>
                      </a:endParaRPr>
                    </a:p>
                    <a:p>
                      <a:r>
                        <a:rPr kumimoji="1" lang="ja-JP" altLang="en-US" sz="1000" dirty="0">
                          <a:latin typeface="メイリオ" panose="020B0604030504040204" pitchFamily="50" charset="-128"/>
                          <a:ea typeface="+mn-ea"/>
                        </a:rPr>
                        <a:t>文字コード表</a:t>
                      </a:r>
                      <a:endParaRPr kumimoji="1" lang="en-US" altLang="ja-JP" sz="1000" dirty="0">
                        <a:latin typeface="メイリオ" panose="020B0604030504040204" pitchFamily="50" charset="-128"/>
                        <a:ea typeface="+mn-ea"/>
                      </a:endParaRPr>
                    </a:p>
                    <a:p>
                      <a:r>
                        <a:rPr kumimoji="1" lang="ja-JP" altLang="en-US" sz="1000" dirty="0">
                          <a:latin typeface="メイリオ" panose="020B0604030504040204" pitchFamily="50" charset="-128"/>
                          <a:ea typeface="+mn-ea"/>
                        </a:rPr>
                        <a:t>（下位</a:t>
                      </a:r>
                      <a:r>
                        <a:rPr kumimoji="1" lang="en-US" altLang="ja-JP" sz="1000" dirty="0">
                          <a:latin typeface="メイリオ" panose="020B0604030504040204" pitchFamily="50" charset="-128"/>
                          <a:ea typeface="+mn-ea"/>
                        </a:rPr>
                        <a:t>4bit </a:t>
                      </a:r>
                      <a:r>
                        <a:rPr kumimoji="1" lang="ja-JP" altLang="en-US" sz="1000" dirty="0">
                          <a:latin typeface="メイリオ" panose="020B0604030504040204" pitchFamily="50" charset="-128"/>
                          <a:ea typeface="+mn-ea"/>
                        </a:rPr>
                        <a:t>横軸表記）</a:t>
                      </a:r>
                      <a:endParaRPr kumimoji="1" lang="ja-JP" altLang="en-US" sz="1000" dirty="0">
                        <a:latin typeface="メイリオ" panose="020B0604030504040204" pitchFamily="50" charset="-128"/>
                        <a:ea typeface="メイリオ" panose="020B0604030504040204" pitchFamily="50" charset="-128"/>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bl>
          </a:graphicData>
        </a:graphic>
      </p:graphicFrame>
      <p:pic>
        <p:nvPicPr>
          <p:cNvPr id="4" name="図 3"/>
          <p:cNvPicPr>
            <a:picLocks noChangeAspect="1"/>
          </p:cNvPicPr>
          <p:nvPr/>
        </p:nvPicPr>
        <p:blipFill>
          <a:blip r:embed="rId4"/>
          <a:stretch>
            <a:fillRect/>
          </a:stretch>
        </p:blipFill>
        <p:spPr>
          <a:xfrm>
            <a:off x="2662771" y="2743156"/>
            <a:ext cx="3789750" cy="3600000"/>
          </a:xfrm>
          <a:prstGeom prst="rect">
            <a:avLst/>
          </a:prstGeom>
        </p:spPr>
      </p:pic>
    </p:spTree>
    <p:extLst>
      <p:ext uri="{BB962C8B-B14F-4D97-AF65-F5344CB8AC3E}">
        <p14:creationId xmlns:p14="http://schemas.microsoft.com/office/powerpoint/2010/main" val="662316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タイトル 1"/>
          <p:cNvSpPr>
            <a:spLocks/>
          </p:cNvSpPr>
          <p:nvPr/>
        </p:nvSpPr>
        <p:spPr bwMode="auto">
          <a:xfrm>
            <a:off x="231775" y="438150"/>
            <a:ext cx="8588375" cy="463550"/>
          </a:xfrm>
          <a:prstGeom prst="rect">
            <a:avLst/>
          </a:prstGeom>
          <a:noFill/>
          <a:ln w="9525">
            <a:noFill/>
            <a:miter lim="800000"/>
            <a:headEnd/>
            <a:tailEnd/>
          </a:ln>
        </p:spPr>
        <p:txBody>
          <a:bodyPr/>
          <a:lstStyle/>
          <a:p>
            <a:r>
              <a:rPr lang="ja-JP" altLang="en-US" sz="2400" dirty="0">
                <a:latin typeface="メイリオ" pitchFamily="50" charset="-128"/>
                <a:ea typeface="メイリオ" pitchFamily="50" charset="-128"/>
              </a:rPr>
              <a:t>付録</a:t>
            </a:r>
            <a:r>
              <a:rPr lang="ja-JP" altLang="en-US" sz="2400" b="0" dirty="0">
                <a:latin typeface="メイリオ" pitchFamily="50" charset="-128"/>
                <a:ea typeface="メイリオ" pitchFamily="50" charset="-128"/>
              </a:rPr>
              <a:t>｜</a:t>
            </a:r>
            <a:r>
              <a:rPr lang="ja-JP" altLang="en-US" sz="2400" dirty="0">
                <a:latin typeface="メイリオ" pitchFamily="50" charset="-128"/>
                <a:ea typeface="メイリオ" pitchFamily="50" charset="-128"/>
              </a:rPr>
              <a:t>初期セットアップの詳細 </a:t>
            </a:r>
            <a:r>
              <a:rPr lang="en-US" altLang="ja-JP" sz="1050" dirty="0">
                <a:latin typeface="メイリオ" pitchFamily="50" charset="-128"/>
                <a:ea typeface="メイリオ" pitchFamily="50" charset="-128"/>
              </a:rPr>
              <a:t>※2019/11/24</a:t>
            </a:r>
            <a:r>
              <a:rPr lang="ja-JP" altLang="en-US" sz="1050" dirty="0">
                <a:latin typeface="メイリオ" pitchFamily="50" charset="-128"/>
                <a:ea typeface="メイリオ" pitchFamily="50" charset="-128"/>
              </a:rPr>
              <a:t>現在</a:t>
            </a:r>
            <a:endParaRPr lang="ja-JP" altLang="en-US" sz="2400" dirty="0">
              <a:latin typeface="メイリオ" pitchFamily="50" charset="-128"/>
              <a:ea typeface="メイリオ" pitchFamily="50" charset="-128"/>
            </a:endParaRPr>
          </a:p>
        </p:txBody>
      </p:sp>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408C1015-FBC5-4D31-BA15-B2005551C2EC}" type="slidenum">
              <a:rPr lang="ja-JP" altLang="en-US" smtClean="0"/>
              <a:pPr>
                <a:defRPr/>
              </a:pPr>
              <a:t>65</a:t>
            </a:fld>
            <a:endParaRPr lang="ja-JP" altLang="en-US" dirty="0"/>
          </a:p>
        </p:txBody>
      </p:sp>
      <p:sp>
        <p:nvSpPr>
          <p:cNvPr id="25" name="Text Box 39"/>
          <p:cNvSpPr txBox="1">
            <a:spLocks noChangeArrowheads="1"/>
          </p:cNvSpPr>
          <p:nvPr/>
        </p:nvSpPr>
        <p:spPr bwMode="auto">
          <a:xfrm>
            <a:off x="231775" y="1179513"/>
            <a:ext cx="8588375" cy="369332"/>
          </a:xfrm>
          <a:prstGeom prst="rect">
            <a:avLst/>
          </a:prstGeom>
          <a:noFill/>
          <a:ln w="9525">
            <a:noFill/>
            <a:miter lim="800000"/>
            <a:headEnd/>
            <a:tailEnd/>
          </a:ln>
        </p:spPr>
        <p:txBody>
          <a:bodyPr>
            <a:spAutoFit/>
          </a:bodyPr>
          <a:lstStyle/>
          <a:p>
            <a:pPr>
              <a:defRPr/>
            </a:pPr>
            <a:r>
              <a:rPr lang="en-US" altLang="ja-JP" sz="1800" dirty="0">
                <a:solidFill>
                  <a:schemeClr val="accent4">
                    <a:lumMod val="50000"/>
                  </a:schemeClr>
                </a:solidFill>
                <a:latin typeface="メイリオ" pitchFamily="50" charset="-128"/>
                <a:ea typeface="メイリオ" pitchFamily="50" charset="-128"/>
              </a:rPr>
              <a:t>Raspberry Pi </a:t>
            </a:r>
            <a:r>
              <a:rPr lang="ja-JP" altLang="en-US" sz="1800" dirty="0">
                <a:solidFill>
                  <a:schemeClr val="accent4">
                    <a:lumMod val="50000"/>
                  </a:schemeClr>
                </a:solidFill>
                <a:latin typeface="メイリオ" pitchFamily="50" charset="-128"/>
                <a:ea typeface="メイリオ" pitchFamily="50" charset="-128"/>
              </a:rPr>
              <a:t>に</a:t>
            </a:r>
            <a:r>
              <a:rPr lang="en-US" altLang="ja-JP" sz="1800" dirty="0">
                <a:solidFill>
                  <a:schemeClr val="accent4">
                    <a:lumMod val="50000"/>
                  </a:schemeClr>
                </a:solidFill>
                <a:latin typeface="メイリオ" pitchFamily="50" charset="-128"/>
                <a:ea typeface="メイリオ" pitchFamily="50" charset="-128"/>
              </a:rPr>
              <a:t>OS</a:t>
            </a:r>
            <a:r>
              <a:rPr lang="ja-JP" altLang="en-US" sz="1800" dirty="0">
                <a:solidFill>
                  <a:schemeClr val="accent4">
                    <a:lumMod val="50000"/>
                  </a:schemeClr>
                </a:solidFill>
                <a:latin typeface="メイリオ" pitchFamily="50" charset="-128"/>
                <a:ea typeface="メイリオ" pitchFamily="50" charset="-128"/>
              </a:rPr>
              <a:t>（</a:t>
            </a:r>
            <a:r>
              <a:rPr lang="en-US" altLang="ja-JP" sz="1800" dirty="0">
                <a:solidFill>
                  <a:schemeClr val="accent4">
                    <a:lumMod val="50000"/>
                  </a:schemeClr>
                </a:solidFill>
                <a:latin typeface="メイリオ" pitchFamily="50" charset="-128"/>
                <a:ea typeface="メイリオ" pitchFamily="50" charset="-128"/>
              </a:rPr>
              <a:t>Raspbian</a:t>
            </a:r>
            <a:r>
              <a:rPr lang="ja-JP" altLang="en-US" sz="1800" dirty="0">
                <a:solidFill>
                  <a:schemeClr val="accent4">
                    <a:lumMod val="50000"/>
                  </a:schemeClr>
                </a:solidFill>
                <a:latin typeface="メイリオ" pitchFamily="50" charset="-128"/>
                <a:ea typeface="メイリオ" pitchFamily="50" charset="-128"/>
              </a:rPr>
              <a:t>）導入後の手順です。</a:t>
            </a:r>
            <a:endParaRPr lang="en-US" altLang="ja-JP" sz="1800" dirty="0">
              <a:solidFill>
                <a:schemeClr val="accent4">
                  <a:lumMod val="50000"/>
                </a:schemeClr>
              </a:solidFill>
              <a:latin typeface="メイリオ" pitchFamily="50" charset="-128"/>
              <a:ea typeface="メイリオ" pitchFamily="50" charset="-128"/>
            </a:endParaRPr>
          </a:p>
        </p:txBody>
      </p:sp>
      <p:sp>
        <p:nvSpPr>
          <p:cNvPr id="34820" name="Text Box 39"/>
          <p:cNvSpPr txBox="1">
            <a:spLocks noChangeArrowheads="1"/>
          </p:cNvSpPr>
          <p:nvPr/>
        </p:nvSpPr>
        <p:spPr bwMode="auto">
          <a:xfrm>
            <a:off x="231775" y="1482725"/>
            <a:ext cx="3471863" cy="339725"/>
          </a:xfrm>
          <a:prstGeom prst="rect">
            <a:avLst/>
          </a:prstGeom>
          <a:noFill/>
          <a:ln w="9525">
            <a:noFill/>
            <a:miter lim="800000"/>
            <a:headEnd/>
            <a:tailEnd/>
          </a:ln>
        </p:spPr>
        <p:txBody>
          <a:bodyPr wrap="none">
            <a:spAutoFit/>
          </a:bodyPr>
          <a:lstStyle/>
          <a:p>
            <a:r>
              <a:rPr lang="en-US" altLang="ja-JP" sz="1600" dirty="0">
                <a:solidFill>
                  <a:schemeClr val="tx2"/>
                </a:solidFill>
                <a:latin typeface="メイリオ" pitchFamily="50" charset="-128"/>
                <a:ea typeface="メイリオ" pitchFamily="50" charset="-128"/>
              </a:rPr>
              <a:t>1.</a:t>
            </a: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OS(Raspbian)</a:t>
            </a:r>
            <a:r>
              <a:rPr lang="ja-JP" altLang="en-US" sz="1600" dirty="0">
                <a:solidFill>
                  <a:schemeClr val="tx2"/>
                </a:solidFill>
                <a:latin typeface="メイリオ" pitchFamily="50" charset="-128"/>
                <a:ea typeface="メイリオ" pitchFamily="50" charset="-128"/>
              </a:rPr>
              <a:t> のアップデート</a:t>
            </a:r>
            <a:endParaRPr lang="en-US" altLang="ja-JP" sz="1600" dirty="0">
              <a:solidFill>
                <a:schemeClr val="tx2"/>
              </a:solidFill>
              <a:latin typeface="メイリオ" pitchFamily="50" charset="-128"/>
              <a:ea typeface="メイリオ" pitchFamily="50" charset="-128"/>
            </a:endParaRPr>
          </a:p>
        </p:txBody>
      </p:sp>
      <p:sp>
        <p:nvSpPr>
          <p:cNvPr id="34821" name="Text Box 39"/>
          <p:cNvSpPr txBox="1">
            <a:spLocks noChangeArrowheads="1"/>
          </p:cNvSpPr>
          <p:nvPr/>
        </p:nvSpPr>
        <p:spPr bwMode="auto">
          <a:xfrm>
            <a:off x="776288" y="1778000"/>
            <a:ext cx="7559675" cy="400050"/>
          </a:xfrm>
          <a:prstGeom prst="rect">
            <a:avLst/>
          </a:prstGeom>
          <a:solidFill>
            <a:schemeClr val="bg2"/>
          </a:solidFill>
          <a:ln w="9525">
            <a:noFill/>
            <a:miter lim="800000"/>
            <a:headEnd/>
            <a:tailEnd/>
          </a:ln>
        </p:spPr>
        <p:txBody>
          <a:bodyPr>
            <a:spAutoFit/>
          </a:bodyPr>
          <a:lstStyle/>
          <a:p>
            <a:r>
              <a:rPr lang="en-US" altLang="ja-JP" sz="1000" dirty="0">
                <a:latin typeface="メイリオ" pitchFamily="50" charset="-128"/>
                <a:ea typeface="メイリオ" pitchFamily="50" charset="-128"/>
              </a:rPr>
              <a:t>sudo apt-get update</a:t>
            </a:r>
          </a:p>
          <a:p>
            <a:r>
              <a:rPr lang="en-US" altLang="ja-JP" sz="1000" dirty="0">
                <a:latin typeface="メイリオ" pitchFamily="50" charset="-128"/>
                <a:ea typeface="メイリオ" pitchFamily="50" charset="-128"/>
              </a:rPr>
              <a:t>sudo apt-get upgrade</a:t>
            </a:r>
          </a:p>
        </p:txBody>
      </p:sp>
      <p:sp>
        <p:nvSpPr>
          <p:cNvPr id="34822" name="Text Box 39"/>
          <p:cNvSpPr txBox="1">
            <a:spLocks noChangeArrowheads="1"/>
          </p:cNvSpPr>
          <p:nvPr/>
        </p:nvSpPr>
        <p:spPr bwMode="auto">
          <a:xfrm>
            <a:off x="231775" y="2185988"/>
            <a:ext cx="3488455" cy="338554"/>
          </a:xfrm>
          <a:prstGeom prst="rect">
            <a:avLst/>
          </a:prstGeom>
          <a:noFill/>
          <a:ln w="9525">
            <a:noFill/>
            <a:miter lim="800000"/>
            <a:headEnd/>
            <a:tailEnd/>
          </a:ln>
        </p:spPr>
        <p:txBody>
          <a:bodyPr wrap="none">
            <a:spAutoFit/>
          </a:bodyPr>
          <a:lstStyle/>
          <a:p>
            <a:r>
              <a:rPr lang="en-US" altLang="ja-JP" sz="1600" dirty="0">
                <a:solidFill>
                  <a:schemeClr val="tx2"/>
                </a:solidFill>
                <a:latin typeface="メイリオ" pitchFamily="50" charset="-128"/>
                <a:ea typeface="メイリオ" pitchFamily="50" charset="-128"/>
              </a:rPr>
              <a:t>2.</a:t>
            </a: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Node-RED</a:t>
            </a:r>
            <a:r>
              <a:rPr lang="ja-JP" altLang="en-US" sz="1600" dirty="0">
                <a:solidFill>
                  <a:schemeClr val="tx2"/>
                </a:solidFill>
                <a:latin typeface="メイリオ" pitchFamily="50" charset="-128"/>
                <a:ea typeface="メイリオ" pitchFamily="50" charset="-128"/>
              </a:rPr>
              <a:t> 最新版インストール</a:t>
            </a:r>
            <a:endParaRPr lang="en-US" altLang="ja-JP" sz="1600" dirty="0">
              <a:solidFill>
                <a:schemeClr val="tx2"/>
              </a:solidFill>
              <a:latin typeface="メイリオ" pitchFamily="50" charset="-128"/>
              <a:ea typeface="メイリオ" pitchFamily="50" charset="-128"/>
            </a:endParaRPr>
          </a:p>
        </p:txBody>
      </p:sp>
      <p:sp>
        <p:nvSpPr>
          <p:cNvPr id="34823" name="Text Box 39"/>
          <p:cNvSpPr txBox="1">
            <a:spLocks noChangeArrowheads="1"/>
          </p:cNvSpPr>
          <p:nvPr/>
        </p:nvSpPr>
        <p:spPr bwMode="auto">
          <a:xfrm>
            <a:off x="776288" y="2465388"/>
            <a:ext cx="7559675" cy="708025"/>
          </a:xfrm>
          <a:prstGeom prst="rect">
            <a:avLst/>
          </a:prstGeom>
          <a:solidFill>
            <a:schemeClr val="bg2"/>
          </a:solidFill>
          <a:ln w="9525">
            <a:noFill/>
            <a:miter lim="800000"/>
            <a:headEnd/>
            <a:tailEnd/>
          </a:ln>
        </p:spPr>
        <p:txBody>
          <a:bodyPr>
            <a:spAutoFit/>
          </a:bodyPr>
          <a:lstStyle/>
          <a:p>
            <a:r>
              <a:rPr lang="en-US" altLang="ja-JP" sz="1000" dirty="0">
                <a:latin typeface="メイリオ" pitchFamily="50" charset="-128"/>
                <a:ea typeface="メイリオ" pitchFamily="50" charset="-128"/>
              </a:rPr>
              <a:t>bash &lt;(curl -</a:t>
            </a:r>
            <a:r>
              <a:rPr lang="en-US" altLang="ja-JP" sz="1000" dirty="0" err="1">
                <a:latin typeface="メイリオ" pitchFamily="50" charset="-128"/>
                <a:ea typeface="メイリオ" pitchFamily="50" charset="-128"/>
              </a:rPr>
              <a:t>sL</a:t>
            </a:r>
            <a:r>
              <a:rPr lang="en-US" altLang="ja-JP" sz="1000" dirty="0">
                <a:latin typeface="メイリオ" pitchFamily="50" charset="-128"/>
                <a:ea typeface="メイリオ" pitchFamily="50" charset="-128"/>
              </a:rPr>
              <a:t> https://raw.githubusercontent.com/node-red/raspbian-deb-package/master/resources/update-nodejs-and-nodered)</a:t>
            </a:r>
          </a:p>
          <a:p>
            <a:r>
              <a:rPr lang="en-US" altLang="ja-JP" sz="1000" dirty="0">
                <a:latin typeface="メイリオ" pitchFamily="50" charset="-128"/>
                <a:ea typeface="メイリオ" pitchFamily="50" charset="-128"/>
              </a:rPr>
              <a:t>※</a:t>
            </a:r>
            <a:r>
              <a:rPr lang="ja-JP" altLang="en-US" sz="1000" dirty="0">
                <a:latin typeface="メイリオ" pitchFamily="50" charset="-128"/>
                <a:ea typeface="メイリオ" pitchFamily="50" charset="-128"/>
              </a:rPr>
              <a:t>上記コマンドは</a:t>
            </a:r>
            <a:r>
              <a:rPr lang="en-US" altLang="ja-JP" sz="1000" dirty="0">
                <a:latin typeface="メイリオ" pitchFamily="50" charset="-128"/>
                <a:ea typeface="メイリオ" pitchFamily="50" charset="-128"/>
              </a:rPr>
              <a:t>1</a:t>
            </a:r>
            <a:r>
              <a:rPr lang="ja-JP" altLang="en-US" sz="1000" dirty="0">
                <a:latin typeface="メイリオ" pitchFamily="50" charset="-128"/>
                <a:ea typeface="メイリオ" pitchFamily="50" charset="-128"/>
              </a:rPr>
              <a:t>行で入力実行してください。スクリプトは日本</a:t>
            </a:r>
            <a:r>
              <a:rPr lang="en-US" altLang="ja-JP" sz="1000" dirty="0">
                <a:latin typeface="メイリオ" pitchFamily="50" charset="-128"/>
                <a:ea typeface="メイリオ" pitchFamily="50" charset="-128"/>
              </a:rPr>
              <a:t>Node-RED</a:t>
            </a:r>
            <a:r>
              <a:rPr lang="ja-JP" altLang="en-US" sz="1000" dirty="0">
                <a:latin typeface="メイリオ" pitchFamily="50" charset="-128"/>
                <a:ea typeface="メイリオ" pitchFamily="50" charset="-128"/>
              </a:rPr>
              <a:t>の会、公式より最新情報を確認してください。（</a:t>
            </a:r>
            <a:r>
              <a:rPr lang="en-US" altLang="ja-JP" sz="1000" dirty="0">
                <a:latin typeface="メイリオ" pitchFamily="50" charset="-128"/>
                <a:ea typeface="メイリオ" pitchFamily="50" charset="-128"/>
              </a:rPr>
              <a:t>https://nodered.jp/docs/getting-started/raspberrypi</a:t>
            </a:r>
            <a:r>
              <a:rPr lang="ja-JP" altLang="en-US" sz="1000" dirty="0">
                <a:latin typeface="メイリオ" pitchFamily="50" charset="-128"/>
                <a:ea typeface="メイリオ" pitchFamily="50" charset="-128"/>
              </a:rPr>
              <a:t>）</a:t>
            </a:r>
            <a:endParaRPr lang="en-US" altLang="ja-JP" sz="1000" dirty="0">
              <a:latin typeface="メイリオ" pitchFamily="50" charset="-128"/>
              <a:ea typeface="メイリオ" pitchFamily="50" charset="-128"/>
            </a:endParaRPr>
          </a:p>
        </p:txBody>
      </p:sp>
      <p:sp>
        <p:nvSpPr>
          <p:cNvPr id="34824" name="Text Box 39"/>
          <p:cNvSpPr txBox="1">
            <a:spLocks noChangeArrowheads="1"/>
          </p:cNvSpPr>
          <p:nvPr/>
        </p:nvSpPr>
        <p:spPr bwMode="auto">
          <a:xfrm>
            <a:off x="231775" y="3162300"/>
            <a:ext cx="5942652" cy="338554"/>
          </a:xfrm>
          <a:prstGeom prst="rect">
            <a:avLst/>
          </a:prstGeom>
          <a:noFill/>
          <a:ln w="9525">
            <a:noFill/>
            <a:miter lim="800000"/>
            <a:headEnd/>
            <a:tailEnd/>
          </a:ln>
        </p:spPr>
        <p:txBody>
          <a:bodyPr wrap="none">
            <a:spAutoFit/>
          </a:bodyPr>
          <a:lstStyle/>
          <a:p>
            <a:r>
              <a:rPr lang="en-US" altLang="ja-JP" sz="1600" dirty="0">
                <a:solidFill>
                  <a:schemeClr val="tx2"/>
                </a:solidFill>
                <a:latin typeface="メイリオ" pitchFamily="50" charset="-128"/>
                <a:ea typeface="メイリオ" pitchFamily="50" charset="-128"/>
              </a:rPr>
              <a:t>3.</a:t>
            </a: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Node.js</a:t>
            </a:r>
            <a:r>
              <a:rPr lang="ja-JP" altLang="en-US" sz="1600" dirty="0">
                <a:solidFill>
                  <a:schemeClr val="tx2"/>
                </a:solidFill>
                <a:latin typeface="メイリオ" pitchFamily="50" charset="-128"/>
                <a:ea typeface="メイリオ" pitchFamily="50" charset="-128"/>
              </a:rPr>
              <a:t> のダウングレード </a:t>
            </a:r>
            <a:r>
              <a:rPr lang="en-US" altLang="ja-JP" sz="1600" dirty="0">
                <a:solidFill>
                  <a:schemeClr val="tx2"/>
                </a:solidFill>
                <a:latin typeface="メイリオ" pitchFamily="50" charset="-128"/>
                <a:ea typeface="メイリオ" pitchFamily="50" charset="-128"/>
              </a:rPr>
              <a:t>※Grove</a:t>
            </a: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Node</a:t>
            </a:r>
            <a:r>
              <a:rPr lang="ja-JP" altLang="en-US" sz="1600" dirty="0">
                <a:solidFill>
                  <a:schemeClr val="tx2"/>
                </a:solidFill>
                <a:latin typeface="メイリオ" pitchFamily="50" charset="-128"/>
                <a:ea typeface="メイリオ" pitchFamily="50" charset="-128"/>
              </a:rPr>
              <a:t>は旧</a:t>
            </a:r>
            <a:r>
              <a:rPr lang="en-US" altLang="ja-JP" sz="1600" dirty="0">
                <a:solidFill>
                  <a:schemeClr val="tx2"/>
                </a:solidFill>
                <a:latin typeface="メイリオ" pitchFamily="50" charset="-128"/>
                <a:ea typeface="メイリオ" pitchFamily="50" charset="-128"/>
              </a:rPr>
              <a:t>Ver</a:t>
            </a:r>
            <a:r>
              <a:rPr lang="ja-JP" altLang="en-US" sz="1600" dirty="0">
                <a:solidFill>
                  <a:schemeClr val="tx2"/>
                </a:solidFill>
                <a:latin typeface="メイリオ" pitchFamily="50" charset="-128"/>
                <a:ea typeface="メイリオ" pitchFamily="50" charset="-128"/>
              </a:rPr>
              <a:t>仕様の為</a:t>
            </a:r>
            <a:endParaRPr lang="en-US" altLang="ja-JP" sz="1600" dirty="0">
              <a:solidFill>
                <a:schemeClr val="tx2"/>
              </a:solidFill>
              <a:latin typeface="メイリオ" pitchFamily="50" charset="-128"/>
              <a:ea typeface="メイリオ" pitchFamily="50" charset="-128"/>
            </a:endParaRPr>
          </a:p>
        </p:txBody>
      </p:sp>
      <p:sp>
        <p:nvSpPr>
          <p:cNvPr id="34825" name="Text Box 39"/>
          <p:cNvSpPr txBox="1">
            <a:spLocks noChangeArrowheads="1"/>
          </p:cNvSpPr>
          <p:nvPr/>
        </p:nvSpPr>
        <p:spPr bwMode="auto">
          <a:xfrm>
            <a:off x="776288" y="3454400"/>
            <a:ext cx="7559675" cy="400110"/>
          </a:xfrm>
          <a:prstGeom prst="rect">
            <a:avLst/>
          </a:prstGeom>
          <a:solidFill>
            <a:schemeClr val="bg2"/>
          </a:solidFill>
          <a:ln w="9525">
            <a:noFill/>
            <a:miter lim="800000"/>
            <a:headEnd/>
            <a:tailEnd/>
          </a:ln>
        </p:spPr>
        <p:txBody>
          <a:bodyPr wrap="square">
            <a:spAutoFit/>
          </a:bodyPr>
          <a:lstStyle/>
          <a:p>
            <a:r>
              <a:rPr lang="en-US" altLang="ja-JP" sz="1000" dirty="0">
                <a:latin typeface="メイリオ" pitchFamily="50" charset="-128"/>
                <a:ea typeface="メイリオ" pitchFamily="50" charset="-128"/>
              </a:rPr>
              <a:t>n list </a:t>
            </a:r>
            <a:r>
              <a:rPr lang="ja-JP" altLang="en-US" sz="1000" dirty="0">
                <a:latin typeface="メイリオ" pitchFamily="50" charset="-128"/>
                <a:ea typeface="メイリオ" pitchFamily="50" charset="-128"/>
              </a:rPr>
              <a:t>　　　</a:t>
            </a:r>
            <a:r>
              <a:rPr lang="en-US" altLang="ja-JP" sz="1000" dirty="0">
                <a:latin typeface="メイリオ" pitchFamily="50" charset="-128"/>
                <a:ea typeface="メイリオ" pitchFamily="50" charset="-128"/>
              </a:rPr>
              <a:t>//</a:t>
            </a:r>
            <a:r>
              <a:rPr lang="ja-JP" altLang="en-US" sz="1000" dirty="0">
                <a:latin typeface="メイリオ" pitchFamily="50" charset="-128"/>
                <a:ea typeface="メイリオ" pitchFamily="50" charset="-128"/>
              </a:rPr>
              <a:t>ダウンロード可能なバージョン一覧を表示</a:t>
            </a:r>
            <a:endParaRPr lang="en-US" altLang="ja-JP" sz="1000" dirty="0">
              <a:latin typeface="メイリオ" pitchFamily="50" charset="-128"/>
              <a:ea typeface="メイリオ" pitchFamily="50" charset="-128"/>
            </a:endParaRPr>
          </a:p>
          <a:p>
            <a:r>
              <a:rPr lang="en-US" altLang="ja-JP" sz="1000" dirty="0">
                <a:latin typeface="メイリオ" pitchFamily="50" charset="-128"/>
                <a:ea typeface="メイリオ" pitchFamily="50" charset="-128"/>
              </a:rPr>
              <a:t>n 9.11.2 </a:t>
            </a:r>
            <a:r>
              <a:rPr lang="ja-JP" altLang="en-US" sz="1000" dirty="0">
                <a:latin typeface="メイリオ" pitchFamily="50" charset="-128"/>
                <a:ea typeface="メイリオ" pitchFamily="50" charset="-128"/>
              </a:rPr>
              <a:t>　</a:t>
            </a:r>
            <a:r>
              <a:rPr lang="en-US" altLang="ja-JP" sz="1000" dirty="0">
                <a:latin typeface="メイリオ" pitchFamily="50" charset="-128"/>
                <a:ea typeface="メイリオ" pitchFamily="50" charset="-128"/>
              </a:rPr>
              <a:t>//</a:t>
            </a:r>
            <a:r>
              <a:rPr lang="ja-JP" altLang="en-US" sz="1000" dirty="0">
                <a:latin typeface="メイリオ" pitchFamily="50" charset="-128"/>
                <a:ea typeface="メイリオ" pitchFamily="50" charset="-128"/>
              </a:rPr>
              <a:t>バージョンを指定してインストール</a:t>
            </a:r>
            <a:endParaRPr lang="en-US" altLang="ja-JP" sz="1000" dirty="0">
              <a:latin typeface="メイリオ" pitchFamily="50" charset="-128"/>
              <a:ea typeface="メイリオ" pitchFamily="50" charset="-128"/>
            </a:endParaRPr>
          </a:p>
        </p:txBody>
      </p:sp>
      <p:sp>
        <p:nvSpPr>
          <p:cNvPr id="34826" name="Text Box 39"/>
          <p:cNvSpPr txBox="1">
            <a:spLocks noChangeArrowheads="1"/>
          </p:cNvSpPr>
          <p:nvPr/>
        </p:nvSpPr>
        <p:spPr bwMode="auto">
          <a:xfrm>
            <a:off x="231775" y="5006018"/>
            <a:ext cx="6056658" cy="338554"/>
          </a:xfrm>
          <a:prstGeom prst="rect">
            <a:avLst/>
          </a:prstGeom>
          <a:noFill/>
          <a:ln w="9525">
            <a:noFill/>
            <a:miter lim="800000"/>
            <a:headEnd/>
            <a:tailEnd/>
          </a:ln>
        </p:spPr>
        <p:txBody>
          <a:bodyPr wrap="none">
            <a:spAutoFit/>
          </a:bodyPr>
          <a:lstStyle/>
          <a:p>
            <a:r>
              <a:rPr lang="en-US" altLang="ja-JP" sz="1600" dirty="0">
                <a:solidFill>
                  <a:schemeClr val="tx2"/>
                </a:solidFill>
                <a:latin typeface="メイリオ" pitchFamily="50" charset="-128"/>
                <a:ea typeface="メイリオ" pitchFamily="50" charset="-128"/>
              </a:rPr>
              <a:t>5.</a:t>
            </a: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GrovePi+</a:t>
            </a:r>
            <a:r>
              <a:rPr lang="ja-JP" altLang="en-US" sz="1600" dirty="0">
                <a:solidFill>
                  <a:schemeClr val="tx2"/>
                </a:solidFill>
                <a:latin typeface="メイリオ" pitchFamily="50" charset="-128"/>
                <a:ea typeface="メイリオ" pitchFamily="50" charset="-128"/>
              </a:rPr>
              <a:t>の</a:t>
            </a:r>
            <a:r>
              <a:rPr lang="en-US" altLang="ja-JP" sz="1600" dirty="0">
                <a:solidFill>
                  <a:schemeClr val="tx2"/>
                </a:solidFill>
                <a:latin typeface="メイリオ" pitchFamily="50" charset="-128"/>
                <a:ea typeface="メイリオ" pitchFamily="50" charset="-128"/>
              </a:rPr>
              <a:t>Node.js</a:t>
            </a:r>
            <a:r>
              <a:rPr lang="ja-JP" altLang="en-US" sz="1600" dirty="0">
                <a:solidFill>
                  <a:schemeClr val="tx2"/>
                </a:solidFill>
                <a:latin typeface="メイリオ" pitchFamily="50" charset="-128"/>
                <a:ea typeface="メイリオ" pitchFamily="50" charset="-128"/>
              </a:rPr>
              <a:t>に対応したライブラリのインストール</a:t>
            </a:r>
            <a:endParaRPr lang="en-US" altLang="ja-JP" sz="1600" dirty="0">
              <a:solidFill>
                <a:schemeClr val="tx2"/>
              </a:solidFill>
              <a:latin typeface="メイリオ" pitchFamily="50" charset="-128"/>
              <a:ea typeface="メイリオ" pitchFamily="50" charset="-128"/>
            </a:endParaRPr>
          </a:p>
        </p:txBody>
      </p:sp>
      <p:sp>
        <p:nvSpPr>
          <p:cNvPr id="34827" name="Text Box 39"/>
          <p:cNvSpPr txBox="1">
            <a:spLocks noChangeArrowheads="1"/>
          </p:cNvSpPr>
          <p:nvPr/>
        </p:nvSpPr>
        <p:spPr bwMode="auto">
          <a:xfrm>
            <a:off x="776288" y="5301293"/>
            <a:ext cx="7559675" cy="254000"/>
          </a:xfrm>
          <a:prstGeom prst="rect">
            <a:avLst/>
          </a:prstGeom>
          <a:solidFill>
            <a:schemeClr val="bg2"/>
          </a:solidFill>
          <a:ln w="9525">
            <a:noFill/>
            <a:miter lim="800000"/>
            <a:headEnd/>
            <a:tailEnd/>
          </a:ln>
        </p:spPr>
        <p:txBody>
          <a:bodyPr>
            <a:spAutoFit/>
          </a:bodyPr>
          <a:lstStyle/>
          <a:p>
            <a:r>
              <a:rPr lang="en-US" altLang="ja-JP" sz="1000" dirty="0">
                <a:latin typeface="メイリオ" pitchFamily="50" charset="-128"/>
                <a:ea typeface="メイリオ" pitchFamily="50" charset="-128"/>
              </a:rPr>
              <a:t>sudo</a:t>
            </a:r>
            <a:r>
              <a:rPr lang="ja-JP" altLang="en-US" sz="1000" dirty="0">
                <a:latin typeface="メイリオ" pitchFamily="50" charset="-128"/>
                <a:ea typeface="メイリオ" pitchFamily="50" charset="-128"/>
              </a:rPr>
              <a:t> </a:t>
            </a:r>
            <a:r>
              <a:rPr lang="en-US" altLang="ja-JP" sz="1000" dirty="0">
                <a:latin typeface="メイリオ" pitchFamily="50" charset="-128"/>
                <a:ea typeface="メイリオ" pitchFamily="50" charset="-128"/>
              </a:rPr>
              <a:t>npm install node-</a:t>
            </a:r>
            <a:r>
              <a:rPr lang="en-US" altLang="ja-JP" sz="1000" dirty="0" err="1">
                <a:latin typeface="メイリオ" pitchFamily="50" charset="-128"/>
                <a:ea typeface="メイリオ" pitchFamily="50" charset="-128"/>
              </a:rPr>
              <a:t>grovepi</a:t>
            </a:r>
            <a:endParaRPr lang="en-US" altLang="ja-JP" sz="1000" dirty="0">
              <a:latin typeface="メイリオ" pitchFamily="50" charset="-128"/>
              <a:ea typeface="メイリオ" pitchFamily="50" charset="-128"/>
            </a:endParaRPr>
          </a:p>
        </p:txBody>
      </p:sp>
      <p:sp>
        <p:nvSpPr>
          <p:cNvPr id="34830" name="Text Box 39"/>
          <p:cNvSpPr txBox="1">
            <a:spLocks noChangeArrowheads="1"/>
          </p:cNvSpPr>
          <p:nvPr/>
        </p:nvSpPr>
        <p:spPr bwMode="auto">
          <a:xfrm>
            <a:off x="231775" y="5585858"/>
            <a:ext cx="4907305" cy="338554"/>
          </a:xfrm>
          <a:prstGeom prst="rect">
            <a:avLst/>
          </a:prstGeom>
          <a:noFill/>
          <a:ln w="9525">
            <a:noFill/>
            <a:miter lim="800000"/>
            <a:headEnd/>
            <a:tailEnd/>
          </a:ln>
        </p:spPr>
        <p:txBody>
          <a:bodyPr wrap="none">
            <a:spAutoFit/>
          </a:bodyPr>
          <a:lstStyle/>
          <a:p>
            <a:r>
              <a:rPr lang="en-US" altLang="ja-JP" sz="1600" dirty="0">
                <a:solidFill>
                  <a:schemeClr val="tx2"/>
                </a:solidFill>
                <a:latin typeface="メイリオ" pitchFamily="50" charset="-128"/>
                <a:ea typeface="メイリオ" pitchFamily="50" charset="-128"/>
              </a:rPr>
              <a:t>6.</a:t>
            </a: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Node-RED</a:t>
            </a:r>
            <a:r>
              <a:rPr lang="ja-JP" altLang="en-US" sz="1600" dirty="0">
                <a:solidFill>
                  <a:schemeClr val="tx2"/>
                </a:solidFill>
                <a:latin typeface="メイリオ" pitchFamily="50" charset="-128"/>
                <a:ea typeface="メイリオ" pitchFamily="50" charset="-128"/>
              </a:rPr>
              <a:t>の</a:t>
            </a:r>
            <a:r>
              <a:rPr lang="en-US" altLang="ja-JP" sz="1600" dirty="0">
                <a:solidFill>
                  <a:schemeClr val="tx2"/>
                </a:solidFill>
                <a:latin typeface="メイリオ" pitchFamily="50" charset="-128"/>
                <a:ea typeface="メイリオ" pitchFamily="50" charset="-128"/>
              </a:rPr>
              <a:t>GrovePi+</a:t>
            </a:r>
            <a:r>
              <a:rPr lang="ja-JP" altLang="en-US" sz="1600" dirty="0">
                <a:solidFill>
                  <a:schemeClr val="tx2"/>
                </a:solidFill>
                <a:latin typeface="メイリオ" pitchFamily="50" charset="-128"/>
                <a:ea typeface="メイリオ" pitchFamily="50" charset="-128"/>
              </a:rPr>
              <a:t>ノードのインストール</a:t>
            </a:r>
            <a:endParaRPr lang="en-US" altLang="ja-JP" sz="1600" dirty="0">
              <a:solidFill>
                <a:schemeClr val="tx2"/>
              </a:solidFill>
              <a:latin typeface="メイリオ" pitchFamily="50" charset="-128"/>
              <a:ea typeface="メイリオ" pitchFamily="50" charset="-128"/>
            </a:endParaRPr>
          </a:p>
        </p:txBody>
      </p:sp>
      <p:sp>
        <p:nvSpPr>
          <p:cNvPr id="34831" name="Text Box 39"/>
          <p:cNvSpPr txBox="1">
            <a:spLocks noChangeArrowheads="1"/>
          </p:cNvSpPr>
          <p:nvPr/>
        </p:nvSpPr>
        <p:spPr bwMode="auto">
          <a:xfrm>
            <a:off x="776288" y="5866845"/>
            <a:ext cx="7559675" cy="246063"/>
          </a:xfrm>
          <a:prstGeom prst="rect">
            <a:avLst/>
          </a:prstGeom>
          <a:solidFill>
            <a:schemeClr val="bg2"/>
          </a:solidFill>
          <a:ln w="9525">
            <a:noFill/>
            <a:miter lim="800000"/>
            <a:headEnd/>
            <a:tailEnd/>
          </a:ln>
        </p:spPr>
        <p:txBody>
          <a:bodyPr>
            <a:spAutoFit/>
          </a:bodyPr>
          <a:lstStyle/>
          <a:p>
            <a:r>
              <a:rPr lang="en-US" altLang="ja-JP" sz="1000" dirty="0">
                <a:latin typeface="メイリオ" pitchFamily="50" charset="-128"/>
                <a:ea typeface="メイリオ" pitchFamily="50" charset="-128"/>
              </a:rPr>
              <a:t>sudo npm install -g node-red-</a:t>
            </a:r>
            <a:r>
              <a:rPr lang="en-US" altLang="ja-JP" sz="1000" dirty="0" err="1">
                <a:latin typeface="メイリオ" pitchFamily="50" charset="-128"/>
                <a:ea typeface="メイリオ" pitchFamily="50" charset="-128"/>
              </a:rPr>
              <a:t>grovepi</a:t>
            </a:r>
            <a:r>
              <a:rPr lang="en-US" altLang="ja-JP" sz="1000" dirty="0">
                <a:latin typeface="メイリオ" pitchFamily="50" charset="-128"/>
                <a:ea typeface="メイリオ" pitchFamily="50" charset="-128"/>
              </a:rPr>
              <a:t>-nodes</a:t>
            </a:r>
          </a:p>
        </p:txBody>
      </p:sp>
      <p:sp>
        <p:nvSpPr>
          <p:cNvPr id="20" name="Text Box 39">
            <a:extLst>
              <a:ext uri="{FF2B5EF4-FFF2-40B4-BE49-F238E27FC236}">
                <a16:creationId xmlns:a16="http://schemas.microsoft.com/office/drawing/2014/main" id="{450B4B55-3D72-48B2-9CBE-9DFC8F44179F}"/>
              </a:ext>
            </a:extLst>
          </p:cNvPr>
          <p:cNvSpPr txBox="1">
            <a:spLocks noChangeArrowheads="1"/>
          </p:cNvSpPr>
          <p:nvPr/>
        </p:nvSpPr>
        <p:spPr bwMode="auto">
          <a:xfrm>
            <a:off x="231775" y="3851831"/>
            <a:ext cx="4413581" cy="338554"/>
          </a:xfrm>
          <a:prstGeom prst="rect">
            <a:avLst/>
          </a:prstGeom>
          <a:noFill/>
          <a:ln w="9525">
            <a:noFill/>
            <a:miter lim="800000"/>
            <a:headEnd/>
            <a:tailEnd/>
          </a:ln>
        </p:spPr>
        <p:txBody>
          <a:bodyPr wrap="none">
            <a:spAutoFit/>
          </a:bodyPr>
          <a:lstStyle/>
          <a:p>
            <a:r>
              <a:rPr lang="en-US" altLang="ja-JP" sz="1600" dirty="0">
                <a:solidFill>
                  <a:schemeClr val="tx2"/>
                </a:solidFill>
                <a:latin typeface="メイリオ" pitchFamily="50" charset="-128"/>
                <a:ea typeface="メイリオ" pitchFamily="50" charset="-128"/>
              </a:rPr>
              <a:t>4.</a:t>
            </a:r>
            <a:r>
              <a:rPr lang="ja-JP" altLang="en-US" sz="1600" dirty="0">
                <a:solidFill>
                  <a:schemeClr val="tx2"/>
                </a:solidFill>
                <a:latin typeface="メイリオ" pitchFamily="50" charset="-128"/>
                <a:ea typeface="メイリオ" pitchFamily="50" charset="-128"/>
              </a:rPr>
              <a:t> </a:t>
            </a:r>
            <a:r>
              <a:rPr lang="en-US" altLang="ja-JP" sz="1600" dirty="0" err="1">
                <a:solidFill>
                  <a:schemeClr val="tx2"/>
                </a:solidFill>
                <a:latin typeface="メイリオ" pitchFamily="50" charset="-128"/>
                <a:ea typeface="メイリオ" pitchFamily="50" charset="-128"/>
              </a:rPr>
              <a:t>GrovePi</a:t>
            </a:r>
            <a:r>
              <a:rPr lang="en-US" altLang="ja-JP" sz="1600" dirty="0">
                <a:solidFill>
                  <a:schemeClr val="tx2"/>
                </a:solidFill>
                <a:latin typeface="メイリオ" pitchFamily="50" charset="-128"/>
                <a:ea typeface="メイリオ" pitchFamily="50" charset="-128"/>
              </a:rPr>
              <a:t>+</a:t>
            </a:r>
            <a:r>
              <a:rPr lang="ja-JP" altLang="en-US" sz="1600" dirty="0">
                <a:solidFill>
                  <a:schemeClr val="tx2"/>
                </a:solidFill>
                <a:latin typeface="メイリオ" pitchFamily="50" charset="-128"/>
                <a:ea typeface="メイリオ" pitchFamily="50" charset="-128"/>
              </a:rPr>
              <a:t>のソフトウェアのインストール</a:t>
            </a:r>
            <a:endParaRPr lang="en-US" altLang="ja-JP" sz="1600" dirty="0">
              <a:solidFill>
                <a:schemeClr val="tx2"/>
              </a:solidFill>
              <a:latin typeface="メイリオ" pitchFamily="50" charset="-128"/>
              <a:ea typeface="メイリオ" pitchFamily="50" charset="-128"/>
            </a:endParaRPr>
          </a:p>
        </p:txBody>
      </p:sp>
      <p:sp>
        <p:nvSpPr>
          <p:cNvPr id="21" name="Text Box 39">
            <a:extLst>
              <a:ext uri="{FF2B5EF4-FFF2-40B4-BE49-F238E27FC236}">
                <a16:creationId xmlns:a16="http://schemas.microsoft.com/office/drawing/2014/main" id="{A1ABF3C9-8AF3-4EA3-B576-74A88C5A1ACA}"/>
              </a:ext>
            </a:extLst>
          </p:cNvPr>
          <p:cNvSpPr txBox="1">
            <a:spLocks noChangeArrowheads="1"/>
          </p:cNvSpPr>
          <p:nvPr/>
        </p:nvSpPr>
        <p:spPr bwMode="auto">
          <a:xfrm>
            <a:off x="776288" y="4132818"/>
            <a:ext cx="7559675" cy="861774"/>
          </a:xfrm>
          <a:prstGeom prst="rect">
            <a:avLst/>
          </a:prstGeom>
          <a:solidFill>
            <a:schemeClr val="bg2"/>
          </a:solidFill>
          <a:ln w="9525">
            <a:noFill/>
            <a:miter lim="800000"/>
            <a:headEnd/>
            <a:tailEnd/>
          </a:ln>
        </p:spPr>
        <p:txBody>
          <a:bodyPr>
            <a:spAutoFit/>
          </a:bodyPr>
          <a:lstStyle/>
          <a:p>
            <a:r>
              <a:rPr lang="en-US" altLang="ja-JP" sz="1000" dirty="0" err="1">
                <a:latin typeface="メイリオ" pitchFamily="50" charset="-128"/>
                <a:ea typeface="メイリオ" pitchFamily="50" charset="-128"/>
              </a:rPr>
              <a:t>sudo</a:t>
            </a:r>
            <a:r>
              <a:rPr lang="en-US" altLang="ja-JP" sz="1000" dirty="0">
                <a:latin typeface="メイリオ" pitchFamily="50" charset="-128"/>
                <a:ea typeface="メイリオ" pitchFamily="50" charset="-128"/>
              </a:rPr>
              <a:t> curl -</a:t>
            </a:r>
            <a:r>
              <a:rPr lang="en-US" altLang="ja-JP" sz="1000" dirty="0" err="1">
                <a:latin typeface="メイリオ" pitchFamily="50" charset="-128"/>
                <a:ea typeface="メイリオ" pitchFamily="50" charset="-128"/>
              </a:rPr>
              <a:t>kL</a:t>
            </a:r>
            <a:r>
              <a:rPr lang="en-US" altLang="ja-JP" sz="1000" dirty="0">
                <a:latin typeface="メイリオ" pitchFamily="50" charset="-128"/>
                <a:ea typeface="メイリオ" pitchFamily="50" charset="-128"/>
              </a:rPr>
              <a:t> dexterindustries.com/</a:t>
            </a:r>
            <a:r>
              <a:rPr lang="en-US" altLang="ja-JP" sz="1000" dirty="0" err="1">
                <a:latin typeface="メイリオ" pitchFamily="50" charset="-128"/>
                <a:ea typeface="メイリオ" pitchFamily="50" charset="-128"/>
              </a:rPr>
              <a:t>update_grovepi</a:t>
            </a:r>
            <a:r>
              <a:rPr lang="en-US" altLang="ja-JP" sz="1000" dirty="0">
                <a:latin typeface="メイリオ" pitchFamily="50" charset="-128"/>
                <a:ea typeface="メイリオ" pitchFamily="50" charset="-128"/>
              </a:rPr>
              <a:t> | bash</a:t>
            </a:r>
          </a:p>
          <a:p>
            <a:r>
              <a:rPr lang="en-US" altLang="ja-JP" sz="1000" dirty="0" err="1">
                <a:latin typeface="メイリオ" pitchFamily="50" charset="-128"/>
                <a:ea typeface="メイリオ" pitchFamily="50" charset="-128"/>
              </a:rPr>
              <a:t>sudo</a:t>
            </a:r>
            <a:r>
              <a:rPr lang="en-US" altLang="ja-JP" sz="1000" dirty="0">
                <a:latin typeface="メイリオ" pitchFamily="50" charset="-128"/>
                <a:ea typeface="メイリオ" pitchFamily="50" charset="-128"/>
              </a:rPr>
              <a:t> reboot</a:t>
            </a:r>
          </a:p>
          <a:p>
            <a:r>
              <a:rPr lang="en-US" altLang="ja-JP" sz="1000" dirty="0">
                <a:latin typeface="メイリオ" pitchFamily="50" charset="-128"/>
                <a:ea typeface="メイリオ" pitchFamily="50" charset="-128"/>
              </a:rPr>
              <a:t>cd </a:t>
            </a:r>
            <a:r>
              <a:rPr lang="en-US" altLang="ja-JP" sz="1000" dirty="0" err="1">
                <a:latin typeface="メイリオ" pitchFamily="50" charset="-128"/>
                <a:ea typeface="メイリオ" pitchFamily="50" charset="-128"/>
              </a:rPr>
              <a:t>Dextor</a:t>
            </a:r>
            <a:r>
              <a:rPr lang="en-US" altLang="ja-JP" sz="1000" dirty="0">
                <a:latin typeface="メイリオ" pitchFamily="50" charset="-128"/>
                <a:ea typeface="メイリオ" pitchFamily="50" charset="-128"/>
              </a:rPr>
              <a:t>/</a:t>
            </a:r>
            <a:r>
              <a:rPr lang="en-US" altLang="ja-JP" sz="1000" dirty="0" err="1">
                <a:latin typeface="メイリオ" pitchFamily="50" charset="-128"/>
                <a:ea typeface="メイリオ" pitchFamily="50" charset="-128"/>
              </a:rPr>
              <a:t>Grovepi</a:t>
            </a:r>
            <a:r>
              <a:rPr lang="en-US" altLang="ja-JP" sz="1000" dirty="0">
                <a:latin typeface="メイリオ" pitchFamily="50" charset="-128"/>
                <a:ea typeface="メイリオ" pitchFamily="50" charset="-128"/>
              </a:rPr>
              <a:t>/Script/</a:t>
            </a:r>
          </a:p>
          <a:p>
            <a:r>
              <a:rPr lang="en-US" altLang="ja-JP" sz="1000" dirty="0" err="1">
                <a:latin typeface="メイリオ" pitchFamily="50" charset="-128"/>
                <a:ea typeface="メイリオ" pitchFamily="50" charset="-128"/>
              </a:rPr>
              <a:t>sudo</a:t>
            </a:r>
            <a:r>
              <a:rPr lang="en-US" altLang="ja-JP" sz="1000" dirty="0">
                <a:latin typeface="メイリオ" pitchFamily="50" charset="-128"/>
                <a:ea typeface="メイリオ" pitchFamily="50" charset="-128"/>
              </a:rPr>
              <a:t> </a:t>
            </a:r>
            <a:r>
              <a:rPr lang="en-US" altLang="ja-JP" sz="1000" dirty="0" err="1">
                <a:latin typeface="メイリオ" pitchFamily="50" charset="-128"/>
                <a:ea typeface="メイリオ" pitchFamily="50" charset="-128"/>
              </a:rPr>
              <a:t>chmod</a:t>
            </a:r>
            <a:r>
              <a:rPr lang="en-US" altLang="ja-JP" sz="1000" dirty="0">
                <a:latin typeface="メイリオ" pitchFamily="50" charset="-128"/>
                <a:ea typeface="メイリオ" pitchFamily="50" charset="-128"/>
              </a:rPr>
              <a:t> +x install.sh</a:t>
            </a:r>
          </a:p>
          <a:p>
            <a:r>
              <a:rPr lang="en-US" altLang="ja-JP" sz="1000" dirty="0" err="1">
                <a:latin typeface="メイリオ" pitchFamily="50" charset="-128"/>
                <a:ea typeface="メイリオ" pitchFamily="50" charset="-128"/>
              </a:rPr>
              <a:t>sudo</a:t>
            </a:r>
            <a:r>
              <a:rPr lang="en-US" altLang="ja-JP" sz="1000" dirty="0">
                <a:latin typeface="メイリオ" pitchFamily="50" charset="-128"/>
                <a:ea typeface="メイリオ" pitchFamily="50" charset="-128"/>
              </a:rPr>
              <a:t> ./install.sh</a:t>
            </a:r>
          </a:p>
        </p:txBody>
      </p:sp>
      <p:sp>
        <p:nvSpPr>
          <p:cNvPr id="22" name="Text Box 39">
            <a:extLst>
              <a:ext uri="{FF2B5EF4-FFF2-40B4-BE49-F238E27FC236}">
                <a16:creationId xmlns:a16="http://schemas.microsoft.com/office/drawing/2014/main" id="{2F19A96E-972B-42D1-A904-44CA893EC12A}"/>
              </a:ext>
            </a:extLst>
          </p:cNvPr>
          <p:cNvSpPr txBox="1">
            <a:spLocks noChangeArrowheads="1"/>
          </p:cNvSpPr>
          <p:nvPr/>
        </p:nvSpPr>
        <p:spPr bwMode="auto">
          <a:xfrm>
            <a:off x="231775" y="6209546"/>
            <a:ext cx="7128362" cy="338554"/>
          </a:xfrm>
          <a:prstGeom prst="rect">
            <a:avLst/>
          </a:prstGeom>
          <a:noFill/>
          <a:ln w="9525">
            <a:noFill/>
            <a:miter lim="800000"/>
            <a:headEnd/>
            <a:tailEnd/>
          </a:ln>
        </p:spPr>
        <p:txBody>
          <a:bodyPr wrap="none">
            <a:spAutoFit/>
          </a:bodyPr>
          <a:lstStyle/>
          <a:p>
            <a:r>
              <a:rPr lang="ja-JP" altLang="en-US" sz="1600" dirty="0">
                <a:solidFill>
                  <a:schemeClr val="tx2"/>
                </a:solidFill>
                <a:latin typeface="メイリオ" pitchFamily="50" charset="-128"/>
                <a:ea typeface="メイリオ" pitchFamily="50" charset="-128"/>
              </a:rPr>
              <a:t>おまけ</a:t>
            </a:r>
            <a:r>
              <a:rPr lang="en-US" altLang="ja-JP" sz="1600" dirty="0">
                <a:solidFill>
                  <a:schemeClr val="tx2"/>
                </a:solidFill>
                <a:latin typeface="メイリオ" pitchFamily="50" charset="-128"/>
                <a:ea typeface="メイリオ" pitchFamily="50" charset="-128"/>
              </a:rPr>
              <a:t>.</a:t>
            </a:r>
            <a:r>
              <a:rPr lang="ja-JP" altLang="en-US" sz="1600" dirty="0">
                <a:solidFill>
                  <a:schemeClr val="tx2"/>
                </a:solidFill>
                <a:latin typeface="メイリオ" pitchFamily="50" charset="-128"/>
                <a:ea typeface="メイリオ" pitchFamily="50" charset="-128"/>
              </a:rPr>
              <a:t> </a:t>
            </a:r>
            <a:r>
              <a:rPr lang="en-US" altLang="ja-JP" sz="1600" dirty="0">
                <a:solidFill>
                  <a:schemeClr val="tx2"/>
                </a:solidFill>
                <a:latin typeface="メイリオ" pitchFamily="50" charset="-128"/>
                <a:ea typeface="メイリオ" pitchFamily="50" charset="-128"/>
              </a:rPr>
              <a:t>RST</a:t>
            </a:r>
            <a:r>
              <a:rPr lang="ja-JP" altLang="en-US" sz="1600" dirty="0">
                <a:solidFill>
                  <a:schemeClr val="tx2"/>
                </a:solidFill>
                <a:latin typeface="メイリオ" pitchFamily="50" charset="-128"/>
                <a:ea typeface="メイリオ" pitchFamily="50" charset="-128"/>
              </a:rPr>
              <a:t>ライト点灯時（</a:t>
            </a:r>
            <a:r>
              <a:rPr lang="en-US" altLang="ja-JP" sz="1600" dirty="0" err="1">
                <a:solidFill>
                  <a:schemeClr val="tx2"/>
                </a:solidFill>
                <a:latin typeface="メイリオ" pitchFamily="50" charset="-128"/>
                <a:ea typeface="メイリオ" pitchFamily="50" charset="-128"/>
              </a:rPr>
              <a:t>GrovePi</a:t>
            </a:r>
            <a:r>
              <a:rPr lang="ja-JP" altLang="en-US" sz="1600" dirty="0">
                <a:solidFill>
                  <a:schemeClr val="tx2"/>
                </a:solidFill>
                <a:latin typeface="メイリオ" pitchFamily="50" charset="-128"/>
                <a:ea typeface="メイリオ" pitchFamily="50" charset="-128"/>
              </a:rPr>
              <a:t>＋が動作しない）のリセットコマンド</a:t>
            </a:r>
            <a:endParaRPr lang="en-US" altLang="ja-JP" sz="1600" dirty="0">
              <a:solidFill>
                <a:schemeClr val="tx2"/>
              </a:solidFill>
              <a:latin typeface="メイリオ" pitchFamily="50" charset="-128"/>
              <a:ea typeface="メイリオ" pitchFamily="50" charset="-128"/>
            </a:endParaRPr>
          </a:p>
        </p:txBody>
      </p:sp>
      <p:sp>
        <p:nvSpPr>
          <p:cNvPr id="23" name="Text Box 39">
            <a:extLst>
              <a:ext uri="{FF2B5EF4-FFF2-40B4-BE49-F238E27FC236}">
                <a16:creationId xmlns:a16="http://schemas.microsoft.com/office/drawing/2014/main" id="{70473AA8-387E-4288-992A-782E88906F7F}"/>
              </a:ext>
            </a:extLst>
          </p:cNvPr>
          <p:cNvSpPr txBox="1">
            <a:spLocks noChangeArrowheads="1"/>
          </p:cNvSpPr>
          <p:nvPr/>
        </p:nvSpPr>
        <p:spPr bwMode="auto">
          <a:xfrm>
            <a:off x="776288" y="6490533"/>
            <a:ext cx="7559675" cy="246063"/>
          </a:xfrm>
          <a:prstGeom prst="rect">
            <a:avLst/>
          </a:prstGeom>
          <a:solidFill>
            <a:schemeClr val="bg2"/>
          </a:solidFill>
          <a:ln w="9525">
            <a:noFill/>
            <a:miter lim="800000"/>
            <a:headEnd/>
            <a:tailEnd/>
          </a:ln>
        </p:spPr>
        <p:txBody>
          <a:bodyPr>
            <a:spAutoFit/>
          </a:bodyPr>
          <a:lstStyle/>
          <a:p>
            <a:r>
              <a:rPr lang="en-US" altLang="ja-JP" sz="1000" dirty="0" err="1">
                <a:latin typeface="メイリオ" pitchFamily="50" charset="-128"/>
                <a:ea typeface="メイリオ" pitchFamily="50" charset="-128"/>
              </a:rPr>
              <a:t>avrdude</a:t>
            </a:r>
            <a:r>
              <a:rPr lang="en-US" altLang="ja-JP" sz="1000" dirty="0">
                <a:latin typeface="メイリオ" pitchFamily="50" charset="-128"/>
                <a:ea typeface="メイリオ" pitchFamily="50" charset="-128"/>
              </a:rPr>
              <a:t> -c </a:t>
            </a:r>
            <a:r>
              <a:rPr lang="en-US" altLang="ja-JP" sz="1000" dirty="0" err="1">
                <a:latin typeface="メイリオ" pitchFamily="50" charset="-128"/>
                <a:ea typeface="メイリオ" pitchFamily="50" charset="-128"/>
              </a:rPr>
              <a:t>gpio</a:t>
            </a:r>
            <a:r>
              <a:rPr lang="en-US" altLang="ja-JP" sz="1000" dirty="0">
                <a:latin typeface="メイリオ" pitchFamily="50" charset="-128"/>
                <a:ea typeface="メイリオ" pitchFamily="50" charset="-128"/>
              </a:rPr>
              <a:t> -p m328p</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タイトル 1"/>
          <p:cNvSpPr>
            <a:spLocks/>
          </p:cNvSpPr>
          <p:nvPr/>
        </p:nvSpPr>
        <p:spPr bwMode="auto">
          <a:xfrm>
            <a:off x="231820" y="437398"/>
            <a:ext cx="8588330" cy="463550"/>
          </a:xfrm>
          <a:prstGeom prst="rect">
            <a:avLst/>
          </a:prstGeom>
          <a:noFill/>
          <a:ln w="9525">
            <a:noFill/>
            <a:miter lim="800000"/>
            <a:headEnd/>
            <a:tailEnd/>
          </a:ln>
        </p:spPr>
        <p:txBody>
          <a:bodyPr/>
          <a:lstStyle/>
          <a:p>
            <a:r>
              <a:rPr lang="ja-JP" altLang="en-US" sz="2400" dirty="0">
                <a:latin typeface="メイリオ" panose="020B0604030504040204" pitchFamily="50" charset="-128"/>
                <a:ea typeface="メイリオ" panose="020B0604030504040204" pitchFamily="50" charset="-128"/>
              </a:rPr>
              <a:t>用語集①</a:t>
            </a:r>
          </a:p>
        </p:txBody>
      </p:sp>
      <p:sp>
        <p:nvSpPr>
          <p:cNvPr id="3" name="スライド番号プレースホルダー 2"/>
          <p:cNvSpPr>
            <a:spLocks noGrp="1"/>
          </p:cNvSpPr>
          <p:nvPr>
            <p:ph type="sldNum" sz="quarter" idx="11"/>
          </p:nvPr>
        </p:nvSpPr>
        <p:spPr/>
        <p:txBody>
          <a:bodyPr/>
          <a:lstStyle/>
          <a:p>
            <a:pPr>
              <a:defRPr/>
            </a:pPr>
            <a:fld id="{B75038F4-29F0-4AB5-9074-79C58F4FB821}" type="slidenum">
              <a:rPr lang="ja-JP" altLang="en-US" smtClean="0"/>
              <a:pPr>
                <a:defRPr/>
              </a:pPr>
              <a:t>66</a:t>
            </a:fld>
            <a:endParaRPr lang="ja-JP" altLang="en-US" dirty="0"/>
          </a:p>
        </p:txBody>
      </p:sp>
      <p:graphicFrame>
        <p:nvGraphicFramePr>
          <p:cNvPr id="6" name="表 5"/>
          <p:cNvGraphicFramePr>
            <a:graphicFrameLocks noGrp="1"/>
          </p:cNvGraphicFramePr>
          <p:nvPr/>
        </p:nvGraphicFramePr>
        <p:xfrm>
          <a:off x="334851" y="1185436"/>
          <a:ext cx="8485298" cy="5301924"/>
        </p:xfrm>
        <a:graphic>
          <a:graphicData uri="http://schemas.openxmlformats.org/drawingml/2006/table">
            <a:tbl>
              <a:tblPr firstRow="1" bandRow="1">
                <a:tableStyleId>{F5AB1C69-6EDB-4FF4-983F-18BD219EF322}</a:tableStyleId>
              </a:tblPr>
              <a:tblGrid>
                <a:gridCol w="1187152">
                  <a:extLst>
                    <a:ext uri="{9D8B030D-6E8A-4147-A177-3AD203B41FA5}">
                      <a16:colId xmlns:a16="http://schemas.microsoft.com/office/drawing/2014/main" val="20001"/>
                    </a:ext>
                  </a:extLst>
                </a:gridCol>
                <a:gridCol w="7298146">
                  <a:extLst>
                    <a:ext uri="{9D8B030D-6E8A-4147-A177-3AD203B41FA5}">
                      <a16:colId xmlns:a16="http://schemas.microsoft.com/office/drawing/2014/main" val="20002"/>
                    </a:ext>
                  </a:extLst>
                </a:gridCol>
              </a:tblGrid>
              <a:tr h="684000">
                <a:tc>
                  <a:txBody>
                    <a:bodyPr/>
                    <a:lstStyle/>
                    <a:p>
                      <a:pPr algn="ctr"/>
                      <a:r>
                        <a:rPr kumimoji="1" lang="ja-JP" altLang="en-US" sz="1300" dirty="0">
                          <a:latin typeface="メイリオ" panose="020B0604030504040204" pitchFamily="50" charset="-128"/>
                          <a:ea typeface="メイリオ" panose="020B0604030504040204" pitchFamily="50" charset="-128"/>
                        </a:rPr>
                        <a:t> 用 語</a:t>
                      </a:r>
                      <a:endParaRPr kumimoji="1" lang="ja-JP" altLang="en-US" sz="13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r>
                        <a:rPr kumimoji="1" lang="ja-JP" altLang="en-US" sz="1300" dirty="0">
                          <a:latin typeface="メイリオ" panose="020B0604030504040204" pitchFamily="50" charset="-128"/>
                          <a:ea typeface="メイリオ" panose="020B0604030504040204" pitchFamily="50" charset="-128"/>
                        </a:rPr>
                        <a:t> 意 味</a:t>
                      </a:r>
                      <a:endParaRPr kumimoji="1" lang="ja-JP" altLang="en-US" sz="13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0"/>
                  </a:ext>
                </a:extLst>
              </a:tr>
              <a:tr h="560748">
                <a:tc>
                  <a:txBody>
                    <a:bodyPr/>
                    <a:lstStyle/>
                    <a:p>
                      <a:r>
                        <a:rPr kumimoji="1" lang="ja-JP" altLang="en-US" sz="1300" dirty="0">
                          <a:latin typeface="メイリオ" panose="020B0604030504040204" pitchFamily="50" charset="-128"/>
                          <a:ea typeface="メイリオ" panose="020B0604030504040204" pitchFamily="50" charset="-128"/>
                          <a:cs typeface="メイリオ" panose="020B0604030504040204" pitchFamily="50" charset="-128"/>
                        </a:rPr>
                        <a:t>ハンズオン</a:t>
                      </a:r>
                      <a:endPar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体験学習を意味する教育用語で、実際に手で触れるなどの体験を通じて、</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より理解を深めることを目的とする。</a:t>
                      </a:r>
                    </a:p>
                  </a:txBody>
                  <a:tcPr/>
                </a:tc>
                <a:extLst>
                  <a:ext uri="{0D108BD9-81ED-4DB2-BD59-A6C34878D82A}">
                    <a16:rowId xmlns:a16="http://schemas.microsoft.com/office/drawing/2014/main" val="10001"/>
                  </a:ext>
                </a:extLst>
              </a:tr>
              <a:tr h="560748">
                <a:tc>
                  <a:txBody>
                    <a:bodyPr/>
                    <a:lstStyle/>
                    <a:p>
                      <a:r>
                        <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rPr>
                        <a:t>GPIO</a:t>
                      </a:r>
                    </a:p>
                    <a:p>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rPr>
                        <a:t>ジーピーアイオー</a:t>
                      </a:r>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kumimoji="1" lang="en-US" altLang="ja-JP" sz="1300" kern="1200" dirty="0">
                          <a:effectLst/>
                          <a:latin typeface="メイリオ" panose="020B0604030504040204" pitchFamily="50" charset="-128"/>
                          <a:ea typeface="メイリオ" panose="020B0604030504040204" pitchFamily="50" charset="-128"/>
                          <a:cs typeface="メイリオ" panose="020B0604030504040204" pitchFamily="50" charset="-128"/>
                        </a:rPr>
                        <a:t>General Purpose Input/Output</a:t>
                      </a:r>
                      <a:r>
                        <a:rPr kumimoji="1" lang="ja-JP" altLang="en-US" sz="1300" kern="1200" dirty="0">
                          <a:effectLst/>
                          <a:latin typeface="メイリオ" panose="020B0604030504040204" pitchFamily="50" charset="-128"/>
                          <a:ea typeface="メイリオ" panose="020B0604030504040204" pitchFamily="50" charset="-128"/>
                          <a:cs typeface="メイリオ" panose="020B0604030504040204" pitchFamily="50" charset="-128"/>
                        </a:rPr>
                        <a:t>の略称で「汎用入出力」の意。</a:t>
                      </a:r>
                      <a:endParaRPr kumimoji="1" lang="en-US" altLang="ja-JP" sz="1300" kern="1200" dirty="0">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本講習では、</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Raspberry Pi </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と </a:t>
                      </a:r>
                      <a:r>
                        <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rPr>
                        <a:t>GrovePi+</a:t>
                      </a:r>
                      <a:r>
                        <a:rPr kumimoji="1" lang="ja-JP" altLang="en-US" sz="1300" dirty="0">
                          <a:latin typeface="メイリオ" panose="020B0604030504040204" pitchFamily="50" charset="-128"/>
                          <a:ea typeface="メイリオ" panose="020B0604030504040204" pitchFamily="50" charset="-128"/>
                          <a:cs typeface="メイリオ" panose="020B0604030504040204" pitchFamily="50" charset="-128"/>
                        </a:rPr>
                        <a:t> ボードの接続に使用する。</a:t>
                      </a:r>
                      <a:endParaRPr kumimoji="1" lang="ja-JP" altLang="en-US" sz="1300" b="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2"/>
                  </a:ext>
                </a:extLst>
              </a:tr>
              <a:tr h="791644">
                <a:tc>
                  <a:txBody>
                    <a:bodyPr/>
                    <a:lstStyle/>
                    <a:p>
                      <a:r>
                        <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rPr>
                        <a:t>I2C</a:t>
                      </a:r>
                    </a:p>
                    <a:p>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rPr>
                        <a:t>アイツーシー</a:t>
                      </a:r>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p>
                    <a:p>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rPr>
                        <a:t>アイスクエアシー</a:t>
                      </a:r>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Inter-Integrated</a:t>
                      </a:r>
                      <a:r>
                        <a:rPr kumimoji="1" lang="en-US" altLang="ja-JP" sz="1300" b="0" baseline="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Circuit</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の略称で、</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主に同じ基板上の回路やチップの間で通信する用途などを想定しており、</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組み込み機器や携帯電話などで利用されている。</a:t>
                      </a:r>
                    </a:p>
                  </a:txBody>
                  <a:tcPr/>
                </a:tc>
                <a:extLst>
                  <a:ext uri="{0D108BD9-81ED-4DB2-BD59-A6C34878D82A}">
                    <a16:rowId xmlns:a16="http://schemas.microsoft.com/office/drawing/2014/main" val="10003"/>
                  </a:ext>
                </a:extLst>
              </a:tr>
              <a:tr h="560748">
                <a:tc>
                  <a:txBody>
                    <a:bodyPr/>
                    <a:lstStyle/>
                    <a:p>
                      <a:r>
                        <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rPr>
                        <a:t>Raspbian</a:t>
                      </a:r>
                    </a:p>
                    <a:p>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rPr>
                        <a:t>ラズビアン</a:t>
                      </a:r>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Raspberry Pi</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に対応したオペレーティングシステムであり、</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小規模な開発者向けの </a:t>
                      </a:r>
                      <a:r>
                        <a:rPr lang="en-US" altLang="ja-JP" sz="1300" dirty="0">
                          <a:latin typeface="メイリオ" panose="020B0604030504040204" pitchFamily="50" charset="-128"/>
                          <a:ea typeface="+mn-ea"/>
                          <a:cs typeface="メイリオ" panose="020B0604030504040204" pitchFamily="50" charset="-128"/>
                        </a:rPr>
                        <a:t>Linux</a:t>
                      </a:r>
                      <a:r>
                        <a:rPr lang="ja-JP" altLang="en-US" sz="1300" dirty="0">
                          <a:latin typeface="メイリオ" panose="020B0604030504040204" pitchFamily="50" charset="-128"/>
                          <a:ea typeface="+mn-ea"/>
                          <a:cs typeface="メイリオ" panose="020B0604030504040204" pitchFamily="50" charset="-128"/>
                        </a:rPr>
                        <a:t>（</a:t>
                      </a:r>
                      <a:r>
                        <a:rPr lang="en-US" altLang="ja-JP" sz="1300" dirty="0" err="1">
                          <a:latin typeface="メイリオ" panose="020B0604030504040204" pitchFamily="50" charset="-128"/>
                          <a:ea typeface="+mn-ea"/>
                          <a:cs typeface="メイリオ" panose="020B0604030504040204" pitchFamily="50" charset="-128"/>
                        </a:rPr>
                        <a:t>debian</a:t>
                      </a:r>
                      <a:r>
                        <a:rPr lang="ja-JP" altLang="en-US" sz="1300" dirty="0">
                          <a:latin typeface="メイリオ" panose="020B0604030504040204" pitchFamily="50" charset="-128"/>
                          <a:ea typeface="+mn-ea"/>
                          <a:cs typeface="メイリオ" panose="020B0604030504040204" pitchFamily="50" charset="-128"/>
                        </a:rPr>
                        <a:t>ベース）のコンピュータ</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OS</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4"/>
                  </a:ext>
                </a:extLst>
              </a:tr>
              <a:tr h="791644">
                <a:tc>
                  <a:txBody>
                    <a:bodyPr/>
                    <a:lstStyle/>
                    <a:p>
                      <a:r>
                        <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rPr>
                        <a:t>Node.js</a:t>
                      </a:r>
                    </a:p>
                    <a:p>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rPr>
                        <a:t>ノードジェイエス</a:t>
                      </a:r>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kumimoji="1" lang="ja-JP" altLang="en-US" sz="1300" b="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サーバ側でプログラムを動作させることができる、</a:t>
                      </a:r>
                      <a:endParaRPr kumimoji="1" lang="en-US" altLang="ja-JP" sz="1300" b="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スケーラブルなネットワークアプリケーションを構築するために</a:t>
                      </a:r>
                      <a:endParaRPr kumimoji="1" lang="en-US" altLang="ja-JP" sz="1300" b="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設計された非同期型のイベント駆動の</a:t>
                      </a:r>
                      <a:r>
                        <a:rPr kumimoji="1" lang="en-US" altLang="ja-JP" sz="1300" b="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JavaScript</a:t>
                      </a:r>
                      <a:r>
                        <a:rPr kumimoji="1" lang="ja-JP" altLang="en-US" sz="1300" b="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環境。</a:t>
                      </a:r>
                    </a:p>
                  </a:txBody>
                  <a:tcPr/>
                </a:tc>
                <a:extLst>
                  <a:ext uri="{0D108BD9-81ED-4DB2-BD59-A6C34878D82A}">
                    <a16:rowId xmlns:a16="http://schemas.microsoft.com/office/drawing/2014/main" val="10005"/>
                  </a:ext>
                </a:extLst>
              </a:tr>
              <a:tr h="791644">
                <a:tc>
                  <a:txBody>
                    <a:bodyPr/>
                    <a:lstStyle/>
                    <a:p>
                      <a:r>
                        <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rPr>
                        <a:t>Node-RED</a:t>
                      </a:r>
                    </a:p>
                    <a:p>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rPr>
                        <a:t>ノードレッド</a:t>
                      </a:r>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API</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やオンラインサービス、デバイスなどの機能を繋げて</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アプリケーションを作成していくプラットフォームであり、</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処理フローをブラウザの操作によって作成することができる。</a:t>
                      </a:r>
                    </a:p>
                  </a:txBody>
                  <a:tcPr/>
                </a:tc>
                <a:extLst>
                  <a:ext uri="{0D108BD9-81ED-4DB2-BD59-A6C34878D82A}">
                    <a16:rowId xmlns:a16="http://schemas.microsoft.com/office/drawing/2014/main" val="10006"/>
                  </a:ext>
                </a:extLst>
              </a:tr>
              <a:tr h="560748">
                <a:tc>
                  <a:txBody>
                    <a:bodyPr/>
                    <a:lstStyle/>
                    <a:p>
                      <a:r>
                        <a:rPr kumimoji="1" lang="ja-JP" altLang="en-US" sz="1300" dirty="0">
                          <a:latin typeface="メイリオ" panose="020B0604030504040204" pitchFamily="50" charset="-128"/>
                          <a:ea typeface="メイリオ" panose="020B0604030504040204" pitchFamily="50" charset="-128"/>
                          <a:cs typeface="メイリオ" panose="020B0604030504040204" pitchFamily="50" charset="-128"/>
                        </a:rPr>
                        <a:t>コマンド</a:t>
                      </a:r>
                      <a:endPar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dirty="0">
                          <a:latin typeface="メイリオ" panose="020B0604030504040204" pitchFamily="50" charset="-128"/>
                          <a:ea typeface="メイリオ" panose="020B0604030504040204" pitchFamily="50" charset="-128"/>
                          <a:cs typeface="メイリオ" panose="020B0604030504040204" pitchFamily="50" charset="-128"/>
                        </a:rPr>
                        <a:t>プロンプト</a:t>
                      </a:r>
                      <a:endPar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利用者にキーボードからコマンド入力を促し、</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システムが命令入力を受け付けられる状態を示すために表示されるもの。</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04017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タイトル 1"/>
          <p:cNvSpPr>
            <a:spLocks/>
          </p:cNvSpPr>
          <p:nvPr/>
        </p:nvSpPr>
        <p:spPr bwMode="auto">
          <a:xfrm>
            <a:off x="231820" y="437398"/>
            <a:ext cx="8588330" cy="463550"/>
          </a:xfrm>
          <a:prstGeom prst="rect">
            <a:avLst/>
          </a:prstGeom>
          <a:noFill/>
          <a:ln w="9525">
            <a:noFill/>
            <a:miter lim="800000"/>
            <a:headEnd/>
            <a:tailEnd/>
          </a:ln>
        </p:spPr>
        <p:txBody>
          <a:bodyPr/>
          <a:lstStyle/>
          <a:p>
            <a:r>
              <a:rPr lang="ja-JP" altLang="en-US" sz="2400" dirty="0">
                <a:latin typeface="メイリオ" panose="020B0604030504040204" pitchFamily="50" charset="-128"/>
                <a:ea typeface="メイリオ" panose="020B0604030504040204" pitchFamily="50" charset="-128"/>
              </a:rPr>
              <a:t>用語集②</a:t>
            </a:r>
          </a:p>
        </p:txBody>
      </p:sp>
      <p:sp>
        <p:nvSpPr>
          <p:cNvPr id="3" name="スライド番号プレースホルダー 2"/>
          <p:cNvSpPr>
            <a:spLocks noGrp="1"/>
          </p:cNvSpPr>
          <p:nvPr>
            <p:ph type="sldNum" sz="quarter" idx="11"/>
          </p:nvPr>
        </p:nvSpPr>
        <p:spPr/>
        <p:txBody>
          <a:bodyPr/>
          <a:lstStyle/>
          <a:p>
            <a:pPr>
              <a:defRPr/>
            </a:pPr>
            <a:fld id="{B75038F4-29F0-4AB5-9074-79C58F4FB821}" type="slidenum">
              <a:rPr lang="ja-JP" altLang="en-US" smtClean="0"/>
              <a:pPr>
                <a:defRPr/>
              </a:pPr>
              <a:t>67</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687310897"/>
              </p:ext>
            </p:extLst>
          </p:nvPr>
        </p:nvGraphicFramePr>
        <p:xfrm>
          <a:off x="347729" y="1185437"/>
          <a:ext cx="8472421" cy="5358661"/>
        </p:xfrm>
        <a:graphic>
          <a:graphicData uri="http://schemas.openxmlformats.org/drawingml/2006/table">
            <a:tbl>
              <a:tblPr firstRow="1" bandRow="1">
                <a:tableStyleId>{F5AB1C69-6EDB-4FF4-983F-18BD219EF322}</a:tableStyleId>
              </a:tblPr>
              <a:tblGrid>
                <a:gridCol w="1185350">
                  <a:extLst>
                    <a:ext uri="{9D8B030D-6E8A-4147-A177-3AD203B41FA5}">
                      <a16:colId xmlns:a16="http://schemas.microsoft.com/office/drawing/2014/main" val="20001"/>
                    </a:ext>
                  </a:extLst>
                </a:gridCol>
                <a:gridCol w="7287071">
                  <a:extLst>
                    <a:ext uri="{9D8B030D-6E8A-4147-A177-3AD203B41FA5}">
                      <a16:colId xmlns:a16="http://schemas.microsoft.com/office/drawing/2014/main" val="20002"/>
                    </a:ext>
                  </a:extLst>
                </a:gridCol>
              </a:tblGrid>
              <a:tr h="684000">
                <a:tc>
                  <a:txBody>
                    <a:bodyPr/>
                    <a:lstStyle/>
                    <a:p>
                      <a:pPr algn="ctr"/>
                      <a:r>
                        <a:rPr kumimoji="1" lang="ja-JP" altLang="en-US" sz="1300" dirty="0">
                          <a:latin typeface="メイリオ" panose="020B0604030504040204" pitchFamily="50" charset="-128"/>
                          <a:ea typeface="メイリオ" panose="020B0604030504040204" pitchFamily="50" charset="-128"/>
                        </a:rPr>
                        <a:t> 用 語</a:t>
                      </a:r>
                      <a:endParaRPr kumimoji="1" lang="ja-JP" altLang="en-US" sz="13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r>
                        <a:rPr kumimoji="1" lang="ja-JP" altLang="en-US" sz="1300" dirty="0">
                          <a:latin typeface="メイリオ" panose="020B0604030504040204" pitchFamily="50" charset="-128"/>
                          <a:ea typeface="メイリオ" panose="020B0604030504040204" pitchFamily="50" charset="-128"/>
                        </a:rPr>
                        <a:t> 意 味</a:t>
                      </a:r>
                      <a:endParaRPr kumimoji="1" lang="ja-JP" altLang="en-US" sz="13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0"/>
                  </a:ext>
                </a:extLst>
              </a:tr>
              <a:tr h="533792">
                <a:tc>
                  <a:txBody>
                    <a:bodyPr/>
                    <a:lstStyle/>
                    <a:p>
                      <a:r>
                        <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rPr>
                        <a:t>GUI</a:t>
                      </a:r>
                    </a:p>
                    <a:p>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rPr>
                        <a:t>ジーユーアイ</a:t>
                      </a:r>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Graphical User Interface</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の略称で</a:t>
                      </a:r>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UI</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の類型の一つ、コンピュータへ出す命令や指示を、ユーザが画面上で視覚的に捉えて行動を指定できるもの。</a:t>
                      </a:r>
                    </a:p>
                  </a:txBody>
                  <a:tcPr/>
                </a:tc>
                <a:extLst>
                  <a:ext uri="{0D108BD9-81ED-4DB2-BD59-A6C34878D82A}">
                    <a16:rowId xmlns:a16="http://schemas.microsoft.com/office/drawing/2014/main" val="10001"/>
                  </a:ext>
                </a:extLst>
              </a:tr>
              <a:tr h="599359">
                <a:tc>
                  <a:txBody>
                    <a:bodyPr/>
                    <a:lstStyle/>
                    <a:p>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127.0.0.1</a:t>
                      </a:r>
                    </a:p>
                  </a:txBody>
                  <a:tcPr/>
                </a:tc>
                <a:tc>
                  <a:txBody>
                    <a:bodyPr/>
                    <a:lstStyle/>
                    <a:p>
                      <a:r>
                        <a:rPr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ローカル・ループバック・アドレスと呼ばれ、自分自身を指す特別な</a:t>
                      </a:r>
                      <a:r>
                        <a:rPr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IP</a:t>
                      </a:r>
                      <a:r>
                        <a:rPr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アドレスであり、自分自身の上で動作しているサービスへ接続する場合は、この</a:t>
                      </a:r>
                      <a:r>
                        <a:rPr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IP</a:t>
                      </a:r>
                      <a:r>
                        <a:rPr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アドレスを利用できる。</a:t>
                      </a:r>
                      <a:endPar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2"/>
                  </a:ext>
                </a:extLst>
              </a:tr>
              <a:tr h="556054">
                <a:tc>
                  <a:txBody>
                    <a:bodyPr/>
                    <a:lstStyle/>
                    <a:p>
                      <a:r>
                        <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rPr>
                        <a:t>SSH</a:t>
                      </a:r>
                    </a:p>
                    <a:p>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rPr>
                        <a:t>エスエスエイチ</a:t>
                      </a:r>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p>
                  </a:txBody>
                  <a:tcPr/>
                </a:tc>
                <a:tc>
                  <a:txBody>
                    <a:bodyPr/>
                    <a:lstStyle/>
                    <a:p>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Secure Shell</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の略称で、主に</a:t>
                      </a:r>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UNIX</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コンピュータで利用される、ネットワークを介して別のコンピュータにログインして操作するためのソフトウェアの一つ。</a:t>
                      </a:r>
                    </a:p>
                  </a:txBody>
                  <a:tcPr/>
                </a:tc>
                <a:extLst>
                  <a:ext uri="{0D108BD9-81ED-4DB2-BD59-A6C34878D82A}">
                    <a16:rowId xmlns:a16="http://schemas.microsoft.com/office/drawing/2014/main" val="10003"/>
                  </a:ext>
                </a:extLst>
              </a:tr>
              <a:tr h="1445741">
                <a:tc>
                  <a:txBody>
                    <a:bodyPr/>
                    <a:lstStyle/>
                    <a:p>
                      <a:r>
                        <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rPr>
                        <a:t>VNC</a:t>
                      </a:r>
                    </a:p>
                    <a:p>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rPr>
                        <a:t>ヴイエヌシー</a:t>
                      </a:r>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kumimoji="1" lang="en-US" altLang="ja-JP" sz="1300" b="0" i="0" kern="1200" dirty="0">
                          <a:solidFill>
                            <a:schemeClr val="dk1"/>
                          </a:solidFill>
                          <a:effectLst/>
                          <a:latin typeface="メイリオ" panose="020B0604030504040204" pitchFamily="50" charset="-128"/>
                          <a:ea typeface="メイリオ" panose="020B0604030504040204" pitchFamily="50" charset="-128"/>
                          <a:cs typeface="メイリオ" panose="020B0604030504040204" pitchFamily="50" charset="-128"/>
                        </a:rPr>
                        <a:t>Virtual Network Computing</a:t>
                      </a:r>
                      <a:r>
                        <a:rPr kumimoji="1" lang="ja-JP" altLang="en-US" sz="1300" b="0" i="0" kern="1200" dirty="0">
                          <a:solidFill>
                            <a:schemeClr val="dk1"/>
                          </a:solidFill>
                          <a:effectLst/>
                          <a:latin typeface="メイリオ" panose="020B0604030504040204" pitchFamily="50" charset="-128"/>
                          <a:ea typeface="メイリオ" panose="020B0604030504040204" pitchFamily="50" charset="-128"/>
                          <a:cs typeface="メイリオ" panose="020B0604030504040204" pitchFamily="50" charset="-128"/>
                        </a:rPr>
                        <a:t>の略称で、</a:t>
                      </a:r>
                      <a:endParaRPr kumimoji="1" lang="en-US" altLang="ja-JP" sz="1300" b="0" i="0" kern="1200" dirty="0">
                        <a:solidFill>
                          <a:schemeClr val="dk1"/>
                        </a:solidFill>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ネットワークを通じて別のコンピュータに接続し、</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他コンピュータの画面を遠隔操作できるリモートデスクトップソフト。</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Raspbian</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OS</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には</a:t>
                      </a:r>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VNC</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サーバが組み込まれているため、</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設定を有効化すれば</a:t>
                      </a:r>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VNC</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クライアントから接続できるようになる。</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13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※VNC</a:t>
                      </a:r>
                      <a:r>
                        <a:rPr kumimoji="1" lang="ja-JP" altLang="en-US" sz="13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クライアントの</a:t>
                      </a:r>
                      <a:r>
                        <a:rPr kumimoji="1" lang="en-US" altLang="ja-JP" sz="13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VNC Viewer</a:t>
                      </a:r>
                      <a:r>
                        <a:rPr kumimoji="1" lang="ja-JP" altLang="en-US" sz="13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は、下記</a:t>
                      </a:r>
                      <a:r>
                        <a:rPr kumimoji="1" lang="en-US" altLang="ja-JP" sz="13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URL</a:t>
                      </a:r>
                      <a:r>
                        <a:rPr kumimoji="1" lang="ja-JP" altLang="en-US" sz="13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からダウンロード可能。</a:t>
                      </a:r>
                      <a:endParaRPr kumimoji="1" lang="en-US" altLang="ja-JP" sz="13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solidFill>
                            <a:schemeClr val="accent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300" b="0" u="sng" dirty="0">
                          <a:solidFill>
                            <a:schemeClr val="accent5"/>
                          </a:solidFill>
                          <a:latin typeface="メイリオ" panose="020B0604030504040204" pitchFamily="50" charset="-128"/>
                          <a:ea typeface="メイリオ" panose="020B0604030504040204" pitchFamily="50" charset="-128"/>
                          <a:cs typeface="メイリオ" panose="020B0604030504040204" pitchFamily="50" charset="-128"/>
                        </a:rPr>
                        <a:t>https://www.realvnc.com/en/connect/download/viewer/</a:t>
                      </a:r>
                    </a:p>
                  </a:txBody>
                  <a:tcPr/>
                </a:tc>
                <a:extLst>
                  <a:ext uri="{0D108BD9-81ED-4DB2-BD59-A6C34878D82A}">
                    <a16:rowId xmlns:a16="http://schemas.microsoft.com/office/drawing/2014/main" val="10004"/>
                  </a:ext>
                </a:extLst>
              </a:tr>
              <a:tr h="753588">
                <a:tc>
                  <a:txBody>
                    <a:bodyPr/>
                    <a:lstStyle/>
                    <a:p>
                      <a:r>
                        <a:rPr kumimoji="1" lang="en-US" altLang="ja-JP" sz="1300" dirty="0" err="1">
                          <a:latin typeface="メイリオ" panose="020B0604030504040204" pitchFamily="50" charset="-128"/>
                          <a:ea typeface="メイリオ" panose="020B0604030504040204" pitchFamily="50" charset="-128"/>
                          <a:cs typeface="メイリオ" panose="020B0604030504040204" pitchFamily="50" charset="-128"/>
                        </a:rPr>
                        <a:t>npm</a:t>
                      </a:r>
                      <a:endPar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rPr>
                        <a:t>エヌピーエム</a:t>
                      </a:r>
                      <a:r>
                        <a:rPr kumimoji="1" lang="en-US" altLang="ja-JP" sz="800" b="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8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Node Package Manager</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の略称で、</a:t>
                      </a:r>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JavaScript</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開発者がコードを共有したり、</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シェアしているコードをアップデートすることを容易にする</a:t>
                      </a:r>
                      <a:endPar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1300" b="0" dirty="0">
                          <a:latin typeface="メイリオ" panose="020B0604030504040204" pitchFamily="50" charset="-128"/>
                          <a:ea typeface="メイリオ" panose="020B0604030504040204" pitchFamily="50" charset="-128"/>
                          <a:cs typeface="メイリオ" panose="020B0604030504040204" pitchFamily="50" charset="-128"/>
                        </a:rPr>
                        <a:t>JavaScript</a:t>
                      </a:r>
                      <a:r>
                        <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rPr>
                        <a:t>系のパッケージを管理するツール。</a:t>
                      </a:r>
                    </a:p>
                  </a:txBody>
                  <a:tcPr/>
                </a:tc>
                <a:extLst>
                  <a:ext uri="{0D108BD9-81ED-4DB2-BD59-A6C34878D82A}">
                    <a16:rowId xmlns:a16="http://schemas.microsoft.com/office/drawing/2014/main" val="10005"/>
                  </a:ext>
                </a:extLst>
              </a:tr>
              <a:tr h="753588">
                <a:tc>
                  <a:txBody>
                    <a:bodyPr/>
                    <a:lstStyle/>
                    <a:p>
                      <a:r>
                        <a:rPr kumimoji="1" lang="ja-JP" altLang="en-US" sz="1300" dirty="0">
                          <a:latin typeface="メイリオ" panose="020B0604030504040204" pitchFamily="50" charset="-128"/>
                          <a:ea typeface="メイリオ" panose="020B0604030504040204" pitchFamily="50" charset="-128"/>
                          <a:cs typeface="メイリオ" panose="020B0604030504040204" pitchFamily="50" charset="-128"/>
                        </a:rPr>
                        <a:t>日本語入力メソッド </a:t>
                      </a:r>
                      <a:r>
                        <a:rPr kumimoji="1" lang="en-US" altLang="ja-JP" sz="1300" dirty="0">
                          <a:latin typeface="メイリオ" panose="020B0604030504040204" pitchFamily="50" charset="-128"/>
                          <a:ea typeface="メイリオ" panose="020B0604030504040204" pitchFamily="50" charset="-128"/>
                          <a:cs typeface="メイリオ" panose="020B0604030504040204" pitchFamily="50" charset="-128"/>
                        </a:rPr>
                        <a:t>fcitx-mozc</a:t>
                      </a:r>
                      <a:endParaRPr kumimoji="1" lang="ja-JP" altLang="en-US" sz="1300" b="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Raspberry</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Pi</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などは日本語入力ができないので、</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日本語入力環境をインストールすることによって日本語入力が可能になる。</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26260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7E10109F-7BAD-4D56-A83A-30161C8F2308}" type="slidenum">
              <a:rPr lang="ja-JP" altLang="en-US" smtClean="0"/>
              <a:pPr>
                <a:defRPr/>
              </a:pPr>
              <a:t>68</a:t>
            </a:fld>
            <a:endParaRPr lang="ja-JP" altLang="en-US" dirty="0"/>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76" y="4714875"/>
            <a:ext cx="1227411" cy="429442"/>
          </a:xfrm>
          <a:prstGeom prst="rect">
            <a:avLst/>
          </a:prstGeom>
        </p:spPr>
      </p:pic>
      <p:sp>
        <p:nvSpPr>
          <p:cNvPr id="6" name="タイトル 1"/>
          <p:cNvSpPr>
            <a:spLocks/>
          </p:cNvSpPr>
          <p:nvPr/>
        </p:nvSpPr>
        <p:spPr bwMode="auto">
          <a:xfrm>
            <a:off x="1549387" y="4678099"/>
            <a:ext cx="7285051" cy="492443"/>
          </a:xfrm>
          <a:prstGeom prst="rect">
            <a:avLst/>
          </a:prstGeom>
          <a:noFill/>
          <a:ln w="9525">
            <a:noFill/>
            <a:miter lim="800000"/>
            <a:headEnd/>
            <a:tailEnd/>
          </a:ln>
        </p:spPr>
        <p:txBody>
          <a:bodyPr wrap="square">
            <a:spAutoFit/>
          </a:bodyPr>
          <a:lstStyle/>
          <a:p>
            <a:r>
              <a:rPr lang="ja-JP" altLang="en-US" sz="1600" dirty="0">
                <a:solidFill>
                  <a:schemeClr val="accent5"/>
                </a:solidFill>
                <a:latin typeface="メイリオ" pitchFamily="50" charset="-128"/>
                <a:ea typeface="メイリオ" pitchFamily="50" charset="-128"/>
              </a:rPr>
              <a:t>ライセンス</a:t>
            </a:r>
            <a:endParaRPr lang="en-US" altLang="ja-JP" sz="1600" dirty="0">
              <a:solidFill>
                <a:schemeClr val="accent5"/>
              </a:solidFill>
              <a:latin typeface="メイリオ" pitchFamily="50" charset="-128"/>
              <a:ea typeface="メイリオ" pitchFamily="50" charset="-128"/>
            </a:endParaRPr>
          </a:p>
          <a:p>
            <a:r>
              <a:rPr lang="ja-JP" altLang="en-US" sz="1000" dirty="0">
                <a:latin typeface="メイリオ" pitchFamily="50" charset="-128"/>
                <a:ea typeface="メイリオ" pitchFamily="50" charset="-128"/>
              </a:rPr>
              <a:t>本テキストは、クリエイティブ・コモンズ・ライセンス（表示 </a:t>
            </a:r>
            <a:r>
              <a:rPr lang="en-US" altLang="ja-JP" sz="1000" dirty="0">
                <a:latin typeface="メイリオ" pitchFamily="50" charset="-128"/>
                <a:ea typeface="メイリオ" pitchFamily="50" charset="-128"/>
              </a:rPr>
              <a:t>4.0 </a:t>
            </a:r>
            <a:r>
              <a:rPr lang="ja-JP" altLang="en-US" sz="1000" dirty="0">
                <a:latin typeface="メイリオ" pitchFamily="50" charset="-128"/>
                <a:ea typeface="メイリオ" pitchFamily="50" charset="-128"/>
              </a:rPr>
              <a:t>国際）「</a:t>
            </a:r>
            <a:r>
              <a:rPr lang="en-US" altLang="ja-JP" sz="1000" dirty="0">
                <a:latin typeface="メイリオ" pitchFamily="50" charset="-128"/>
                <a:ea typeface="メイリオ" pitchFamily="50" charset="-128"/>
              </a:rPr>
              <a:t>CC-BY</a:t>
            </a:r>
            <a:r>
              <a:rPr lang="ja-JP" altLang="en-US" sz="1000" dirty="0">
                <a:latin typeface="メイリオ" pitchFamily="50" charset="-128"/>
                <a:ea typeface="メイリオ" pitchFamily="50" charset="-128"/>
              </a:rPr>
              <a:t>（表示）」の下に提供されています。</a:t>
            </a:r>
          </a:p>
        </p:txBody>
      </p:sp>
      <p:sp>
        <p:nvSpPr>
          <p:cNvPr id="8" name="タイトル 1"/>
          <p:cNvSpPr>
            <a:spLocks/>
          </p:cNvSpPr>
          <p:nvPr/>
        </p:nvSpPr>
        <p:spPr bwMode="auto">
          <a:xfrm>
            <a:off x="315769" y="1367814"/>
            <a:ext cx="8512462" cy="3016210"/>
          </a:xfrm>
          <a:prstGeom prst="rect">
            <a:avLst/>
          </a:prstGeom>
          <a:noFill/>
          <a:ln w="9525">
            <a:noFill/>
            <a:miter lim="800000"/>
            <a:headEnd/>
            <a:tailEnd/>
          </a:ln>
        </p:spPr>
        <p:txBody>
          <a:bodyPr wrap="square">
            <a:spAutoFit/>
          </a:bodyPr>
          <a:lstStyle/>
          <a:p>
            <a:r>
              <a:rPr lang="en-US" altLang="ja-JP" sz="1000" b="0" dirty="0">
                <a:latin typeface="メイリオ" pitchFamily="50" charset="-128"/>
                <a:ea typeface="メイリオ" pitchFamily="50" charset="-128"/>
              </a:rPr>
              <a:t>License</a:t>
            </a:r>
          </a:p>
          <a:p>
            <a:endParaRPr lang="en-US" altLang="ja-JP" sz="1000" b="0" dirty="0">
              <a:latin typeface="メイリオ" pitchFamily="50" charset="-128"/>
              <a:ea typeface="メイリオ" pitchFamily="50" charset="-128"/>
            </a:endParaRPr>
          </a:p>
          <a:p>
            <a:r>
              <a:rPr lang="en-US" altLang="ja-JP" sz="1000" b="0" dirty="0">
                <a:latin typeface="メイリオ" pitchFamily="50" charset="-128"/>
                <a:ea typeface="メイリオ" pitchFamily="50" charset="-128"/>
              </a:rPr>
              <a:t>The MIT License (MIT)</a:t>
            </a:r>
          </a:p>
          <a:p>
            <a:endParaRPr lang="en-US" altLang="ja-JP" sz="1000" b="0" dirty="0">
              <a:latin typeface="メイリオ" pitchFamily="50" charset="-128"/>
              <a:ea typeface="メイリオ" pitchFamily="50" charset="-128"/>
            </a:endParaRPr>
          </a:p>
          <a:p>
            <a:r>
              <a:rPr lang="en-US" altLang="ja-JP" sz="1000" b="0" dirty="0">
                <a:latin typeface="メイリオ" pitchFamily="50" charset="-128"/>
                <a:ea typeface="メイリオ" pitchFamily="50" charset="-128"/>
              </a:rPr>
              <a:t>GrovePi for the Raspberry Pi: an open source platform for connecting Grove Sensors to the Raspberry Pi. Copyright (C) 2018 Dexter Industries</a:t>
            </a:r>
          </a:p>
          <a:p>
            <a:endParaRPr lang="en-US" altLang="ja-JP" sz="1000" b="0" dirty="0">
              <a:latin typeface="メイリオ" pitchFamily="50" charset="-128"/>
              <a:ea typeface="メイリオ" pitchFamily="50" charset="-128"/>
            </a:endParaRPr>
          </a:p>
          <a:p>
            <a:r>
              <a:rPr lang="en-US" altLang="ja-JP" sz="1000" b="0" dirty="0">
                <a:latin typeface="メイリオ" pitchFamily="50" charset="-128"/>
                <a:ea typeface="メイリオ" pitchFamily="50" charset="-128"/>
              </a:rPr>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endParaRPr lang="en-US" altLang="ja-JP" sz="1000" b="0" dirty="0">
              <a:latin typeface="メイリオ" pitchFamily="50" charset="-128"/>
              <a:ea typeface="メイリオ" pitchFamily="50" charset="-128"/>
            </a:endParaRPr>
          </a:p>
          <a:p>
            <a:r>
              <a:rPr lang="en-US" altLang="ja-JP" sz="1000" b="0" dirty="0">
                <a:latin typeface="メイリオ" pitchFamily="50" charset="-128"/>
                <a:ea typeface="メイリオ" pitchFamily="50" charset="-128"/>
              </a:rPr>
              <a:t>The above copyright notice and this permission notice shall be included in all copies or substantial portions of the Software.</a:t>
            </a:r>
          </a:p>
          <a:p>
            <a:endParaRPr lang="en-US" altLang="ja-JP" sz="1000" b="0" dirty="0">
              <a:latin typeface="メイリオ" pitchFamily="50" charset="-128"/>
              <a:ea typeface="メイリオ" pitchFamily="50" charset="-128"/>
            </a:endParaRPr>
          </a:p>
          <a:p>
            <a:r>
              <a:rPr lang="en-US" altLang="ja-JP" sz="1000" b="0" dirty="0">
                <a:latin typeface="メイリオ" pitchFamily="50" charset="-128"/>
                <a:ea typeface="メイリオ" pitchFamily="50" charset="-128"/>
              </a:rPr>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
        <p:nvSpPr>
          <p:cNvPr id="10" name="タイトル 1">
            <a:extLst>
              <a:ext uri="{FF2B5EF4-FFF2-40B4-BE49-F238E27FC236}">
                <a16:creationId xmlns:a16="http://schemas.microsoft.com/office/drawing/2014/main" id="{89084EB1-7BB1-4E7D-8DD3-CB432A01A787}"/>
              </a:ext>
            </a:extLst>
          </p:cNvPr>
          <p:cNvSpPr>
            <a:spLocks/>
          </p:cNvSpPr>
          <p:nvPr/>
        </p:nvSpPr>
        <p:spPr bwMode="auto">
          <a:xfrm>
            <a:off x="321976" y="5187623"/>
            <a:ext cx="8550561" cy="1415772"/>
          </a:xfrm>
          <a:prstGeom prst="rect">
            <a:avLst/>
          </a:prstGeom>
          <a:noFill/>
          <a:ln w="9525">
            <a:noFill/>
            <a:miter lim="800000"/>
            <a:headEnd/>
            <a:tailEnd/>
          </a:ln>
        </p:spPr>
        <p:txBody>
          <a:bodyPr wrap="square">
            <a:spAutoFit/>
          </a:bodyPr>
          <a:lstStyle/>
          <a:p>
            <a:r>
              <a:rPr lang="ja-JP" altLang="en-US" sz="1000" b="0" dirty="0">
                <a:latin typeface="メイリオ" pitchFamily="50" charset="-128"/>
                <a:ea typeface="メイリオ" pitchFamily="50" charset="-128"/>
              </a:rPr>
              <a:t>本テキストに記載されている内容は、クリエイティブ・コモンズ・ライセンス（表示</a:t>
            </a:r>
            <a:r>
              <a:rPr lang="en-US" altLang="ja-JP" sz="1000" b="0" dirty="0">
                <a:latin typeface="メイリオ" pitchFamily="50" charset="-128"/>
                <a:ea typeface="メイリオ" pitchFamily="50" charset="-128"/>
              </a:rPr>
              <a:t>4.0</a:t>
            </a:r>
            <a:r>
              <a:rPr lang="ja-JP" altLang="en-US" sz="1000" b="0" dirty="0">
                <a:latin typeface="メイリオ" pitchFamily="50" charset="-128"/>
                <a:ea typeface="メイリオ" pitchFamily="50" charset="-128"/>
              </a:rPr>
              <a:t>国際）に従うかぎり、商用利用を含め、自由に複製または改変してご利用いただくことが可能です。ご利用いただく際は、著作者の名前を、作品タイトルおよびクリエイティブ・コモンズ・ライセンス（表示 </a:t>
            </a:r>
            <a:r>
              <a:rPr lang="en-US" altLang="ja-JP" sz="1000" b="0" dirty="0">
                <a:latin typeface="メイリオ" pitchFamily="50" charset="-128"/>
                <a:ea typeface="メイリオ" pitchFamily="50" charset="-128"/>
              </a:rPr>
              <a:t>4.0 </a:t>
            </a:r>
            <a:r>
              <a:rPr lang="ja-JP" altLang="en-US" sz="1000" b="0" dirty="0">
                <a:latin typeface="メイリオ" pitchFamily="50" charset="-128"/>
                <a:ea typeface="メイリオ" pitchFamily="50" charset="-128"/>
              </a:rPr>
              <a:t>国際）の</a:t>
            </a:r>
            <a:r>
              <a:rPr lang="en-US" altLang="ja-JP" sz="1000" b="0" dirty="0">
                <a:latin typeface="メイリオ" pitchFamily="50" charset="-128"/>
                <a:ea typeface="メイリオ" pitchFamily="50" charset="-128"/>
              </a:rPr>
              <a:t>URL</a:t>
            </a:r>
            <a:r>
              <a:rPr lang="ja-JP" altLang="en-US" sz="1000" b="0" dirty="0">
                <a:latin typeface="メイリオ" pitchFamily="50" charset="-128"/>
                <a:ea typeface="メイリオ" pitchFamily="50" charset="-128"/>
              </a:rPr>
              <a:t>表記、またはハイパーリンクと共に、ご利用いただく媒体の閲覧者が見える場所に記載していただく必要があります。</a:t>
            </a:r>
            <a:endParaRPr lang="en-US" altLang="ja-JP" sz="1000" b="0" dirty="0">
              <a:latin typeface="メイリオ" pitchFamily="50" charset="-128"/>
              <a:ea typeface="メイリオ" pitchFamily="50" charset="-128"/>
            </a:endParaRPr>
          </a:p>
          <a:p>
            <a:endParaRPr lang="ja-JP" altLang="en-US" sz="600" b="0" dirty="0">
              <a:latin typeface="メイリオ" pitchFamily="50" charset="-128"/>
              <a:ea typeface="メイリオ" pitchFamily="50" charset="-128"/>
            </a:endParaRPr>
          </a:p>
          <a:p>
            <a:r>
              <a:rPr lang="ja-JP" altLang="en-US" sz="1000" b="0" dirty="0">
                <a:latin typeface="メイリオ" pitchFamily="50" charset="-128"/>
                <a:ea typeface="メイリオ" pitchFamily="50" charset="-128"/>
              </a:rPr>
              <a:t>・著作者</a:t>
            </a:r>
            <a:r>
              <a:rPr lang="en-US" altLang="ja-JP" sz="1000" b="0" dirty="0">
                <a:latin typeface="メイリオ" pitchFamily="50" charset="-128"/>
                <a:ea typeface="メイリオ" pitchFamily="50" charset="-128"/>
              </a:rPr>
              <a:t>	</a:t>
            </a:r>
            <a:r>
              <a:rPr lang="ja-JP" altLang="en-US" sz="1000" b="0" dirty="0">
                <a:latin typeface="メイリオ" pitchFamily="50" charset="-128"/>
                <a:ea typeface="メイリオ" pitchFamily="50" charset="-128"/>
              </a:rPr>
              <a:t>：</a:t>
            </a:r>
            <a:r>
              <a:rPr lang="en-US" altLang="ja-JP" sz="1000" dirty="0">
                <a:latin typeface="メイリオ" pitchFamily="50" charset="-128"/>
                <a:ea typeface="メイリオ" pitchFamily="50" charset="-128"/>
              </a:rPr>
              <a:t> </a:t>
            </a:r>
            <a:r>
              <a:rPr lang="en-US" altLang="ja-JP" sz="1000" dirty="0" err="1">
                <a:latin typeface="メイリオ" pitchFamily="50" charset="-128"/>
                <a:ea typeface="メイリオ" pitchFamily="50" charset="-128"/>
              </a:rPr>
              <a:t>Web×IoT</a:t>
            </a:r>
            <a:r>
              <a:rPr lang="ja-JP" altLang="en-US" sz="1000" dirty="0">
                <a:latin typeface="メイリオ" pitchFamily="50" charset="-128"/>
                <a:ea typeface="メイリオ" pitchFamily="50" charset="-128"/>
              </a:rPr>
              <a:t> メイカーズチャレンジ 実行委員会 （篠田）</a:t>
            </a:r>
            <a:endParaRPr lang="en-US" altLang="ja-JP" sz="1000" dirty="0">
              <a:latin typeface="メイリオ" pitchFamily="50" charset="-128"/>
              <a:ea typeface="メイリオ" pitchFamily="50" charset="-128"/>
            </a:endParaRPr>
          </a:p>
          <a:p>
            <a:r>
              <a:rPr lang="en-US" altLang="ja-JP" sz="1000" dirty="0">
                <a:latin typeface="メイリオ" pitchFamily="50" charset="-128"/>
                <a:ea typeface="メイリオ" pitchFamily="50" charset="-128"/>
              </a:rPr>
              <a:t>		</a:t>
            </a:r>
            <a:r>
              <a:rPr lang="ja-JP" altLang="en-US" sz="1000" dirty="0">
                <a:latin typeface="メイリオ" pitchFamily="50" charset="-128"/>
                <a:ea typeface="メイリオ" pitchFamily="50" charset="-128"/>
              </a:rPr>
              <a:t>    </a:t>
            </a:r>
            <a:r>
              <a:rPr lang="en-US" altLang="ja-JP" sz="1000" dirty="0">
                <a:latin typeface="メイリオ" pitchFamily="50" charset="-128"/>
                <a:ea typeface="メイリオ" pitchFamily="50" charset="-128"/>
              </a:rPr>
              <a:t>CHIRIMEN Open Hardware</a:t>
            </a:r>
            <a:r>
              <a:rPr lang="ja-JP" altLang="en-US" sz="1000" dirty="0">
                <a:latin typeface="メイリオ" pitchFamily="50" charset="-128"/>
                <a:ea typeface="メイリオ" pitchFamily="50" charset="-128"/>
              </a:rPr>
              <a:t> コミュニティ（</a:t>
            </a:r>
            <a:r>
              <a:rPr lang="en-US" altLang="ja-JP" sz="1000" dirty="0">
                <a:latin typeface="メイリオ" pitchFamily="50" charset="-128"/>
                <a:ea typeface="メイリオ" pitchFamily="50" charset="-128"/>
                <a:hlinkClick r:id="rId4"/>
              </a:rPr>
              <a:t>https://chirimen.org/</a:t>
            </a:r>
            <a:r>
              <a:rPr lang="ja-JP" altLang="en-US" sz="1000" dirty="0">
                <a:latin typeface="メイリオ" pitchFamily="50" charset="-128"/>
                <a:ea typeface="メイリオ" pitchFamily="50" charset="-128"/>
              </a:rPr>
              <a:t>）</a:t>
            </a:r>
            <a:endParaRPr lang="en-US" altLang="ja-JP" sz="1000" dirty="0">
              <a:latin typeface="メイリオ" pitchFamily="50" charset="-128"/>
              <a:ea typeface="メイリオ" pitchFamily="50" charset="-128"/>
            </a:endParaRPr>
          </a:p>
          <a:p>
            <a:r>
              <a:rPr lang="ja-JP" altLang="en-US" sz="1000" b="0" dirty="0">
                <a:latin typeface="メイリオ" pitchFamily="50" charset="-128"/>
                <a:ea typeface="メイリオ" pitchFamily="50" charset="-128"/>
              </a:rPr>
              <a:t>・作品タイトル</a:t>
            </a:r>
            <a:r>
              <a:rPr lang="en-US" altLang="ja-JP" sz="1000" b="0" dirty="0">
                <a:latin typeface="メイリオ" pitchFamily="50" charset="-128"/>
                <a:ea typeface="メイリオ" pitchFamily="50" charset="-128"/>
              </a:rPr>
              <a:t>	</a:t>
            </a:r>
            <a:r>
              <a:rPr lang="ja-JP" altLang="en-US" sz="1000" b="0" dirty="0">
                <a:latin typeface="メイリオ" pitchFamily="50" charset="-128"/>
                <a:ea typeface="メイリオ" pitchFamily="50" charset="-128"/>
              </a:rPr>
              <a:t>：「</a:t>
            </a:r>
            <a:r>
              <a:rPr lang="en-US" altLang="ja-JP" sz="1000" dirty="0" err="1">
                <a:latin typeface="メイリオ" pitchFamily="50" charset="-128"/>
                <a:ea typeface="メイリオ" pitchFamily="50" charset="-128"/>
              </a:rPr>
              <a:t>Web×IoT</a:t>
            </a:r>
            <a:r>
              <a:rPr lang="ja-JP" altLang="en-US" sz="1000" dirty="0">
                <a:latin typeface="メイリオ" pitchFamily="50" charset="-128"/>
                <a:ea typeface="メイリオ" pitchFamily="50" charset="-128"/>
              </a:rPr>
              <a:t> メイカーズチャレンジ ハンズオン講習テキスト」</a:t>
            </a:r>
            <a:endParaRPr lang="en-US" altLang="ja-JP" sz="1000" dirty="0">
              <a:latin typeface="メイリオ" pitchFamily="50" charset="-128"/>
              <a:ea typeface="メイリオ" pitchFamily="50" charset="-128"/>
            </a:endParaRPr>
          </a:p>
          <a:p>
            <a:r>
              <a:rPr lang="ja-JP" altLang="en-US" sz="1000" b="0" dirty="0">
                <a:latin typeface="メイリオ" pitchFamily="50" charset="-128"/>
                <a:ea typeface="メイリオ" pitchFamily="50" charset="-128"/>
              </a:rPr>
              <a:t>・ライセンス</a:t>
            </a:r>
            <a:r>
              <a:rPr lang="en-US" altLang="ja-JP" sz="1000" b="0" dirty="0">
                <a:latin typeface="メイリオ" pitchFamily="50" charset="-128"/>
                <a:ea typeface="メイリオ" pitchFamily="50" charset="-128"/>
              </a:rPr>
              <a:t>	</a:t>
            </a:r>
            <a:r>
              <a:rPr lang="ja-JP" altLang="en-US" sz="1000" b="0" dirty="0">
                <a:latin typeface="メイリオ" pitchFamily="50" charset="-128"/>
                <a:ea typeface="メイリオ" pitchFamily="50" charset="-128"/>
              </a:rPr>
              <a:t>：クリエイティブ・コモンズ・ライセンス（表示 </a:t>
            </a:r>
            <a:r>
              <a:rPr lang="en-US" altLang="ja-JP" sz="1000" b="0" dirty="0">
                <a:latin typeface="メイリオ" pitchFamily="50" charset="-128"/>
                <a:ea typeface="メイリオ" pitchFamily="50" charset="-128"/>
              </a:rPr>
              <a:t>4.0 </a:t>
            </a:r>
            <a:r>
              <a:rPr lang="ja-JP" altLang="en-US" sz="1000" b="0" dirty="0">
                <a:latin typeface="メイリオ" pitchFamily="50" charset="-128"/>
                <a:ea typeface="メイリオ" pitchFamily="50" charset="-128"/>
              </a:rPr>
              <a:t>国際）</a:t>
            </a:r>
          </a:p>
          <a:p>
            <a:r>
              <a:rPr lang="ja-JP" altLang="en-US" sz="1000" b="0" dirty="0">
                <a:latin typeface="メイリオ" pitchFamily="50" charset="-128"/>
                <a:ea typeface="メイリオ" pitchFamily="50" charset="-128"/>
              </a:rPr>
              <a:t>・</a:t>
            </a:r>
            <a:r>
              <a:rPr lang="en-US" altLang="ja-JP" sz="1000" b="0" dirty="0">
                <a:latin typeface="メイリオ" pitchFamily="50" charset="-128"/>
                <a:ea typeface="メイリオ" pitchFamily="50" charset="-128"/>
              </a:rPr>
              <a:t>URL	</a:t>
            </a:r>
            <a:r>
              <a:rPr lang="ja-JP" altLang="en-US" sz="1000" b="0" dirty="0">
                <a:latin typeface="メイリオ" pitchFamily="50" charset="-128"/>
                <a:ea typeface="メイリオ" pitchFamily="50" charset="-128"/>
              </a:rPr>
              <a:t>：</a:t>
            </a:r>
            <a:r>
              <a:rPr lang="en-US" altLang="ja-JP" sz="1000" b="0" dirty="0">
                <a:latin typeface="メイリオ" pitchFamily="50" charset="-128"/>
                <a:ea typeface="メイリオ" pitchFamily="50" charset="-128"/>
                <a:hlinkClick r:id="rId5"/>
              </a:rPr>
              <a:t>https://creativecommons.org/licenses/by/4.0/</a:t>
            </a:r>
            <a:endParaRPr lang="en-US" altLang="ja-JP" sz="1000" b="0" dirty="0">
              <a:latin typeface="メイリオ" pitchFamily="50" charset="-128"/>
              <a:ea typeface="メイリオ" pitchFamily="50" charset="-128"/>
            </a:endParaRPr>
          </a:p>
        </p:txBody>
      </p:sp>
    </p:spTree>
    <p:extLst>
      <p:ext uri="{BB962C8B-B14F-4D97-AF65-F5344CB8AC3E}">
        <p14:creationId xmlns:p14="http://schemas.microsoft.com/office/powerpoint/2010/main" val="447400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29" y="1021454"/>
            <a:ext cx="8605201" cy="1015663"/>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起動確認</a:t>
            </a:r>
            <a:endParaRPr lang="en-US" altLang="ja-JP" u="sng"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電源を入れると </a:t>
            </a:r>
            <a:r>
              <a:rPr lang="en-US" altLang="ja-JP" sz="1400" dirty="0" err="1">
                <a:latin typeface="メイリオ" panose="020B0604030504040204" pitchFamily="50" charset="-128"/>
                <a:ea typeface="メイリオ" panose="020B0604030504040204" pitchFamily="50" charset="-128"/>
              </a:rPr>
              <a:t>Raspi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の </a:t>
            </a:r>
            <a:r>
              <a:rPr lang="en-US" altLang="ja-JP" sz="1400" dirty="0">
                <a:latin typeface="メイリオ" panose="020B0604030504040204" pitchFamily="50" charset="-128"/>
                <a:ea typeface="メイリオ" panose="020B0604030504040204" pitchFamily="50" charset="-128"/>
              </a:rPr>
              <a:t>microSD </a:t>
            </a:r>
            <a:r>
              <a:rPr lang="ja-JP" altLang="en-US" sz="1400" dirty="0">
                <a:latin typeface="メイリオ" panose="020B0604030504040204" pitchFamily="50" charset="-128"/>
                <a:ea typeface="メイリオ" panose="020B0604030504040204" pitchFamily="50" charset="-128"/>
              </a:rPr>
              <a:t>コネクタ横の赤い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が点灯し、</a:t>
            </a:r>
            <a:r>
              <a:rPr lang="en-US" altLang="ja-JP" sz="1400" dirty="0">
                <a:latin typeface="メイリオ" panose="020B0604030504040204" pitchFamily="50" charset="-128"/>
                <a:ea typeface="メイリオ" panose="020B0604030504040204" pitchFamily="50" charset="-128"/>
              </a:rPr>
              <a:t>OS </a:t>
            </a:r>
            <a:r>
              <a:rPr lang="ja-JP" altLang="en-US" sz="1400" dirty="0">
                <a:latin typeface="メイリオ" panose="020B0604030504040204" pitchFamily="50" charset="-128"/>
                <a:ea typeface="メイリオ" panose="020B0604030504040204" pitchFamily="50" charset="-128"/>
              </a:rPr>
              <a:t>の起動後、下記のようなデスクトップ画面が表示されたら </a:t>
            </a:r>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の起動に成功しています。おめでとうございます！</a:t>
            </a:r>
          </a:p>
        </p:txBody>
      </p:sp>
      <p:pic>
        <p:nvPicPr>
          <p:cNvPr id="5122" name="Picture 2" descr="CHIRIMEN for Raspberry Pi 3 desktop 画面">
            <a:extLst>
              <a:ext uri="{FF2B5EF4-FFF2-40B4-BE49-F238E27FC236}">
                <a16:creationId xmlns:a16="http://schemas.microsoft.com/office/drawing/2014/main" id="{55D92487-1868-46D5-BF06-F792EAB2E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702" y="2129052"/>
            <a:ext cx="8138596" cy="4577958"/>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38F6E0D7-82D1-467E-ACB8-D774D2AF3282}"/>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6</a:t>
            </a:fld>
            <a:endParaRPr kumimoji="1" lang="ja-JP" altLang="en-US" dirty="0">
              <a:solidFill>
                <a:schemeClr val="bg1">
                  <a:lumMod val="50000"/>
                </a:schemeClr>
              </a:solidFill>
            </a:endParaRPr>
          </a:p>
        </p:txBody>
      </p:sp>
      <p:sp>
        <p:nvSpPr>
          <p:cNvPr id="14" name="タイトル 1">
            <a:extLst>
              <a:ext uri="{FF2B5EF4-FFF2-40B4-BE49-F238E27FC236}">
                <a16:creationId xmlns:a16="http://schemas.microsoft.com/office/drawing/2014/main" id="{D97AC023-288E-4B7D-9904-82BADBEDD46B}"/>
              </a:ext>
            </a:extLst>
          </p:cNvPr>
          <p:cNvSpPr>
            <a:spLocks noGrp="1"/>
          </p:cNvSpPr>
          <p:nvPr>
            <p:ph type="ctrTitle"/>
          </p:nvPr>
        </p:nvSpPr>
        <p:spPr>
          <a:xfrm>
            <a:off x="737754" y="31174"/>
            <a:ext cx="7737505"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CHIRIMEN for Raspberry Pi 3 </a:t>
            </a:r>
            <a:r>
              <a:rPr lang="ja-JP" altLang="en-US" sz="2400" b="1" dirty="0">
                <a:latin typeface="メイリオ" panose="020B0604030504040204" pitchFamily="50" charset="-128"/>
                <a:ea typeface="メイリオ" panose="020B0604030504040204" pitchFamily="50" charset="-128"/>
              </a:rPr>
              <a:t>を起動してみよう</a:t>
            </a:r>
          </a:p>
        </p:txBody>
      </p:sp>
      <p:pic>
        <p:nvPicPr>
          <p:cNvPr id="15" name="図 14">
            <a:extLst>
              <a:ext uri="{FF2B5EF4-FFF2-40B4-BE49-F238E27FC236}">
                <a16:creationId xmlns:a16="http://schemas.microsoft.com/office/drawing/2014/main" id="{03A45EB9-439E-4182-9478-4EDDE51E6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Tree>
    <p:extLst>
      <p:ext uri="{BB962C8B-B14F-4D97-AF65-F5344CB8AC3E}">
        <p14:creationId xmlns:p14="http://schemas.microsoft.com/office/powerpoint/2010/main" val="9572369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7E10109F-7BAD-4D56-A83A-30161C8F2308}" type="slidenum">
              <a:rPr lang="ja-JP" altLang="en-US" smtClean="0"/>
              <a:pPr>
                <a:defRPr/>
              </a:pPr>
              <a:t>69</a:t>
            </a:fld>
            <a:endParaRPr lang="ja-JP" altLang="en-US" dirty="0"/>
          </a:p>
        </p:txBody>
      </p:sp>
      <p:sp>
        <p:nvSpPr>
          <p:cNvPr id="49154" name="Text Box 39"/>
          <p:cNvSpPr txBox="1">
            <a:spLocks noChangeArrowheads="1"/>
          </p:cNvSpPr>
          <p:nvPr/>
        </p:nvSpPr>
        <p:spPr bwMode="auto">
          <a:xfrm>
            <a:off x="231775" y="2828935"/>
            <a:ext cx="8602663" cy="1200150"/>
          </a:xfrm>
          <a:prstGeom prst="rect">
            <a:avLst/>
          </a:prstGeom>
          <a:noFill/>
          <a:ln w="9525">
            <a:noFill/>
            <a:miter lim="800000"/>
            <a:headEnd/>
            <a:tailEnd/>
          </a:ln>
        </p:spPr>
        <p:txBody>
          <a:bodyPr>
            <a:spAutoFit/>
          </a:bodyPr>
          <a:lstStyle/>
          <a:p>
            <a:r>
              <a:rPr lang="en-US" altLang="ja-JP" sz="2400" dirty="0">
                <a:latin typeface="メイリオ" pitchFamily="50" charset="-128"/>
                <a:ea typeface="メイリオ" pitchFamily="50" charset="-128"/>
              </a:rPr>
              <a:t>END</a:t>
            </a:r>
          </a:p>
          <a:p>
            <a:endParaRPr lang="en-US" altLang="ja-JP" sz="2400" dirty="0">
              <a:latin typeface="メイリオ" pitchFamily="50" charset="-128"/>
              <a:ea typeface="メイリオ" pitchFamily="50" charset="-128"/>
            </a:endParaRPr>
          </a:p>
          <a:p>
            <a:r>
              <a:rPr lang="ja-JP" altLang="en-US" sz="2400" dirty="0">
                <a:latin typeface="メイリオ" pitchFamily="50" charset="-128"/>
                <a:ea typeface="メイリオ" pitchFamily="50" charset="-128"/>
              </a:rPr>
              <a:t>ハンズオン講習会テキスト</a:t>
            </a:r>
          </a:p>
        </p:txBody>
      </p:sp>
      <p:cxnSp>
        <p:nvCxnSpPr>
          <p:cNvPr id="22" name="直線コネクタ 21"/>
          <p:cNvCxnSpPr/>
          <p:nvPr/>
        </p:nvCxnSpPr>
        <p:spPr>
          <a:xfrm>
            <a:off x="231775" y="3429010"/>
            <a:ext cx="8640763" cy="7938"/>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463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4" y="31174"/>
            <a:ext cx="7942221"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CHIRIMEN for Raspberry Pi 3 </a:t>
            </a:r>
            <a:r>
              <a:rPr lang="ja-JP" altLang="en-US" sz="2400" b="1" dirty="0">
                <a:latin typeface="メイリオ" panose="020B0604030504040204" pitchFamily="50" charset="-128"/>
                <a:ea typeface="メイリオ" panose="020B0604030504040204" pitchFamily="50" charset="-128"/>
              </a:rPr>
              <a:t>を起動してみよう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1231106"/>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残念ながら上記画面が表示されなかった！？</a:t>
            </a:r>
            <a:endParaRPr lang="en-US" altLang="ja-JP" u="sng"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電源を入れても何も画面に映らないような場合には、配線が誤っている可能性があります。配線を再度確認してみましょう。</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が点灯していない場合、</a:t>
            </a:r>
            <a:r>
              <a:rPr lang="en-US" altLang="ja-JP" sz="1400" dirty="0">
                <a:latin typeface="メイリオ" panose="020B0604030504040204" pitchFamily="50" charset="-128"/>
                <a:ea typeface="メイリオ" panose="020B0604030504040204" pitchFamily="50" charset="-128"/>
              </a:rPr>
              <a:t>AC </a:t>
            </a:r>
            <a:r>
              <a:rPr lang="ja-JP" altLang="en-US" sz="1400" dirty="0">
                <a:latin typeface="メイリオ" panose="020B0604030504040204" pitchFamily="50" charset="-128"/>
                <a:ea typeface="メイリオ" panose="020B0604030504040204" pitchFamily="50" charset="-128"/>
              </a:rPr>
              <a:t>アダプタまで電気が来ていないかも知れません。</a:t>
            </a:r>
            <a:r>
              <a:rPr lang="ja-JP" altLang="en-US" sz="1400" dirty="0">
                <a:latin typeface="メイリオ" panose="020B0604030504040204" pitchFamily="50" charset="-128"/>
                <a:ea typeface="メイリオ" panose="020B0604030504040204" pitchFamily="50" charset="-128"/>
                <a:hlinkClick r:id="rId2"/>
              </a:rPr>
              <a:t>トラブルシューティングページ</a:t>
            </a:r>
            <a:r>
              <a:rPr lang="ja-JP" altLang="en-US" sz="1400" dirty="0">
                <a:latin typeface="メイリオ" panose="020B0604030504040204" pitchFamily="50" charset="-128"/>
                <a:ea typeface="メイリオ" panose="020B0604030504040204" pitchFamily="50" charset="-128"/>
              </a:rPr>
              <a:t> も参考にしてください。</a:t>
            </a:r>
          </a:p>
        </p:txBody>
      </p:sp>
      <p:sp>
        <p:nvSpPr>
          <p:cNvPr id="10" name="テキスト ボックス 9">
            <a:extLst>
              <a:ext uri="{FF2B5EF4-FFF2-40B4-BE49-F238E27FC236}">
                <a16:creationId xmlns:a16="http://schemas.microsoft.com/office/drawing/2014/main" id="{430AFFE8-C92A-48D1-81C9-C2D4158D1B3F}"/>
              </a:ext>
            </a:extLst>
          </p:cNvPr>
          <p:cNvSpPr txBox="1"/>
          <p:nvPr/>
        </p:nvSpPr>
        <p:spPr>
          <a:xfrm>
            <a:off x="347730" y="2726695"/>
            <a:ext cx="8448540" cy="2092881"/>
          </a:xfrm>
          <a:prstGeom prst="rect">
            <a:avLst/>
          </a:prstGeom>
          <a:noFill/>
        </p:spPr>
        <p:txBody>
          <a:bodyPr wrap="square" rtlCol="0">
            <a:spAutoFit/>
          </a:bodyPr>
          <a:lstStyle/>
          <a:p>
            <a:r>
              <a:rPr lang="en-US" altLang="ja-JP" u="sng" dirty="0" err="1">
                <a:latin typeface="メイリオ" panose="020B0604030504040204" pitchFamily="50" charset="-128"/>
                <a:ea typeface="メイリオ" panose="020B0604030504040204" pitchFamily="50" charset="-128"/>
              </a:rPr>
              <a:t>WiFi</a:t>
            </a:r>
            <a:r>
              <a:rPr lang="en-US" altLang="ja-JP" u="sng" dirty="0">
                <a:latin typeface="メイリオ" panose="020B0604030504040204" pitchFamily="50" charset="-128"/>
                <a:ea typeface="メイリオ" panose="020B0604030504040204" pitchFamily="50" charset="-128"/>
              </a:rPr>
              <a:t> </a:t>
            </a:r>
            <a:r>
              <a:rPr lang="ja-JP" altLang="en-US" u="sng" dirty="0">
                <a:latin typeface="メイリオ" panose="020B0604030504040204" pitchFamily="50" charset="-128"/>
                <a:ea typeface="メイリオ" panose="020B0604030504040204" pitchFamily="50" charset="-128"/>
              </a:rPr>
              <a:t>の設定</a:t>
            </a:r>
            <a:endParaRPr lang="en-US" altLang="ja-JP" u="sng"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デスクトップ画面が表示されたら、さっそく </a:t>
            </a:r>
            <a:r>
              <a:rPr lang="en-US" altLang="ja-JP" sz="1400" dirty="0" err="1">
                <a:latin typeface="メイリオ" panose="020B0604030504040204" pitchFamily="50" charset="-128"/>
                <a:ea typeface="メイリオ" panose="020B0604030504040204" pitchFamily="50" charset="-128"/>
              </a:rPr>
              <a:t>WiFi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を設定して、インターネットに繋げてみましょう。 </a:t>
            </a:r>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では、ネットワークに繋がなくてもローカルファイルを使ったプログラミングが一応可能ですが、</a:t>
            </a:r>
            <a:r>
              <a:rPr lang="en-US" altLang="ja-JP" sz="1400" dirty="0">
                <a:latin typeface="メイリオ" panose="020B0604030504040204" pitchFamily="50" charset="-128"/>
                <a:ea typeface="メイリオ" panose="020B0604030504040204" pitchFamily="50" charset="-128"/>
                <a:hlinkClick r:id="rId3"/>
              </a:rPr>
              <a:t>JS Bin</a:t>
            </a:r>
            <a:r>
              <a:rPr lang="ja-JP" altLang="en-US" sz="1400" dirty="0">
                <a:latin typeface="メイリオ" panose="020B0604030504040204" pitchFamily="50" charset="-128"/>
                <a:ea typeface="メイリオ" panose="020B0604030504040204" pitchFamily="50" charset="-128"/>
              </a:rPr>
              <a:t> や </a:t>
            </a:r>
            <a:r>
              <a:rPr lang="en-US" altLang="ja-JP" sz="1400" dirty="0" err="1">
                <a:latin typeface="メイリオ" panose="020B0604030504040204" pitchFamily="50" charset="-128"/>
                <a:ea typeface="メイリオ" panose="020B0604030504040204" pitchFamily="50" charset="-128"/>
                <a:hlinkClick r:id="rId4"/>
              </a:rPr>
              <a:t>JSFiddle</a:t>
            </a:r>
            <a:r>
              <a:rPr lang="ja-JP" altLang="en-US" sz="1400" dirty="0">
                <a:latin typeface="メイリオ" panose="020B0604030504040204" pitchFamily="50" charset="-128"/>
                <a:ea typeface="メイリオ" panose="020B0604030504040204" pitchFamily="50" charset="-128"/>
              </a:rPr>
              <a:t> などの </a:t>
            </a:r>
            <a:r>
              <a:rPr lang="en-US" altLang="ja-JP" sz="1400" dirty="0">
                <a:latin typeface="メイリオ" panose="020B0604030504040204" pitchFamily="50" charset="-128"/>
                <a:ea typeface="メイリオ" panose="020B0604030504040204" pitchFamily="50" charset="-128"/>
              </a:rPr>
              <a:t>Web </a:t>
            </a:r>
            <a:r>
              <a:rPr lang="ja-JP" altLang="en-US" sz="1400" dirty="0">
                <a:latin typeface="メイリオ" panose="020B0604030504040204" pitchFamily="50" charset="-128"/>
                <a:ea typeface="メイリオ" panose="020B0604030504040204" pitchFamily="50" charset="-128"/>
              </a:rPr>
              <a:t>上のエディタを活用することで、より便利にプログラミングが進められるようになります。 また、</a:t>
            </a:r>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に関する情報も今後インターネット上で充実していく予定です。</a:t>
            </a:r>
          </a:p>
          <a:p>
            <a:r>
              <a:rPr lang="ja-JP" altLang="en-US" sz="1400" dirty="0">
                <a:latin typeface="メイリオ" panose="020B0604030504040204" pitchFamily="50" charset="-128"/>
                <a:ea typeface="メイリオ" panose="020B0604030504040204" pitchFamily="50" charset="-128"/>
              </a:rPr>
              <a:t>ぜひ、最初にインターネット接続環境を整えておきましょう。</a:t>
            </a:r>
          </a:p>
          <a:p>
            <a:r>
              <a:rPr lang="en-US" altLang="ja-JP" sz="1400" dirty="0" err="1">
                <a:latin typeface="メイリオ" panose="020B0604030504040204" pitchFamily="50" charset="-128"/>
                <a:ea typeface="メイリオ" panose="020B0604030504040204" pitchFamily="50" charset="-128"/>
              </a:rPr>
              <a:t>WiFi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の設定は、タスクバーの右上の </a:t>
            </a:r>
            <a:r>
              <a:rPr lang="en-US" altLang="ja-JP" sz="1400" dirty="0" err="1">
                <a:latin typeface="メイリオ" panose="020B0604030504040204" pitchFamily="50" charset="-128"/>
                <a:ea typeface="メイリオ" panose="020B0604030504040204" pitchFamily="50" charset="-128"/>
              </a:rPr>
              <a:t>WiFi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アイコンから行えます。</a:t>
            </a:r>
          </a:p>
        </p:txBody>
      </p:sp>
      <p:pic>
        <p:nvPicPr>
          <p:cNvPr id="6146" name="Picture 2" descr="WiFi設定">
            <a:extLst>
              <a:ext uri="{FF2B5EF4-FFF2-40B4-BE49-F238E27FC236}">
                <a16:creationId xmlns:a16="http://schemas.microsoft.com/office/drawing/2014/main" id="{5F1F66DC-569B-48A6-8405-7FDAC38FD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102" y="5036024"/>
            <a:ext cx="5354898" cy="167289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F5C04E97-86BC-48EB-91E0-656567B216E4}"/>
              </a:ext>
            </a:extLst>
          </p:cNvPr>
          <p:cNvSpPr txBox="1"/>
          <p:nvPr/>
        </p:nvSpPr>
        <p:spPr>
          <a:xfrm>
            <a:off x="332499" y="5202615"/>
            <a:ext cx="3664712"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無線通信の設定</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SSID</a:t>
            </a:r>
            <a:r>
              <a:rPr lang="ja-JP" altLang="en-US" sz="1400" dirty="0">
                <a:latin typeface="メイリオ" panose="020B0604030504040204" pitchFamily="50" charset="-128"/>
                <a:ea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PASS</a:t>
            </a:r>
            <a:r>
              <a:rPr lang="ja-JP" altLang="en-US"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2308153D-FC35-4641-8B0A-1EFF6AE52FB2}"/>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7</a:t>
            </a:fld>
            <a:endParaRPr kumimoji="1" lang="ja-JP" altLang="en-US" dirty="0">
              <a:solidFill>
                <a:schemeClr val="bg1">
                  <a:lumMod val="50000"/>
                </a:schemeClr>
              </a:solidFill>
            </a:endParaRPr>
          </a:p>
        </p:txBody>
      </p:sp>
      <p:pic>
        <p:nvPicPr>
          <p:cNvPr id="14" name="図 13">
            <a:extLst>
              <a:ext uri="{FF2B5EF4-FFF2-40B4-BE49-F238E27FC236}">
                <a16:creationId xmlns:a16="http://schemas.microsoft.com/office/drawing/2014/main" id="{531C03AA-B26B-46F6-BF64-EFE2C1F37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15" name="テキスト ボックス 14">
            <a:extLst>
              <a:ext uri="{FF2B5EF4-FFF2-40B4-BE49-F238E27FC236}">
                <a16:creationId xmlns:a16="http://schemas.microsoft.com/office/drawing/2014/main" id="{ECA775AA-61E2-4058-A736-C9C0A9E3B51B}"/>
              </a:ext>
            </a:extLst>
          </p:cNvPr>
          <p:cNvSpPr txBox="1"/>
          <p:nvPr/>
        </p:nvSpPr>
        <p:spPr>
          <a:xfrm>
            <a:off x="332499" y="6211380"/>
            <a:ext cx="3664712" cy="325089"/>
          </a:xfrm>
          <a:prstGeom prst="rect">
            <a:avLst/>
          </a:prstGeom>
          <a:noFill/>
        </p:spPr>
        <p:txBody>
          <a:bodyPr wrap="square" rtlCol="0">
            <a:spAutoFit/>
          </a:bodyPr>
          <a:lstStyle/>
          <a:p>
            <a:pPr>
              <a:lnSpc>
                <a:spcPct val="150000"/>
              </a:lnSpc>
            </a:pPr>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忘れないようにメモしましょう。</a:t>
            </a:r>
          </a:p>
        </p:txBody>
      </p:sp>
    </p:spTree>
    <p:extLst>
      <p:ext uri="{BB962C8B-B14F-4D97-AF65-F5344CB8AC3E}">
        <p14:creationId xmlns:p14="http://schemas.microsoft.com/office/powerpoint/2010/main" val="284783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1446550"/>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そもそも「</a:t>
            </a:r>
            <a:r>
              <a:rPr lang="en-US" altLang="ja-JP" u="sng" dirty="0">
                <a:latin typeface="メイリオ" panose="020B0604030504040204" pitchFamily="50" charset="-128"/>
                <a:ea typeface="メイリオ" panose="020B0604030504040204" pitchFamily="50" charset="-128"/>
              </a:rPr>
              <a:t>L </a:t>
            </a:r>
            <a:r>
              <a:rPr lang="ja-JP" altLang="en-US" u="sng" dirty="0">
                <a:latin typeface="メイリオ" panose="020B0604030504040204" pitchFamily="50" charset="-128"/>
                <a:ea typeface="メイリオ" panose="020B0604030504040204" pitchFamily="50" charset="-128"/>
              </a:rPr>
              <a:t>チカ」って何？</a:t>
            </a:r>
            <a:endParaRPr lang="en-US" altLang="ja-JP" u="sng"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L </a:t>
            </a:r>
            <a:r>
              <a:rPr lang="ja-JP" altLang="en-US" sz="1400" dirty="0">
                <a:latin typeface="メイリオ" panose="020B0604030504040204" pitchFamily="50" charset="-128"/>
                <a:ea typeface="メイリオ" panose="020B0604030504040204" pitchFamily="50" charset="-128"/>
              </a:rPr>
              <a:t>チカ」とは、</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を点けたり消したり、チカチカ点滅させることです。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今回は「</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を点ける」「</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を消す」をプログラムで繰り返し実行することで実現します。</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チュートリアル ページを参考にして、回路を接続し、サンプルプログラムを動かしてみましょう。</a:t>
            </a:r>
          </a:p>
        </p:txBody>
      </p:sp>
      <p:sp>
        <p:nvSpPr>
          <p:cNvPr id="12" name="テキスト ボックス 11">
            <a:extLst>
              <a:ext uri="{FF2B5EF4-FFF2-40B4-BE49-F238E27FC236}">
                <a16:creationId xmlns:a16="http://schemas.microsoft.com/office/drawing/2014/main" id="{C7970EAC-C3B7-4502-9FC5-87CDDB56D111}"/>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8</a:t>
            </a:fld>
            <a:endParaRPr kumimoji="1" lang="ja-JP" altLang="en-US" dirty="0">
              <a:solidFill>
                <a:schemeClr val="bg1">
                  <a:lumMod val="50000"/>
                </a:schemeClr>
              </a:solidFill>
            </a:endParaRPr>
          </a:p>
        </p:txBody>
      </p:sp>
      <p:pic>
        <p:nvPicPr>
          <p:cNvPr id="13" name="図 12">
            <a:extLst>
              <a:ext uri="{FF2B5EF4-FFF2-40B4-BE49-F238E27FC236}">
                <a16:creationId xmlns:a16="http://schemas.microsoft.com/office/drawing/2014/main" id="{C3E2CF66-A762-4823-9EAB-E35159F26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15" name="図 14">
            <a:extLst>
              <a:ext uri="{FF2B5EF4-FFF2-40B4-BE49-F238E27FC236}">
                <a16:creationId xmlns:a16="http://schemas.microsoft.com/office/drawing/2014/main" id="{8D75DDF7-7BB7-4EB2-8B5F-10772A48BF16}"/>
              </a:ext>
            </a:extLst>
          </p:cNvPr>
          <p:cNvPicPr>
            <a:picLocks noChangeAspect="1"/>
          </p:cNvPicPr>
          <p:nvPr/>
        </p:nvPicPr>
        <p:blipFill rotWithShape="1">
          <a:blip r:embed="rId3"/>
          <a:srcRect l="21545" t="4167" r="22907" b="27504"/>
          <a:stretch/>
        </p:blipFill>
        <p:spPr>
          <a:xfrm>
            <a:off x="347730" y="2477362"/>
            <a:ext cx="3875833" cy="2793098"/>
          </a:xfrm>
          <a:prstGeom prst="rect">
            <a:avLst/>
          </a:prstGeom>
        </p:spPr>
      </p:pic>
      <p:pic>
        <p:nvPicPr>
          <p:cNvPr id="16" name="図 15">
            <a:extLst>
              <a:ext uri="{FF2B5EF4-FFF2-40B4-BE49-F238E27FC236}">
                <a16:creationId xmlns:a16="http://schemas.microsoft.com/office/drawing/2014/main" id="{C295748F-0694-4695-A182-8E180FDEB149}"/>
              </a:ext>
            </a:extLst>
          </p:cNvPr>
          <p:cNvPicPr>
            <a:picLocks noChangeAspect="1"/>
          </p:cNvPicPr>
          <p:nvPr/>
        </p:nvPicPr>
        <p:blipFill rotWithShape="1">
          <a:blip r:embed="rId4"/>
          <a:srcRect t="4167" b="12509"/>
          <a:stretch/>
        </p:blipFill>
        <p:spPr>
          <a:xfrm>
            <a:off x="4572000" y="2490784"/>
            <a:ext cx="4452069" cy="2173267"/>
          </a:xfrm>
          <a:prstGeom prst="rect">
            <a:avLst/>
          </a:prstGeom>
        </p:spPr>
      </p:pic>
      <p:pic>
        <p:nvPicPr>
          <p:cNvPr id="17" name="図 16">
            <a:extLst>
              <a:ext uri="{FF2B5EF4-FFF2-40B4-BE49-F238E27FC236}">
                <a16:creationId xmlns:a16="http://schemas.microsoft.com/office/drawing/2014/main" id="{193518C4-86FD-4BA8-BB99-96F44687C8F3}"/>
              </a:ext>
            </a:extLst>
          </p:cNvPr>
          <p:cNvPicPr>
            <a:picLocks noChangeAspect="1"/>
          </p:cNvPicPr>
          <p:nvPr/>
        </p:nvPicPr>
        <p:blipFill rotWithShape="1">
          <a:blip r:embed="rId5"/>
          <a:srcRect t="29381" b="15158"/>
          <a:stretch/>
        </p:blipFill>
        <p:spPr>
          <a:xfrm>
            <a:off x="4572000" y="5113271"/>
            <a:ext cx="4452069" cy="1446549"/>
          </a:xfrm>
          <a:prstGeom prst="rect">
            <a:avLst/>
          </a:prstGeom>
        </p:spPr>
      </p:pic>
      <p:sp>
        <p:nvSpPr>
          <p:cNvPr id="19" name="矢印: 右 18">
            <a:extLst>
              <a:ext uri="{FF2B5EF4-FFF2-40B4-BE49-F238E27FC236}">
                <a16:creationId xmlns:a16="http://schemas.microsoft.com/office/drawing/2014/main" id="{4DF6EB36-14F9-4A16-904D-9BAEF314CA2E}"/>
              </a:ext>
            </a:extLst>
          </p:cNvPr>
          <p:cNvSpPr/>
          <p:nvPr/>
        </p:nvSpPr>
        <p:spPr>
          <a:xfrm rot="5400000">
            <a:off x="6748888" y="4656319"/>
            <a:ext cx="529798" cy="43721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F88DC82-C995-4E56-A3EE-52462DE68B2B}"/>
              </a:ext>
            </a:extLst>
          </p:cNvPr>
          <p:cNvSpPr txBox="1"/>
          <p:nvPr/>
        </p:nvSpPr>
        <p:spPr>
          <a:xfrm>
            <a:off x="7533591" y="4664051"/>
            <a:ext cx="1127232" cy="415498"/>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リンク先を</a:t>
            </a:r>
            <a:endParaRPr kumimoji="1" lang="en-US" altLang="ja-JP" sz="1050" dirty="0">
              <a:latin typeface="メイリオ" panose="020B0604030504040204" pitchFamily="50" charset="-128"/>
              <a:ea typeface="メイリオ" panose="020B0604030504040204" pitchFamily="50" charset="-128"/>
            </a:endParaRPr>
          </a:p>
          <a:p>
            <a:r>
              <a:rPr kumimoji="1" lang="ja-JP" altLang="en-US" sz="1050" dirty="0">
                <a:latin typeface="メイリオ" panose="020B0604030504040204" pitchFamily="50" charset="-128"/>
                <a:ea typeface="メイリオ" panose="020B0604030504040204" pitchFamily="50" charset="-128"/>
              </a:rPr>
              <a:t>少しスクロール</a:t>
            </a:r>
          </a:p>
        </p:txBody>
      </p:sp>
      <p:cxnSp>
        <p:nvCxnSpPr>
          <p:cNvPr id="9" name="直線コネクタ 8">
            <a:extLst>
              <a:ext uri="{FF2B5EF4-FFF2-40B4-BE49-F238E27FC236}">
                <a16:creationId xmlns:a16="http://schemas.microsoft.com/office/drawing/2014/main" id="{79BB995D-84A8-4B36-AEEF-C04C79A28E78}"/>
              </a:ext>
            </a:extLst>
          </p:cNvPr>
          <p:cNvCxnSpPr>
            <a:cxnSpLocks/>
          </p:cNvCxnSpPr>
          <p:nvPr/>
        </p:nvCxnSpPr>
        <p:spPr>
          <a:xfrm>
            <a:off x="4989683" y="4425704"/>
            <a:ext cx="112017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548C0FD1-277F-4C66-ADEA-292C3F625EE4}"/>
              </a:ext>
            </a:extLst>
          </p:cNvPr>
          <p:cNvSpPr/>
          <p:nvPr/>
        </p:nvSpPr>
        <p:spPr>
          <a:xfrm>
            <a:off x="757241" y="4302414"/>
            <a:ext cx="2082942" cy="6607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0D55FBDF-031D-47DA-BB3A-DCDC4CE6048A}"/>
              </a:ext>
            </a:extLst>
          </p:cNvPr>
          <p:cNvCxnSpPr>
            <a:cxnSpLocks/>
          </p:cNvCxnSpPr>
          <p:nvPr/>
        </p:nvCxnSpPr>
        <p:spPr>
          <a:xfrm>
            <a:off x="4989683" y="5485621"/>
            <a:ext cx="112017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B36C3D85-9502-4ECF-B52A-9D7A2E492270}"/>
              </a:ext>
            </a:extLst>
          </p:cNvPr>
          <p:cNvSpPr txBox="1"/>
          <p:nvPr/>
        </p:nvSpPr>
        <p:spPr>
          <a:xfrm>
            <a:off x="914116" y="5628796"/>
            <a:ext cx="2743059" cy="415498"/>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画面に出ている「ちゅーとりある！」から</a:t>
            </a:r>
            <a:endParaRPr kumimoji="1" lang="en-US" altLang="ja-JP" sz="1050" dirty="0">
              <a:latin typeface="メイリオ" panose="020B0604030504040204" pitchFamily="50" charset="-128"/>
              <a:ea typeface="メイリオ" panose="020B0604030504040204" pitchFamily="50" charset="-128"/>
            </a:endParaRPr>
          </a:p>
          <a:p>
            <a:r>
              <a:rPr kumimoji="1" lang="ja-JP" altLang="en-US" sz="1050" dirty="0">
                <a:latin typeface="メイリオ" panose="020B0604030504040204" pitchFamily="50" charset="-128"/>
                <a:ea typeface="メイリオ" panose="020B0604030504040204" pitchFamily="50" charset="-128"/>
              </a:rPr>
              <a:t>リンクをたどっていきましょう。</a:t>
            </a:r>
            <a:endParaRPr kumimoji="1" lang="en-US" altLang="ja-JP" sz="105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753855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1099</TotalTime>
  <Words>13038</Words>
  <Application>Microsoft Office PowerPoint</Application>
  <PresentationFormat>画面に合わせる (4:3)</PresentationFormat>
  <Paragraphs>1609</Paragraphs>
  <Slides>70</Slides>
  <Notes>33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70</vt:i4>
      </vt:variant>
    </vt:vector>
  </HeadingPairs>
  <TitlesOfParts>
    <vt:vector size="79" baseType="lpstr">
      <vt:lpstr>HGP創英角ﾎﾟｯﾌﾟ体</vt:lpstr>
      <vt:lpstr>Meiryo UI</vt:lpstr>
      <vt:lpstr>メイリオ</vt:lpstr>
      <vt:lpstr>游ゴシック</vt:lpstr>
      <vt:lpstr>Arial</vt:lpstr>
      <vt:lpstr>Calibri</vt:lpstr>
      <vt:lpstr>Calibri Light</vt:lpstr>
      <vt:lpstr>Consolas</vt:lpstr>
      <vt:lpstr>Office テーマ</vt:lpstr>
      <vt:lpstr>Web×IoTメイカーズチャレンジ ハンズオン講習テキスト</vt:lpstr>
      <vt:lpstr>目　次</vt:lpstr>
      <vt:lpstr>はじめに</vt:lpstr>
      <vt:lpstr>事前準備 (機材確認) ~ 基本ハードウェア</vt:lpstr>
      <vt:lpstr>事前準備 (機材確認) ~ 電子パーツ</vt:lpstr>
      <vt:lpstr>CHIRIMEN for Raspberry Pi 3 を起動してみよう</vt:lpstr>
      <vt:lpstr>CHIRIMEN for Raspberry Pi 3 を起動してみよう</vt:lpstr>
      <vt:lpstr>CHIRIMEN for Raspberry Pi 3 を起動してみよう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付録</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Web×IoTメイカーズチャレンジ 2018-19 in 横須賀</dc:title>
  <dc:creator>japan44 boole</dc:creator>
  <cp:lastModifiedBy>a-shinoda</cp:lastModifiedBy>
  <cp:revision>112</cp:revision>
  <cp:lastPrinted>2019-10-03T06:33:15Z</cp:lastPrinted>
  <dcterms:created xsi:type="dcterms:W3CDTF">2018-12-26T03:27:00Z</dcterms:created>
  <dcterms:modified xsi:type="dcterms:W3CDTF">2019-11-13T02:33:30Z</dcterms:modified>
</cp:coreProperties>
</file>